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21" r:id="rId2"/>
  </p:sldMasterIdLst>
  <p:notesMasterIdLst>
    <p:notesMasterId r:id="rId238"/>
  </p:notesMasterIdLst>
  <p:handoutMasterIdLst>
    <p:handoutMasterId r:id="rId239"/>
  </p:handoutMasterIdLst>
  <p:sldIdLst>
    <p:sldId id="264" r:id="rId3"/>
    <p:sldId id="589" r:id="rId4"/>
    <p:sldId id="590" r:id="rId5"/>
    <p:sldId id="591" r:id="rId6"/>
    <p:sldId id="872" r:id="rId7"/>
    <p:sldId id="593" r:id="rId8"/>
    <p:sldId id="594" r:id="rId9"/>
    <p:sldId id="595" r:id="rId10"/>
    <p:sldId id="596" r:id="rId11"/>
    <p:sldId id="597" r:id="rId12"/>
    <p:sldId id="598" r:id="rId13"/>
    <p:sldId id="599" r:id="rId14"/>
    <p:sldId id="600" r:id="rId15"/>
    <p:sldId id="601" r:id="rId16"/>
    <p:sldId id="602" r:id="rId17"/>
    <p:sldId id="603" r:id="rId18"/>
    <p:sldId id="604" r:id="rId19"/>
    <p:sldId id="605" r:id="rId20"/>
    <p:sldId id="606" r:id="rId21"/>
    <p:sldId id="607" r:id="rId22"/>
    <p:sldId id="608" r:id="rId23"/>
    <p:sldId id="609" r:id="rId24"/>
    <p:sldId id="610" r:id="rId25"/>
    <p:sldId id="611" r:id="rId26"/>
    <p:sldId id="612" r:id="rId27"/>
    <p:sldId id="613" r:id="rId28"/>
    <p:sldId id="614" r:id="rId29"/>
    <p:sldId id="615" r:id="rId30"/>
    <p:sldId id="616" r:id="rId31"/>
    <p:sldId id="617" r:id="rId32"/>
    <p:sldId id="618" r:id="rId33"/>
    <p:sldId id="619" r:id="rId34"/>
    <p:sldId id="620" r:id="rId35"/>
    <p:sldId id="621" r:id="rId36"/>
    <p:sldId id="622" r:id="rId37"/>
    <p:sldId id="623" r:id="rId38"/>
    <p:sldId id="624" r:id="rId39"/>
    <p:sldId id="625" r:id="rId40"/>
    <p:sldId id="626" r:id="rId41"/>
    <p:sldId id="627" r:id="rId42"/>
    <p:sldId id="628" r:id="rId43"/>
    <p:sldId id="629" r:id="rId44"/>
    <p:sldId id="630" r:id="rId45"/>
    <p:sldId id="880" r:id="rId46"/>
    <p:sldId id="881" r:id="rId47"/>
    <p:sldId id="631" r:id="rId48"/>
    <p:sldId id="632" r:id="rId49"/>
    <p:sldId id="633" r:id="rId50"/>
    <p:sldId id="634" r:id="rId51"/>
    <p:sldId id="635" r:id="rId52"/>
    <p:sldId id="636" r:id="rId53"/>
    <p:sldId id="637" r:id="rId54"/>
    <p:sldId id="882" r:id="rId55"/>
    <p:sldId id="638" r:id="rId56"/>
    <p:sldId id="639" r:id="rId57"/>
    <p:sldId id="640" r:id="rId58"/>
    <p:sldId id="641" r:id="rId59"/>
    <p:sldId id="642" r:id="rId60"/>
    <p:sldId id="643" r:id="rId61"/>
    <p:sldId id="644" r:id="rId62"/>
    <p:sldId id="645" r:id="rId63"/>
    <p:sldId id="646" r:id="rId64"/>
    <p:sldId id="647" r:id="rId65"/>
    <p:sldId id="648" r:id="rId66"/>
    <p:sldId id="649" r:id="rId67"/>
    <p:sldId id="650" r:id="rId68"/>
    <p:sldId id="651" r:id="rId69"/>
    <p:sldId id="652" r:id="rId70"/>
    <p:sldId id="653" r:id="rId71"/>
    <p:sldId id="654" r:id="rId72"/>
    <p:sldId id="655" r:id="rId73"/>
    <p:sldId id="656" r:id="rId74"/>
    <p:sldId id="657" r:id="rId75"/>
    <p:sldId id="658" r:id="rId76"/>
    <p:sldId id="659" r:id="rId77"/>
    <p:sldId id="660" r:id="rId78"/>
    <p:sldId id="661" r:id="rId79"/>
    <p:sldId id="662" r:id="rId80"/>
    <p:sldId id="663" r:id="rId81"/>
    <p:sldId id="664" r:id="rId82"/>
    <p:sldId id="665" r:id="rId83"/>
    <p:sldId id="666" r:id="rId84"/>
    <p:sldId id="667" r:id="rId85"/>
    <p:sldId id="668" r:id="rId86"/>
    <p:sldId id="669" r:id="rId87"/>
    <p:sldId id="670" r:id="rId88"/>
    <p:sldId id="671" r:id="rId89"/>
    <p:sldId id="672" r:id="rId90"/>
    <p:sldId id="673" r:id="rId91"/>
    <p:sldId id="674" r:id="rId92"/>
    <p:sldId id="675" r:id="rId93"/>
    <p:sldId id="676" r:id="rId94"/>
    <p:sldId id="677" r:id="rId95"/>
    <p:sldId id="678" r:id="rId96"/>
    <p:sldId id="679" r:id="rId97"/>
    <p:sldId id="680" r:id="rId98"/>
    <p:sldId id="681" r:id="rId99"/>
    <p:sldId id="682" r:id="rId100"/>
    <p:sldId id="683" r:id="rId101"/>
    <p:sldId id="684" r:id="rId102"/>
    <p:sldId id="685" r:id="rId103"/>
    <p:sldId id="686" r:id="rId104"/>
    <p:sldId id="687" r:id="rId105"/>
    <p:sldId id="688" r:id="rId106"/>
    <p:sldId id="689" r:id="rId107"/>
    <p:sldId id="690" r:id="rId108"/>
    <p:sldId id="691" r:id="rId109"/>
    <p:sldId id="692" r:id="rId110"/>
    <p:sldId id="693" r:id="rId111"/>
    <p:sldId id="694" r:id="rId112"/>
    <p:sldId id="695" r:id="rId113"/>
    <p:sldId id="696" r:id="rId114"/>
    <p:sldId id="697" r:id="rId115"/>
    <p:sldId id="698" r:id="rId116"/>
    <p:sldId id="699" r:id="rId117"/>
    <p:sldId id="700" r:id="rId118"/>
    <p:sldId id="701" r:id="rId119"/>
    <p:sldId id="702" r:id="rId120"/>
    <p:sldId id="703" r:id="rId121"/>
    <p:sldId id="704" r:id="rId122"/>
    <p:sldId id="705" r:id="rId123"/>
    <p:sldId id="706" r:id="rId124"/>
    <p:sldId id="707" r:id="rId125"/>
    <p:sldId id="708" r:id="rId126"/>
    <p:sldId id="709" r:id="rId127"/>
    <p:sldId id="710" r:id="rId128"/>
    <p:sldId id="711" r:id="rId129"/>
    <p:sldId id="712" r:id="rId130"/>
    <p:sldId id="713" r:id="rId131"/>
    <p:sldId id="714" r:id="rId132"/>
    <p:sldId id="715" r:id="rId133"/>
    <p:sldId id="716" r:id="rId134"/>
    <p:sldId id="717" r:id="rId135"/>
    <p:sldId id="718" r:id="rId136"/>
    <p:sldId id="719" r:id="rId137"/>
    <p:sldId id="720" r:id="rId138"/>
    <p:sldId id="721" r:id="rId139"/>
    <p:sldId id="722" r:id="rId140"/>
    <p:sldId id="723" r:id="rId141"/>
    <p:sldId id="724" r:id="rId142"/>
    <p:sldId id="725" r:id="rId143"/>
    <p:sldId id="726" r:id="rId144"/>
    <p:sldId id="727" r:id="rId145"/>
    <p:sldId id="728" r:id="rId146"/>
    <p:sldId id="729" r:id="rId147"/>
    <p:sldId id="730" r:id="rId148"/>
    <p:sldId id="731" r:id="rId149"/>
    <p:sldId id="732" r:id="rId150"/>
    <p:sldId id="733" r:id="rId151"/>
    <p:sldId id="734" r:id="rId152"/>
    <p:sldId id="735" r:id="rId153"/>
    <p:sldId id="736" r:id="rId154"/>
    <p:sldId id="737" r:id="rId155"/>
    <p:sldId id="738" r:id="rId156"/>
    <p:sldId id="739" r:id="rId157"/>
    <p:sldId id="740" r:id="rId158"/>
    <p:sldId id="741" r:id="rId159"/>
    <p:sldId id="742" r:id="rId160"/>
    <p:sldId id="743" r:id="rId161"/>
    <p:sldId id="744" r:id="rId162"/>
    <p:sldId id="745" r:id="rId163"/>
    <p:sldId id="746" r:id="rId164"/>
    <p:sldId id="747" r:id="rId165"/>
    <p:sldId id="748" r:id="rId166"/>
    <p:sldId id="749" r:id="rId167"/>
    <p:sldId id="750" r:id="rId168"/>
    <p:sldId id="751" r:id="rId169"/>
    <p:sldId id="752" r:id="rId170"/>
    <p:sldId id="753" r:id="rId171"/>
    <p:sldId id="754" r:id="rId172"/>
    <p:sldId id="755" r:id="rId173"/>
    <p:sldId id="756" r:id="rId174"/>
    <p:sldId id="757" r:id="rId175"/>
    <p:sldId id="758" r:id="rId176"/>
    <p:sldId id="759" r:id="rId177"/>
    <p:sldId id="760" r:id="rId178"/>
    <p:sldId id="761" r:id="rId179"/>
    <p:sldId id="762" r:id="rId180"/>
    <p:sldId id="763" r:id="rId181"/>
    <p:sldId id="764" r:id="rId182"/>
    <p:sldId id="765" r:id="rId183"/>
    <p:sldId id="766" r:id="rId184"/>
    <p:sldId id="767" r:id="rId185"/>
    <p:sldId id="768" r:id="rId186"/>
    <p:sldId id="769" r:id="rId187"/>
    <p:sldId id="770" r:id="rId188"/>
    <p:sldId id="771" r:id="rId189"/>
    <p:sldId id="772" r:id="rId190"/>
    <p:sldId id="773" r:id="rId191"/>
    <p:sldId id="774" r:id="rId192"/>
    <p:sldId id="775" r:id="rId193"/>
    <p:sldId id="776" r:id="rId194"/>
    <p:sldId id="777" r:id="rId195"/>
    <p:sldId id="778" r:id="rId196"/>
    <p:sldId id="779" r:id="rId197"/>
    <p:sldId id="780" r:id="rId198"/>
    <p:sldId id="781" r:id="rId199"/>
    <p:sldId id="782" r:id="rId200"/>
    <p:sldId id="783" r:id="rId201"/>
    <p:sldId id="784" r:id="rId202"/>
    <p:sldId id="785" r:id="rId203"/>
    <p:sldId id="786" r:id="rId204"/>
    <p:sldId id="787" r:id="rId205"/>
    <p:sldId id="788" r:id="rId206"/>
    <p:sldId id="789" r:id="rId207"/>
    <p:sldId id="790" r:id="rId208"/>
    <p:sldId id="791" r:id="rId209"/>
    <p:sldId id="792" r:id="rId210"/>
    <p:sldId id="793" r:id="rId211"/>
    <p:sldId id="794" r:id="rId212"/>
    <p:sldId id="795" r:id="rId213"/>
    <p:sldId id="796" r:id="rId214"/>
    <p:sldId id="797" r:id="rId215"/>
    <p:sldId id="798" r:id="rId216"/>
    <p:sldId id="799" r:id="rId217"/>
    <p:sldId id="800" r:id="rId218"/>
    <p:sldId id="883" r:id="rId219"/>
    <p:sldId id="825" r:id="rId220"/>
    <p:sldId id="826" r:id="rId221"/>
    <p:sldId id="836" r:id="rId222"/>
    <p:sldId id="837" r:id="rId223"/>
    <p:sldId id="858" r:id="rId224"/>
    <p:sldId id="859" r:id="rId225"/>
    <p:sldId id="860" r:id="rId226"/>
    <p:sldId id="874" r:id="rId227"/>
    <p:sldId id="875" r:id="rId228"/>
    <p:sldId id="876" r:id="rId229"/>
    <p:sldId id="879" r:id="rId230"/>
    <p:sldId id="878" r:id="rId231"/>
    <p:sldId id="868" r:id="rId232"/>
    <p:sldId id="869" r:id="rId233"/>
    <p:sldId id="870" r:id="rId234"/>
    <p:sldId id="866" r:id="rId235"/>
    <p:sldId id="867" r:id="rId236"/>
    <p:sldId id="873" r:id="rId237"/>
  </p:sldIdLst>
  <p:sldSz cx="9144000" cy="6858000" type="screen4x3"/>
  <p:notesSz cx="6669088" cy="9928225"/>
  <p:defaultTex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p:defaultTextStyle>
  <p:extLst>
    <p:ext uri="{EFAFB233-063F-42B5-8137-9DF3F51BA10A}">
      <p15:sldGuideLst xmlns="" xmlns:p15="http://schemas.microsoft.com/office/powerpoint/2012/main">
        <p15:guide id="1" orient="horz" pos="3763">
          <p15:clr>
            <a:srgbClr val="A4A3A4"/>
          </p15:clr>
        </p15:guide>
        <p15:guide id="2" orient="horz" pos="4151">
          <p15:clr>
            <a:srgbClr val="A4A3A4"/>
          </p15:clr>
        </p15:guide>
        <p15:guide id="3" pos="32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AD8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093" autoAdjust="0"/>
    <p:restoredTop sz="99290" autoAdjust="0"/>
  </p:normalViewPr>
  <p:slideViewPr>
    <p:cSldViewPr showGuides="1">
      <p:cViewPr varScale="1">
        <p:scale>
          <a:sx n="116" d="100"/>
          <a:sy n="116" d="100"/>
        </p:scale>
        <p:origin x="-1140" y="-96"/>
      </p:cViewPr>
      <p:guideLst>
        <p:guide orient="horz" pos="3763"/>
        <p:guide orient="horz" pos="4151"/>
        <p:guide pos="328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432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slide" Target="slides/slide231.xml"/><Relationship Id="rId238" Type="http://schemas.openxmlformats.org/officeDocument/2006/relationships/notesMaster" Target="notesMasters/notesMaster1.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microsoft.com/office/2015/10/relationships/revisionInfo" Target="revisionInfo.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presProps" Target="presProps.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6" Type="http://schemas.openxmlformats.org/officeDocument/2006/relationships/slide" Target="slides/slide24.xml"/><Relationship Id="rId231" Type="http://schemas.openxmlformats.org/officeDocument/2006/relationships/slide" Target="slides/slide229.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theme" Target="theme/theme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solidFill>
          <a:srgbClr val="5AAD83"/>
        </a:solidFill>
      </dgm:spPr>
      <dgm:t>
        <a:bodyPr/>
        <a:lstStyle/>
        <a:p>
          <a:r>
            <a:rPr lang="de-DE" dirty="0"/>
            <a:t>Antriebsstärke</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Unabhängigkeit</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Risikobereitschaft</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Kreativität</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Kontakt</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398C6397-97E2-4630-9E8A-0D891E15A7DF}">
      <dgm:prSet phldrT="[Text]"/>
      <dgm:spPr>
        <a:noFill/>
      </dgm:spPr>
      <dgm:t>
        <a:bodyPr/>
        <a:lstStyle/>
        <a:p>
          <a:r>
            <a:rPr lang="de-DE" dirty="0"/>
            <a:t>Leistung</a:t>
          </a:r>
        </a:p>
      </dgm:t>
    </dgm:pt>
    <dgm:pt modelId="{03078009-141C-407D-AA0E-61526488866D}" type="parTrans" cxnId="{6029CD12-280C-4E51-B46D-31ECF82E9E00}">
      <dgm:prSet/>
      <dgm:spPr/>
      <dgm:t>
        <a:bodyPr/>
        <a:lstStyle/>
        <a:p>
          <a:endParaRPr lang="de-DE"/>
        </a:p>
      </dgm:t>
    </dgm:pt>
    <dgm:pt modelId="{5CE8FB49-1BC5-45BD-BF9F-7BC414C6289F}" type="sibTrans" cxnId="{6029CD12-280C-4E51-B46D-31ECF82E9E00}">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6">
        <dgm:presLayoutVars>
          <dgm:bulletEnabled val="1"/>
        </dgm:presLayoutVars>
      </dgm:prSet>
      <dgm:spPr/>
      <dgm:t>
        <a:bodyPr/>
        <a:lstStyle/>
        <a:p>
          <a:endParaRPr lang="de-DE"/>
        </a:p>
      </dgm:t>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6">
        <dgm:presLayoutVars>
          <dgm:bulletEnabled val="1"/>
        </dgm:presLayoutVars>
      </dgm:prSet>
      <dgm:spPr/>
      <dgm:t>
        <a:bodyPr/>
        <a:lstStyle/>
        <a:p>
          <a:endParaRPr lang="de-DE"/>
        </a:p>
      </dgm:t>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6">
        <dgm:presLayoutVars>
          <dgm:bulletEnabled val="1"/>
        </dgm:presLayoutVars>
      </dgm:prSet>
      <dgm:spPr/>
      <dgm:t>
        <a:bodyPr/>
        <a:lstStyle/>
        <a:p>
          <a:endParaRPr lang="de-DE"/>
        </a:p>
      </dgm:t>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6">
        <dgm:presLayoutVars>
          <dgm:bulletEnabled val="1"/>
        </dgm:presLayoutVars>
      </dgm:prSet>
      <dgm:spPr/>
      <dgm:t>
        <a:bodyPr/>
        <a:lstStyle/>
        <a:p>
          <a:endParaRPr lang="de-DE"/>
        </a:p>
      </dgm:t>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6">
        <dgm:presLayoutVars>
          <dgm:bulletEnabled val="1"/>
        </dgm:presLayoutVars>
      </dgm:prSet>
      <dgm:spPr/>
      <dgm:t>
        <a:bodyPr/>
        <a:lstStyle/>
        <a:p>
          <a:endParaRPr lang="de-DE"/>
        </a:p>
      </dgm:t>
    </dgm:pt>
    <dgm:pt modelId="{6DA0E40D-D014-49D8-A50E-17AE3913AD99}" type="pres">
      <dgm:prSet presAssocID="{E8A98811-F174-49C0-BBDD-610BDA8B6689}" presName="parSpace" presStyleCnt="0"/>
      <dgm:spPr/>
    </dgm:pt>
    <dgm:pt modelId="{38533989-34A1-4354-B4E6-B7940AB131F8}" type="pres">
      <dgm:prSet presAssocID="{398C6397-97E2-4630-9E8A-0D891E15A7DF}" presName="parTxOnly" presStyleLbl="node1" presStyleIdx="5" presStyleCnt="6">
        <dgm:presLayoutVars>
          <dgm:bulletEnabled val="1"/>
        </dgm:presLayoutVars>
      </dgm:prSet>
      <dgm:spPr/>
      <dgm:t>
        <a:bodyPr/>
        <a:lstStyle/>
        <a:p>
          <a:endParaRPr lang="de-DE"/>
        </a:p>
      </dgm:t>
    </dgm:pt>
  </dgm:ptLst>
  <dgm:cxnLst>
    <dgm:cxn modelId="{BFFA8F80-3174-4698-B43E-7C246B680BA9}" type="presOf" srcId="{C1B6BB63-C635-4123-9DC5-334F042FF936}" destId="{5CF2FDC4-C393-45C0-922C-1F8C034E320D}"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1DE3DECC-126D-4DC0-B945-1E54FD222036}" srcId="{FF4FA82D-77A5-4D11-98DD-10B15C91D7A6}" destId="{7C198707-EE18-4ADF-BD41-045D292A15AB}" srcOrd="4" destOrd="0" parTransId="{A7E7CCB5-8845-46C7-8710-9AE80012AFC1}" sibTransId="{E8A98811-F174-49C0-BBDD-610BDA8B6689}"/>
    <dgm:cxn modelId="{E828999F-9376-46D4-A28B-28B1B72BD8EF}" type="presOf" srcId="{13CE22AF-F0F3-4560-B561-8FD904727DBE}" destId="{5C186FCF-88D9-4FB8-A79B-7F6DEA19EA49}" srcOrd="0" destOrd="0" presId="urn:microsoft.com/office/officeart/2005/8/layout/hChevron3"/>
    <dgm:cxn modelId="{53A50541-0993-43FC-8B66-6066DA1B7744}" type="presOf" srcId="{7C198707-EE18-4ADF-BD41-045D292A15AB}" destId="{34DF72D0-23BA-4E5C-96ED-A9CDA59C9FCA}" srcOrd="0" destOrd="0" presId="urn:microsoft.com/office/officeart/2005/8/layout/hChevron3"/>
    <dgm:cxn modelId="{3A1F03F0-0966-4519-B2E1-C71C90926E7A}" srcId="{FF4FA82D-77A5-4D11-98DD-10B15C91D7A6}" destId="{8D794CCC-90C5-47F7-BD76-9DAAA5D1BB02}" srcOrd="0" destOrd="0" parTransId="{F6C6ABEA-1A48-44DF-9BFE-8FD42745022D}" sibTransId="{6EAE9F32-E139-4EE6-8A6D-5A3BB16A4131}"/>
    <dgm:cxn modelId="{27316B5F-AD0C-484F-8A80-D70E2A761278}" type="presOf" srcId="{AFBF8164-8AD1-4323-94C6-FCB57A5F287B}" destId="{48843AD0-75A2-444A-8C6E-84C82B18BB1A}" srcOrd="0" destOrd="0" presId="urn:microsoft.com/office/officeart/2005/8/layout/hChevron3"/>
    <dgm:cxn modelId="{065DB81D-8EB5-47ED-B260-2E1C920F0F9E}" type="presOf" srcId="{398C6397-97E2-4630-9E8A-0D891E15A7DF}" destId="{38533989-34A1-4354-B4E6-B7940AB131F8}" srcOrd="0" destOrd="0" presId="urn:microsoft.com/office/officeart/2005/8/layout/hChevron3"/>
    <dgm:cxn modelId="{F68DAA8D-C5A3-440B-84FB-4B2AA0DEF7FA}" type="presOf" srcId="{FF4FA82D-77A5-4D11-98DD-10B15C91D7A6}" destId="{F01C2023-967E-48F7-83B8-BEBBB3DA9B8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6029CD12-280C-4E51-B46D-31ECF82E9E00}" srcId="{FF4FA82D-77A5-4D11-98DD-10B15C91D7A6}" destId="{398C6397-97E2-4630-9E8A-0D891E15A7DF}" srcOrd="5" destOrd="0" parTransId="{03078009-141C-407D-AA0E-61526488866D}" sibTransId="{5CE8FB49-1BC5-45BD-BF9F-7BC414C6289F}"/>
    <dgm:cxn modelId="{5BD3D4AF-6D0E-41A3-BC41-8C39B579E3F5}" srcId="{FF4FA82D-77A5-4D11-98DD-10B15C91D7A6}" destId="{AFBF8164-8AD1-4323-94C6-FCB57A5F287B}" srcOrd="3" destOrd="0" parTransId="{73F29CA1-A4E0-49CB-8723-0A76ED20213C}" sibTransId="{5B5E0FDA-C556-477F-9B76-D58EDAACFDB5}"/>
    <dgm:cxn modelId="{0515F8EA-26C4-4CB2-ADA7-B7E9D17F7C7A}" type="presOf" srcId="{8D794CCC-90C5-47F7-BD76-9DAAA5D1BB02}" destId="{9745FE58-D275-496D-9100-2A6153D22E4C}" srcOrd="0" destOrd="0" presId="urn:microsoft.com/office/officeart/2005/8/layout/hChevron3"/>
    <dgm:cxn modelId="{99FE7C9F-8565-482F-90FD-252DE0AABBE5}" type="presParOf" srcId="{F01C2023-967E-48F7-83B8-BEBBB3DA9B8A}" destId="{9745FE58-D275-496D-9100-2A6153D22E4C}" srcOrd="0" destOrd="0" presId="urn:microsoft.com/office/officeart/2005/8/layout/hChevron3"/>
    <dgm:cxn modelId="{27526A69-8390-48C5-A554-2708A7B2108A}" type="presParOf" srcId="{F01C2023-967E-48F7-83B8-BEBBB3DA9B8A}" destId="{321235CD-AA38-480C-A9EC-3E08EE4218F3}" srcOrd="1" destOrd="0" presId="urn:microsoft.com/office/officeart/2005/8/layout/hChevron3"/>
    <dgm:cxn modelId="{B467BF3D-9F28-49FF-B459-8DFC73461EDD}" type="presParOf" srcId="{F01C2023-967E-48F7-83B8-BEBBB3DA9B8A}" destId="{5C186FCF-88D9-4FB8-A79B-7F6DEA19EA49}" srcOrd="2" destOrd="0" presId="urn:microsoft.com/office/officeart/2005/8/layout/hChevron3"/>
    <dgm:cxn modelId="{3ECD2EC7-0B38-48F9-8000-D5210C7597A0}" type="presParOf" srcId="{F01C2023-967E-48F7-83B8-BEBBB3DA9B8A}" destId="{63D4D4A7-4F01-42E6-BF59-B5BD4EF25906}" srcOrd="3" destOrd="0" presId="urn:microsoft.com/office/officeart/2005/8/layout/hChevron3"/>
    <dgm:cxn modelId="{1AC5B0B0-BABD-4F4A-84D4-F285ED7EB3C5}" type="presParOf" srcId="{F01C2023-967E-48F7-83B8-BEBBB3DA9B8A}" destId="{5CF2FDC4-C393-45C0-922C-1F8C034E320D}" srcOrd="4" destOrd="0" presId="urn:microsoft.com/office/officeart/2005/8/layout/hChevron3"/>
    <dgm:cxn modelId="{770C3BA1-8ACB-491D-A26C-0F205787F209}" type="presParOf" srcId="{F01C2023-967E-48F7-83B8-BEBBB3DA9B8A}" destId="{13577FE3-1968-4521-909D-E7542577A7E1}" srcOrd="5" destOrd="0" presId="urn:microsoft.com/office/officeart/2005/8/layout/hChevron3"/>
    <dgm:cxn modelId="{8758B9E5-7EF2-487D-9663-58C1A2867DF9}" type="presParOf" srcId="{F01C2023-967E-48F7-83B8-BEBBB3DA9B8A}" destId="{48843AD0-75A2-444A-8C6E-84C82B18BB1A}" srcOrd="6" destOrd="0" presId="urn:microsoft.com/office/officeart/2005/8/layout/hChevron3"/>
    <dgm:cxn modelId="{86379592-36E2-4053-A05A-590FD5B01ACB}" type="presParOf" srcId="{F01C2023-967E-48F7-83B8-BEBBB3DA9B8A}" destId="{AF083ED8-C346-4503-8C6B-5095D3A9C750}" srcOrd="7" destOrd="0" presId="urn:microsoft.com/office/officeart/2005/8/layout/hChevron3"/>
    <dgm:cxn modelId="{AF3F1473-8F20-4365-8579-976AE07057BD}" type="presParOf" srcId="{F01C2023-967E-48F7-83B8-BEBBB3DA9B8A}" destId="{34DF72D0-23BA-4E5C-96ED-A9CDA59C9FCA}" srcOrd="8" destOrd="0" presId="urn:microsoft.com/office/officeart/2005/8/layout/hChevron3"/>
    <dgm:cxn modelId="{17AB3717-D4BF-46EB-A9B5-5C764DB5A332}" type="presParOf" srcId="{F01C2023-967E-48F7-83B8-BEBBB3DA9B8A}" destId="{6DA0E40D-D014-49D8-A50E-17AE3913AD99}" srcOrd="9" destOrd="0" presId="urn:microsoft.com/office/officeart/2005/8/layout/hChevron3"/>
    <dgm:cxn modelId="{CC912EF8-D17C-4F96-A544-6ADF22815D93}" type="presParOf" srcId="{F01C2023-967E-48F7-83B8-BEBBB3DA9B8A}" destId="{38533989-34A1-4354-B4E6-B7940AB131F8}"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44BD7D-17FE-4353-AC71-9409C91ED7B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D1393103-AEFE-437C-8A31-83D0AABAD1EB}">
      <dgm:prSet phldrT="[Text]" custT="1"/>
      <dgm:spPr>
        <a:solidFill>
          <a:srgbClr val="5AAD83"/>
        </a:solidFill>
      </dgm:spPr>
      <dgm:t>
        <a:bodyPr/>
        <a:lstStyle/>
        <a:p>
          <a:r>
            <a:rPr lang="de-DE" sz="1800" dirty="0">
              <a:solidFill>
                <a:schemeClr val="bg1"/>
              </a:solidFill>
              <a:latin typeface="Arial" panose="020B0604020202020204" pitchFamily="34" charset="0"/>
              <a:cs typeface="Arial" panose="020B0604020202020204" pitchFamily="34" charset="0"/>
            </a:rPr>
            <a:t>kombinierbar</a:t>
          </a:r>
        </a:p>
      </dgm:t>
    </dgm:pt>
    <dgm:pt modelId="{F2BD133A-E46D-4DDF-A53E-B6B6A600C457}" type="parTrans" cxnId="{1204C9EB-071C-4D5C-8567-4787E3123EB3}">
      <dgm:prSet/>
      <dgm:spPr/>
      <dgm:t>
        <a:bodyPr/>
        <a:lstStyle/>
        <a:p>
          <a:endParaRPr lang="de-DE"/>
        </a:p>
      </dgm:t>
    </dgm:pt>
    <dgm:pt modelId="{E6B7D4EF-4665-4982-99A4-F009F7CC2DA3}" type="sibTrans" cxnId="{1204C9EB-071C-4D5C-8567-4787E3123EB3}">
      <dgm:prSet/>
      <dgm:spPr/>
      <dgm:t>
        <a:bodyPr/>
        <a:lstStyle/>
        <a:p>
          <a:endParaRPr lang="de-DE"/>
        </a:p>
      </dgm:t>
    </dgm:pt>
    <dgm:pt modelId="{CE0B670C-CB36-4DF1-B4E1-7619BA6C592C}">
      <dgm:prSet phldrT="[Text]" custT="1"/>
      <dgm:spPr>
        <a:solidFill>
          <a:srgbClr val="92D050"/>
        </a:solidFill>
      </dgm:spPr>
      <dgm:t>
        <a:bodyPr tIns="864000"/>
        <a:lstStyle/>
        <a:p>
          <a:pPr algn="ctr">
            <a:buFont typeface="Arial" panose="020B0604020202020204" pitchFamily="34" charset="0"/>
            <a:buNone/>
          </a:pPr>
          <a:r>
            <a:rPr lang="de-DE" sz="1600" dirty="0" smtClean="0">
              <a:latin typeface="Arial" panose="020B0604020202020204" pitchFamily="34" charset="0"/>
              <a:cs typeface="Arial" panose="020B0604020202020204" pitchFamily="34" charset="0"/>
            </a:rPr>
            <a:t>Darlehensprogramme</a:t>
          </a:r>
        </a:p>
        <a:p>
          <a:pPr algn="l">
            <a:buFont typeface="Symbol" panose="05050102010706020507" pitchFamily="18" charset="2"/>
            <a:buChar char="-"/>
          </a:pPr>
          <a:r>
            <a:rPr lang="de-DE" sz="1600" dirty="0" smtClean="0">
              <a:latin typeface="Arial" panose="020B0604020202020204" pitchFamily="34" charset="0"/>
              <a:cs typeface="Arial" panose="020B0604020202020204" pitchFamily="34" charset="0"/>
            </a:rPr>
            <a:t> </a:t>
          </a:r>
          <a:r>
            <a:rPr lang="de-DE" altLang="de-DE" sz="1600" dirty="0" smtClean="0">
              <a:latin typeface="Arial" panose="020B0604020202020204" pitchFamily="34" charset="0"/>
              <a:cs typeface="Arial" panose="020B0604020202020204" pitchFamily="34" charset="0"/>
            </a:rPr>
            <a:t>KfW Bankengruppe</a:t>
          </a:r>
        </a:p>
        <a:p>
          <a:pPr algn="l">
            <a:buFont typeface="Symbol" panose="05050102010706020507" pitchFamily="18" charset="2"/>
            <a:buChar char="-"/>
          </a:pPr>
          <a:r>
            <a:rPr lang="de-DE" altLang="de-DE" sz="1600" dirty="0" smtClean="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buFont typeface="Symbol" panose="05050102010706020507" pitchFamily="18" charset="2"/>
            <a:buChar char="-"/>
          </a:pPr>
          <a:r>
            <a:rPr lang="de-DE" altLang="de-DE" sz="1600" dirty="0" smtClean="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Kommunale Förderprogramme/</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Microlending</a:t>
          </a:r>
          <a:r>
            <a:rPr lang="de-DE" altLang="de-DE" sz="1600" dirty="0">
              <a:latin typeface="Arial" panose="020B0604020202020204" pitchFamily="34" charset="0"/>
              <a:cs typeface="Arial" panose="020B0604020202020204" pitchFamily="34" charset="0"/>
            </a:rPr>
            <a:t> (z.B. München-Fonds)</a:t>
          </a:r>
          <a:endParaRPr lang="de-DE" sz="1600" dirty="0">
            <a:latin typeface="Arial" panose="020B0604020202020204" pitchFamily="34" charset="0"/>
            <a:cs typeface="Arial" panose="020B0604020202020204" pitchFamily="34" charset="0"/>
          </a:endParaRPr>
        </a:p>
      </dgm:t>
    </dgm:pt>
    <dgm:pt modelId="{689CE311-E77F-44F1-96BD-E13714D7E299}" type="parTrans" cxnId="{24EC58FC-280B-4FCC-8DE6-4C3E7204BB3C}">
      <dgm:prSet/>
      <dgm:spPr/>
      <dgm:t>
        <a:bodyPr/>
        <a:lstStyle/>
        <a:p>
          <a:endParaRPr lang="de-DE"/>
        </a:p>
      </dgm:t>
    </dgm:pt>
    <dgm:pt modelId="{C28AD64D-0208-4148-86EA-73E0BF5BB9E0}" type="sibTrans" cxnId="{24EC58FC-280B-4FCC-8DE6-4C3E7204BB3C}">
      <dgm:prSet/>
      <dgm:spPr/>
      <dgm:t>
        <a:bodyPr/>
        <a:lstStyle/>
        <a:p>
          <a:endParaRPr lang="de-DE"/>
        </a:p>
      </dgm:t>
    </dgm:pt>
    <dgm:pt modelId="{72D261B3-CDF5-4685-8E91-A30E012A9079}">
      <dgm:prSet phldrT="[Text]" custT="1"/>
      <dgm:spPr>
        <a:solidFill>
          <a:srgbClr val="92D050"/>
        </a:solidFill>
      </dgm:spPr>
      <dgm:t>
        <a:bodyPr lIns="108000" tIns="252000" rIns="108000"/>
        <a:lstStyle/>
        <a:p>
          <a:pPr algn="ctr"/>
          <a:endParaRPr lang="de-DE" sz="1600" dirty="0">
            <a:latin typeface="Arial" panose="020B0604020202020204" pitchFamily="34" charset="0"/>
            <a:cs typeface="Arial" panose="020B0604020202020204" pitchFamily="34" charset="0"/>
          </a:endParaRPr>
        </a:p>
        <a:p>
          <a:pPr algn="ctr"/>
          <a:r>
            <a:rPr lang="de-DE" sz="1600" dirty="0">
              <a:latin typeface="Arial" panose="020B0604020202020204" pitchFamily="34" charset="0"/>
              <a:cs typeface="Arial" panose="020B0604020202020204" pitchFamily="34" charset="0"/>
            </a:rPr>
            <a:t>Zuschüsse</a:t>
          </a: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Agenturen für Arbeit: </a:t>
          </a:r>
          <a:r>
            <a:rPr lang="de-DE" altLang="de-DE" sz="1600" dirty="0" smtClean="0">
              <a:latin typeface="Arial" panose="020B0604020202020204" pitchFamily="34" charset="0"/>
              <a:cs typeface="Arial" panose="020B0604020202020204" pitchFamily="34" charset="0"/>
            </a:rPr>
            <a:t>Gründungszuschuss</a:t>
          </a:r>
        </a:p>
        <a:p>
          <a:pPr algn="l"/>
          <a:r>
            <a:rPr lang="de-DE" altLang="de-DE" sz="1600" dirty="0" smtClean="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Bund: Zuschuss zur Unternehmens-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smtClean="0">
              <a:latin typeface="Arial" panose="020B0604020202020204" pitchFamily="34" charset="0"/>
              <a:cs typeface="Arial" panose="020B0604020202020204" pitchFamily="34" charset="0"/>
            </a:rPr>
            <a:t>Beratung</a:t>
          </a:r>
        </a:p>
        <a:p>
          <a:pPr algn="l"/>
          <a:r>
            <a:rPr lang="de-DE" altLang="de-DE" sz="1600" dirty="0" smtClean="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projektbezogene oder regionale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smtClean="0">
              <a:latin typeface="Arial" panose="020B0604020202020204" pitchFamily="34" charset="0"/>
              <a:cs typeface="Arial" panose="020B0604020202020204" pitchFamily="34" charset="0"/>
            </a:rPr>
            <a:t>Zuschüsse</a:t>
          </a:r>
        </a:p>
        <a:p>
          <a:pPr algn="l"/>
          <a:r>
            <a:rPr lang="de-DE" altLang="de-DE" sz="1600" dirty="0" smtClean="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Bayern: Vorgründungscoaching </a:t>
          </a:r>
          <a:endParaRPr lang="de-DE" sz="1600" dirty="0">
            <a:latin typeface="Arial" panose="020B0604020202020204" pitchFamily="34" charset="0"/>
            <a:cs typeface="Arial" panose="020B0604020202020204" pitchFamily="34" charset="0"/>
          </a:endParaRPr>
        </a:p>
      </dgm:t>
    </dgm:pt>
    <dgm:pt modelId="{2ACDE47E-6F7F-4A1B-A1E8-BD87F358D125}" type="parTrans" cxnId="{4A3E6572-2CAB-425F-88F1-B679AF2D0B8A}">
      <dgm:prSet/>
      <dgm:spPr/>
      <dgm:t>
        <a:bodyPr/>
        <a:lstStyle/>
        <a:p>
          <a:endParaRPr lang="de-DE"/>
        </a:p>
      </dgm:t>
    </dgm:pt>
    <dgm:pt modelId="{F938602A-DC49-4DE7-9FC7-45E712187D88}" type="sibTrans" cxnId="{4A3E6572-2CAB-425F-88F1-B679AF2D0B8A}">
      <dgm:prSet/>
      <dgm:spPr/>
      <dgm:t>
        <a:bodyPr/>
        <a:lstStyle/>
        <a:p>
          <a:endParaRPr lang="de-DE"/>
        </a:p>
      </dgm:t>
    </dgm:pt>
    <dgm:pt modelId="{D84C3947-46D0-4E21-8237-AE12489096DF}">
      <dgm:prSet phldrT="[Text]" custT="1"/>
      <dgm:spPr>
        <a:solidFill>
          <a:srgbClr val="92D050"/>
        </a:solidFill>
      </dgm:spPr>
      <dgm:t>
        <a:bodyPr lIns="108000" tIns="0" rIns="108000" anchor="t" anchorCtr="0"/>
        <a:lstStyle/>
        <a:p>
          <a:pPr algn="ctr"/>
          <a:r>
            <a:rPr lang="de-DE" sz="1600" dirty="0">
              <a:latin typeface="Arial" panose="020B0604020202020204" pitchFamily="34" charset="0"/>
              <a:cs typeface="Arial" panose="020B0604020202020204" pitchFamily="34" charset="0"/>
            </a:rPr>
            <a:t>Bürgschaften</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Bayerische </a:t>
          </a:r>
          <a:r>
            <a:rPr lang="de-DE" altLang="de-DE" sz="1600" dirty="0" smtClean="0">
              <a:latin typeface="Arial" panose="020B0604020202020204" pitchFamily="34" charset="0"/>
              <a:cs typeface="Arial" panose="020B0604020202020204" pitchFamily="34" charset="0"/>
            </a:rPr>
            <a:t>Bürgschaftsbank</a:t>
          </a:r>
        </a:p>
        <a:p>
          <a:pPr algn="l"/>
          <a:r>
            <a:rPr lang="de-DE" altLang="de-DE" sz="1600" dirty="0" smtClean="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Bürgschaftsprogramme der Förder-</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banken</a:t>
          </a:r>
          <a:r>
            <a:rPr lang="de-DE" altLang="de-DE" sz="1600" dirty="0">
              <a:latin typeface="Arial" panose="020B0604020202020204" pitchFamily="34" charset="0"/>
              <a:cs typeface="Arial" panose="020B0604020202020204" pitchFamily="34" charset="0"/>
            </a:rPr>
            <a:t>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 </a:t>
          </a:r>
          <a:endParaRPr lang="de-DE" altLang="de-DE" sz="1600" dirty="0" smtClean="0">
            <a:latin typeface="Arial" panose="020B0604020202020204" pitchFamily="34" charset="0"/>
            <a:cs typeface="Arial" panose="020B0604020202020204" pitchFamily="34" charset="0"/>
          </a:endParaRPr>
        </a:p>
        <a:p>
          <a:pPr algn="l"/>
          <a:r>
            <a:rPr lang="de-DE" altLang="de-DE" sz="1600" dirty="0" smtClean="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Bürgschaften des Freistaates</a:t>
          </a:r>
          <a:endParaRPr lang="de-DE" sz="1600" dirty="0">
            <a:latin typeface="Arial" panose="020B0604020202020204" pitchFamily="34" charset="0"/>
            <a:cs typeface="Arial" panose="020B0604020202020204" pitchFamily="34" charset="0"/>
          </a:endParaRPr>
        </a:p>
      </dgm:t>
    </dgm:pt>
    <dgm:pt modelId="{DF7325F6-3CAC-4EBB-A91C-6A3BAFC55C37}" type="parTrans" cxnId="{2FD17A15-B12E-414A-9D09-2190465FED13}">
      <dgm:prSet/>
      <dgm:spPr/>
      <dgm:t>
        <a:bodyPr/>
        <a:lstStyle/>
        <a:p>
          <a:endParaRPr lang="de-DE"/>
        </a:p>
      </dgm:t>
    </dgm:pt>
    <dgm:pt modelId="{B7EA84E6-2627-4E6C-A230-354CB665988D}" type="sibTrans" cxnId="{2FD17A15-B12E-414A-9D09-2190465FED13}">
      <dgm:prSet/>
      <dgm:spPr/>
      <dgm:t>
        <a:bodyPr/>
        <a:lstStyle/>
        <a:p>
          <a:endParaRPr lang="de-DE"/>
        </a:p>
      </dgm:t>
    </dgm:pt>
    <dgm:pt modelId="{3D8F2DA4-8244-409F-AE26-504E51951BFA}">
      <dgm:prSet phldrT="[Text]" custT="1"/>
      <dgm:spPr>
        <a:solidFill>
          <a:srgbClr val="92D050"/>
        </a:solidFill>
      </dgm:spPr>
      <dgm:t>
        <a:bodyPr tIns="0" anchor="t" anchorCtr="0"/>
        <a:lstStyle/>
        <a:p>
          <a:pPr algn="ctr"/>
          <a:r>
            <a:rPr lang="de-DE" sz="1600" dirty="0">
              <a:latin typeface="Arial" panose="020B0604020202020204" pitchFamily="34" charset="0"/>
              <a:cs typeface="Arial" panose="020B0604020202020204" pitchFamily="34" charset="0"/>
            </a:rPr>
            <a:t>Kapitalbeteiligungen / VC</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Landes-Förderbanken (z.B. </a:t>
          </a:r>
          <a:r>
            <a:rPr lang="de-DE" altLang="de-DE" sz="1600" dirty="0" err="1">
              <a:latin typeface="Arial" panose="020B0604020202020204" pitchFamily="34" charset="0"/>
              <a:cs typeface="Arial" panose="020B0604020202020204" pitchFamily="34" charset="0"/>
            </a:rPr>
            <a:t>LfA</a:t>
          </a:r>
          <a:r>
            <a:rPr lang="de-DE" altLang="de-DE" sz="1600" dirty="0" smtClean="0">
              <a:latin typeface="Arial" panose="020B0604020202020204" pitchFamily="34" charset="0"/>
              <a:cs typeface="Arial" panose="020B0604020202020204" pitchFamily="34" charset="0"/>
            </a:rPr>
            <a:t>)</a:t>
          </a:r>
        </a:p>
        <a:p>
          <a:pPr algn="l"/>
          <a:r>
            <a:rPr lang="de-DE" altLang="de-DE" sz="1600" dirty="0" smtClean="0">
              <a:latin typeface="Arial" panose="020B0604020202020204" pitchFamily="34" charset="0"/>
              <a:cs typeface="Arial" panose="020B0604020202020204" pitchFamily="34" charset="0"/>
            </a:rPr>
            <a:t>- Kapitalbeteiligungsgesellschaften</a:t>
          </a:r>
        </a:p>
        <a:p>
          <a:pPr algn="l"/>
          <a:r>
            <a:rPr lang="de-DE" altLang="de-DE" sz="1600" dirty="0" smtClean="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Crowdfunding</a:t>
          </a:r>
          <a:endParaRPr lang="de-DE" sz="1600" dirty="0">
            <a:latin typeface="Arial" panose="020B0604020202020204" pitchFamily="34" charset="0"/>
            <a:cs typeface="Arial" panose="020B0604020202020204" pitchFamily="34" charset="0"/>
          </a:endParaRPr>
        </a:p>
      </dgm:t>
    </dgm:pt>
    <dgm:pt modelId="{83101770-3B69-4C17-8566-90D79E29D1AB}" type="parTrans" cxnId="{368598E2-3F72-41C9-9743-71BB5D020700}">
      <dgm:prSet/>
      <dgm:spPr/>
      <dgm:t>
        <a:bodyPr/>
        <a:lstStyle/>
        <a:p>
          <a:endParaRPr lang="de-DE"/>
        </a:p>
      </dgm:t>
    </dgm:pt>
    <dgm:pt modelId="{6EF81A28-15EB-4022-8F50-2926728B2041}" type="sibTrans" cxnId="{368598E2-3F72-41C9-9743-71BB5D020700}">
      <dgm:prSet/>
      <dgm:spPr/>
      <dgm:t>
        <a:bodyPr/>
        <a:lstStyle/>
        <a:p>
          <a:endParaRPr lang="de-DE"/>
        </a:p>
      </dgm:t>
    </dgm:pt>
    <dgm:pt modelId="{4E2555AA-96AC-4FCE-B59F-81191C225ECA}" type="pres">
      <dgm:prSet presAssocID="{3144BD7D-17FE-4353-AC71-9409C91ED7B6}" presName="diagram" presStyleCnt="0">
        <dgm:presLayoutVars>
          <dgm:chMax val="1"/>
          <dgm:dir/>
          <dgm:animLvl val="ctr"/>
          <dgm:resizeHandles val="exact"/>
        </dgm:presLayoutVars>
      </dgm:prSet>
      <dgm:spPr/>
      <dgm:t>
        <a:bodyPr/>
        <a:lstStyle/>
        <a:p>
          <a:endParaRPr lang="de-DE"/>
        </a:p>
      </dgm:t>
    </dgm:pt>
    <dgm:pt modelId="{523C9F00-4B6D-43E1-A6BD-63A28AE1641B}" type="pres">
      <dgm:prSet presAssocID="{3144BD7D-17FE-4353-AC71-9409C91ED7B6}" presName="matrix" presStyleCnt="0"/>
      <dgm:spPr/>
    </dgm:pt>
    <dgm:pt modelId="{9D6D1158-3AF8-43C3-B684-F913A10F62FD}" type="pres">
      <dgm:prSet presAssocID="{3144BD7D-17FE-4353-AC71-9409C91ED7B6}" presName="tile1" presStyleLbl="node1" presStyleIdx="0" presStyleCnt="4" custLinFactNeighborX="-2381" custLinFactNeighborY="-998"/>
      <dgm:spPr/>
      <dgm:t>
        <a:bodyPr/>
        <a:lstStyle/>
        <a:p>
          <a:endParaRPr lang="de-DE"/>
        </a:p>
      </dgm:t>
    </dgm:pt>
    <dgm:pt modelId="{63D219C9-9B0D-4EDC-8C64-587B12E211CC}" type="pres">
      <dgm:prSet presAssocID="{3144BD7D-17FE-4353-AC71-9409C91ED7B6}" presName="tile1text" presStyleLbl="node1" presStyleIdx="0" presStyleCnt="4">
        <dgm:presLayoutVars>
          <dgm:chMax val="0"/>
          <dgm:chPref val="0"/>
          <dgm:bulletEnabled val="1"/>
        </dgm:presLayoutVars>
      </dgm:prSet>
      <dgm:spPr/>
      <dgm:t>
        <a:bodyPr/>
        <a:lstStyle/>
        <a:p>
          <a:endParaRPr lang="de-DE"/>
        </a:p>
      </dgm:t>
    </dgm:pt>
    <dgm:pt modelId="{C13BAF5A-38C6-4A36-A2AF-7D30DA4508A0}" type="pres">
      <dgm:prSet presAssocID="{3144BD7D-17FE-4353-AC71-9409C91ED7B6}" presName="tile2" presStyleLbl="node1" presStyleIdx="1" presStyleCnt="4"/>
      <dgm:spPr/>
      <dgm:t>
        <a:bodyPr/>
        <a:lstStyle/>
        <a:p>
          <a:endParaRPr lang="de-DE"/>
        </a:p>
      </dgm:t>
    </dgm:pt>
    <dgm:pt modelId="{813BC6AB-D317-429C-8875-43C8CDFCDD64}" type="pres">
      <dgm:prSet presAssocID="{3144BD7D-17FE-4353-AC71-9409C91ED7B6}" presName="tile2text" presStyleLbl="node1" presStyleIdx="1" presStyleCnt="4">
        <dgm:presLayoutVars>
          <dgm:chMax val="0"/>
          <dgm:chPref val="0"/>
          <dgm:bulletEnabled val="1"/>
        </dgm:presLayoutVars>
      </dgm:prSet>
      <dgm:spPr/>
      <dgm:t>
        <a:bodyPr/>
        <a:lstStyle/>
        <a:p>
          <a:endParaRPr lang="de-DE"/>
        </a:p>
      </dgm:t>
    </dgm:pt>
    <dgm:pt modelId="{715907B0-600E-40A2-848B-42A74612D3F1}" type="pres">
      <dgm:prSet presAssocID="{3144BD7D-17FE-4353-AC71-9409C91ED7B6}" presName="tile3" presStyleLbl="node1" presStyleIdx="2" presStyleCnt="4" custLinFactNeighborX="-2144" custLinFactNeighborY="836"/>
      <dgm:spPr/>
      <dgm:t>
        <a:bodyPr/>
        <a:lstStyle/>
        <a:p>
          <a:endParaRPr lang="de-DE"/>
        </a:p>
      </dgm:t>
    </dgm:pt>
    <dgm:pt modelId="{67A21185-1502-4840-AF2F-D3206A052E6F}" type="pres">
      <dgm:prSet presAssocID="{3144BD7D-17FE-4353-AC71-9409C91ED7B6}" presName="tile3text" presStyleLbl="node1" presStyleIdx="2" presStyleCnt="4">
        <dgm:presLayoutVars>
          <dgm:chMax val="0"/>
          <dgm:chPref val="0"/>
          <dgm:bulletEnabled val="1"/>
        </dgm:presLayoutVars>
      </dgm:prSet>
      <dgm:spPr/>
      <dgm:t>
        <a:bodyPr/>
        <a:lstStyle/>
        <a:p>
          <a:endParaRPr lang="de-DE"/>
        </a:p>
      </dgm:t>
    </dgm:pt>
    <dgm:pt modelId="{D2377B6B-2478-4F10-AC58-73893B6A7D41}" type="pres">
      <dgm:prSet presAssocID="{3144BD7D-17FE-4353-AC71-9409C91ED7B6}" presName="tile4" presStyleLbl="node1" presStyleIdx="3" presStyleCnt="4"/>
      <dgm:spPr/>
      <dgm:t>
        <a:bodyPr/>
        <a:lstStyle/>
        <a:p>
          <a:endParaRPr lang="de-DE"/>
        </a:p>
      </dgm:t>
    </dgm:pt>
    <dgm:pt modelId="{BDE62E85-5A4E-4908-B6D0-5F0197E97802}" type="pres">
      <dgm:prSet presAssocID="{3144BD7D-17FE-4353-AC71-9409C91ED7B6}" presName="tile4text" presStyleLbl="node1" presStyleIdx="3" presStyleCnt="4">
        <dgm:presLayoutVars>
          <dgm:chMax val="0"/>
          <dgm:chPref val="0"/>
          <dgm:bulletEnabled val="1"/>
        </dgm:presLayoutVars>
      </dgm:prSet>
      <dgm:spPr/>
      <dgm:t>
        <a:bodyPr/>
        <a:lstStyle/>
        <a:p>
          <a:endParaRPr lang="de-DE"/>
        </a:p>
      </dgm:t>
    </dgm:pt>
    <dgm:pt modelId="{22CE5650-53CF-48CA-8A92-1E8B9D0ECB27}" type="pres">
      <dgm:prSet presAssocID="{3144BD7D-17FE-4353-AC71-9409C91ED7B6}" presName="centerTile" presStyleLbl="fgShp" presStyleIdx="0" presStyleCnt="1" custAng="0" custScaleX="73333" custScaleY="53111">
        <dgm:presLayoutVars>
          <dgm:chMax val="0"/>
          <dgm:chPref val="0"/>
        </dgm:presLayoutVars>
      </dgm:prSet>
      <dgm:spPr/>
      <dgm:t>
        <a:bodyPr/>
        <a:lstStyle/>
        <a:p>
          <a:endParaRPr lang="de-DE"/>
        </a:p>
      </dgm:t>
    </dgm:pt>
  </dgm:ptLst>
  <dgm:cxnLst>
    <dgm:cxn modelId="{687878A2-84B5-4CC1-871B-0F46DAC75176}" type="presOf" srcId="{D84C3947-46D0-4E21-8237-AE12489096DF}" destId="{67A21185-1502-4840-AF2F-D3206A052E6F}" srcOrd="1" destOrd="0" presId="urn:microsoft.com/office/officeart/2005/8/layout/matrix1"/>
    <dgm:cxn modelId="{55046E18-1365-4B51-BDB3-3B80B0AE4A11}" type="presOf" srcId="{72D261B3-CDF5-4685-8E91-A30E012A9079}" destId="{C13BAF5A-38C6-4A36-A2AF-7D30DA4508A0}" srcOrd="0" destOrd="0" presId="urn:microsoft.com/office/officeart/2005/8/layout/matrix1"/>
    <dgm:cxn modelId="{5310557E-2321-455D-8C1F-96D1224BC9F4}" type="presOf" srcId="{72D261B3-CDF5-4685-8E91-A30E012A9079}" destId="{813BC6AB-D317-429C-8875-43C8CDFCDD64}" srcOrd="1" destOrd="0" presId="urn:microsoft.com/office/officeart/2005/8/layout/matrix1"/>
    <dgm:cxn modelId="{24EC58FC-280B-4FCC-8DE6-4C3E7204BB3C}" srcId="{D1393103-AEFE-437C-8A31-83D0AABAD1EB}" destId="{CE0B670C-CB36-4DF1-B4E1-7619BA6C592C}" srcOrd="0" destOrd="0" parTransId="{689CE311-E77F-44F1-96BD-E13714D7E299}" sibTransId="{C28AD64D-0208-4148-86EA-73E0BF5BB9E0}"/>
    <dgm:cxn modelId="{1EDB3EDE-7D63-4A0E-A79E-E47D8F768DB7}" type="presOf" srcId="{3144BD7D-17FE-4353-AC71-9409C91ED7B6}" destId="{4E2555AA-96AC-4FCE-B59F-81191C225ECA}" srcOrd="0" destOrd="0" presId="urn:microsoft.com/office/officeart/2005/8/layout/matrix1"/>
    <dgm:cxn modelId="{1204C9EB-071C-4D5C-8567-4787E3123EB3}" srcId="{3144BD7D-17FE-4353-AC71-9409C91ED7B6}" destId="{D1393103-AEFE-437C-8A31-83D0AABAD1EB}" srcOrd="0" destOrd="0" parTransId="{F2BD133A-E46D-4DDF-A53E-B6B6A600C457}" sibTransId="{E6B7D4EF-4665-4982-99A4-F009F7CC2DA3}"/>
    <dgm:cxn modelId="{C90F0742-28B1-40E3-BAE5-DFA82CDE7999}" type="presOf" srcId="{D84C3947-46D0-4E21-8237-AE12489096DF}" destId="{715907B0-600E-40A2-848B-42A74612D3F1}" srcOrd="0" destOrd="0" presId="urn:microsoft.com/office/officeart/2005/8/layout/matrix1"/>
    <dgm:cxn modelId="{1D6FF51F-B4FF-4B73-8E44-3F6BB07938D7}" type="presOf" srcId="{CE0B670C-CB36-4DF1-B4E1-7619BA6C592C}" destId="{9D6D1158-3AF8-43C3-B684-F913A10F62FD}" srcOrd="0" destOrd="0" presId="urn:microsoft.com/office/officeart/2005/8/layout/matrix1"/>
    <dgm:cxn modelId="{D0436D50-7F01-41E0-B315-FE439062260D}" type="presOf" srcId="{3D8F2DA4-8244-409F-AE26-504E51951BFA}" destId="{D2377B6B-2478-4F10-AC58-73893B6A7D41}" srcOrd="0" destOrd="0" presId="urn:microsoft.com/office/officeart/2005/8/layout/matrix1"/>
    <dgm:cxn modelId="{DD7892E0-53AC-48E1-B738-F5C48BC4D197}" type="presOf" srcId="{D1393103-AEFE-437C-8A31-83D0AABAD1EB}" destId="{22CE5650-53CF-48CA-8A92-1E8B9D0ECB27}" srcOrd="0" destOrd="0" presId="urn:microsoft.com/office/officeart/2005/8/layout/matrix1"/>
    <dgm:cxn modelId="{2FD17A15-B12E-414A-9D09-2190465FED13}" srcId="{D1393103-AEFE-437C-8A31-83D0AABAD1EB}" destId="{D84C3947-46D0-4E21-8237-AE12489096DF}" srcOrd="2" destOrd="0" parTransId="{DF7325F6-3CAC-4EBB-A91C-6A3BAFC55C37}" sibTransId="{B7EA84E6-2627-4E6C-A230-354CB665988D}"/>
    <dgm:cxn modelId="{220DB98B-49B1-46A0-A098-18EC1F26FA46}" type="presOf" srcId="{CE0B670C-CB36-4DF1-B4E1-7619BA6C592C}" destId="{63D219C9-9B0D-4EDC-8C64-587B12E211CC}" srcOrd="1" destOrd="0" presId="urn:microsoft.com/office/officeart/2005/8/layout/matrix1"/>
    <dgm:cxn modelId="{368598E2-3F72-41C9-9743-71BB5D020700}" srcId="{D1393103-AEFE-437C-8A31-83D0AABAD1EB}" destId="{3D8F2DA4-8244-409F-AE26-504E51951BFA}" srcOrd="3" destOrd="0" parTransId="{83101770-3B69-4C17-8566-90D79E29D1AB}" sibTransId="{6EF81A28-15EB-4022-8F50-2926728B2041}"/>
    <dgm:cxn modelId="{501196A4-12EE-4786-9E95-AC22888E5D99}" type="presOf" srcId="{3D8F2DA4-8244-409F-AE26-504E51951BFA}" destId="{BDE62E85-5A4E-4908-B6D0-5F0197E97802}" srcOrd="1" destOrd="0" presId="urn:microsoft.com/office/officeart/2005/8/layout/matrix1"/>
    <dgm:cxn modelId="{4A3E6572-2CAB-425F-88F1-B679AF2D0B8A}" srcId="{D1393103-AEFE-437C-8A31-83D0AABAD1EB}" destId="{72D261B3-CDF5-4685-8E91-A30E012A9079}" srcOrd="1" destOrd="0" parTransId="{2ACDE47E-6F7F-4A1B-A1E8-BD87F358D125}" sibTransId="{F938602A-DC49-4DE7-9FC7-45E712187D88}"/>
    <dgm:cxn modelId="{61BBD616-24E7-435C-BEDA-27EB6A506248}" type="presParOf" srcId="{4E2555AA-96AC-4FCE-B59F-81191C225ECA}" destId="{523C9F00-4B6D-43E1-A6BD-63A28AE1641B}" srcOrd="0" destOrd="0" presId="urn:microsoft.com/office/officeart/2005/8/layout/matrix1"/>
    <dgm:cxn modelId="{72843901-B0E7-40BC-BC5A-1C1E5685F838}" type="presParOf" srcId="{523C9F00-4B6D-43E1-A6BD-63A28AE1641B}" destId="{9D6D1158-3AF8-43C3-B684-F913A10F62FD}" srcOrd="0" destOrd="0" presId="urn:microsoft.com/office/officeart/2005/8/layout/matrix1"/>
    <dgm:cxn modelId="{1F538C06-69EE-4827-9359-BA3DCD2CEC7E}" type="presParOf" srcId="{523C9F00-4B6D-43E1-A6BD-63A28AE1641B}" destId="{63D219C9-9B0D-4EDC-8C64-587B12E211CC}" srcOrd="1" destOrd="0" presId="urn:microsoft.com/office/officeart/2005/8/layout/matrix1"/>
    <dgm:cxn modelId="{FDBEA615-37C0-4974-B5C5-E2BDBE1DB856}" type="presParOf" srcId="{523C9F00-4B6D-43E1-A6BD-63A28AE1641B}" destId="{C13BAF5A-38C6-4A36-A2AF-7D30DA4508A0}" srcOrd="2" destOrd="0" presId="urn:microsoft.com/office/officeart/2005/8/layout/matrix1"/>
    <dgm:cxn modelId="{BE3B80E0-BD1B-46F8-B711-44747911EFBF}" type="presParOf" srcId="{523C9F00-4B6D-43E1-A6BD-63A28AE1641B}" destId="{813BC6AB-D317-429C-8875-43C8CDFCDD64}" srcOrd="3" destOrd="0" presId="urn:microsoft.com/office/officeart/2005/8/layout/matrix1"/>
    <dgm:cxn modelId="{1CB5A02E-3DCA-4140-B9DC-1E7F46F293DC}" type="presParOf" srcId="{523C9F00-4B6D-43E1-A6BD-63A28AE1641B}" destId="{715907B0-600E-40A2-848B-42A74612D3F1}" srcOrd="4" destOrd="0" presId="urn:microsoft.com/office/officeart/2005/8/layout/matrix1"/>
    <dgm:cxn modelId="{35340B35-D188-40FB-B3DF-862BDCECBB61}" type="presParOf" srcId="{523C9F00-4B6D-43E1-A6BD-63A28AE1641B}" destId="{67A21185-1502-4840-AF2F-D3206A052E6F}" srcOrd="5" destOrd="0" presId="urn:microsoft.com/office/officeart/2005/8/layout/matrix1"/>
    <dgm:cxn modelId="{1D366452-E5FC-40A3-989B-96532EFA089A}" type="presParOf" srcId="{523C9F00-4B6D-43E1-A6BD-63A28AE1641B}" destId="{D2377B6B-2478-4F10-AC58-73893B6A7D41}" srcOrd="6" destOrd="0" presId="urn:microsoft.com/office/officeart/2005/8/layout/matrix1"/>
    <dgm:cxn modelId="{2673ED6C-2D5A-493C-8B3B-46FF1D7CD865}" type="presParOf" srcId="{523C9F00-4B6D-43E1-A6BD-63A28AE1641B}" destId="{BDE62E85-5A4E-4908-B6D0-5F0197E97802}" srcOrd="7" destOrd="0" presId="urn:microsoft.com/office/officeart/2005/8/layout/matrix1"/>
    <dgm:cxn modelId="{6A55E9BA-75AF-4F0C-81A2-D8C68BB74485}" type="presParOf" srcId="{4E2555AA-96AC-4FCE-B59F-81191C225ECA}" destId="{22CE5650-53CF-48CA-8A92-1E8B9D0ECB2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Antriebsstärke</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solidFill>
          <a:srgbClr val="5AAD83"/>
        </a:solidFill>
      </dgm:spPr>
      <dgm:t>
        <a:bodyPr/>
        <a:lstStyle/>
        <a:p>
          <a:r>
            <a:rPr lang="de-DE" dirty="0"/>
            <a:t>Unabhängigkeit</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Risikobereitschaft</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Kreativität</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Kontakt</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398C6397-97E2-4630-9E8A-0D891E15A7DF}">
      <dgm:prSet phldrT="[Text]"/>
      <dgm:spPr>
        <a:noFill/>
      </dgm:spPr>
      <dgm:t>
        <a:bodyPr/>
        <a:lstStyle/>
        <a:p>
          <a:r>
            <a:rPr lang="de-DE" dirty="0"/>
            <a:t>Leistung</a:t>
          </a:r>
        </a:p>
      </dgm:t>
    </dgm:pt>
    <dgm:pt modelId="{03078009-141C-407D-AA0E-61526488866D}" type="parTrans" cxnId="{6029CD12-280C-4E51-B46D-31ECF82E9E00}">
      <dgm:prSet/>
      <dgm:spPr/>
      <dgm:t>
        <a:bodyPr/>
        <a:lstStyle/>
        <a:p>
          <a:endParaRPr lang="de-DE"/>
        </a:p>
      </dgm:t>
    </dgm:pt>
    <dgm:pt modelId="{5CE8FB49-1BC5-45BD-BF9F-7BC414C6289F}" type="sibTrans" cxnId="{6029CD12-280C-4E51-B46D-31ECF82E9E00}">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6">
        <dgm:presLayoutVars>
          <dgm:bulletEnabled val="1"/>
        </dgm:presLayoutVars>
      </dgm:prSet>
      <dgm:spPr/>
      <dgm:t>
        <a:bodyPr/>
        <a:lstStyle/>
        <a:p>
          <a:endParaRPr lang="de-DE"/>
        </a:p>
      </dgm:t>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6">
        <dgm:presLayoutVars>
          <dgm:bulletEnabled val="1"/>
        </dgm:presLayoutVars>
      </dgm:prSet>
      <dgm:spPr/>
      <dgm:t>
        <a:bodyPr/>
        <a:lstStyle/>
        <a:p>
          <a:endParaRPr lang="de-DE"/>
        </a:p>
      </dgm:t>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6">
        <dgm:presLayoutVars>
          <dgm:bulletEnabled val="1"/>
        </dgm:presLayoutVars>
      </dgm:prSet>
      <dgm:spPr/>
      <dgm:t>
        <a:bodyPr/>
        <a:lstStyle/>
        <a:p>
          <a:endParaRPr lang="de-DE"/>
        </a:p>
      </dgm:t>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6">
        <dgm:presLayoutVars>
          <dgm:bulletEnabled val="1"/>
        </dgm:presLayoutVars>
      </dgm:prSet>
      <dgm:spPr/>
      <dgm:t>
        <a:bodyPr/>
        <a:lstStyle/>
        <a:p>
          <a:endParaRPr lang="de-DE"/>
        </a:p>
      </dgm:t>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6">
        <dgm:presLayoutVars>
          <dgm:bulletEnabled val="1"/>
        </dgm:presLayoutVars>
      </dgm:prSet>
      <dgm:spPr/>
      <dgm:t>
        <a:bodyPr/>
        <a:lstStyle/>
        <a:p>
          <a:endParaRPr lang="de-DE"/>
        </a:p>
      </dgm:t>
    </dgm:pt>
    <dgm:pt modelId="{6DA0E40D-D014-49D8-A50E-17AE3913AD99}" type="pres">
      <dgm:prSet presAssocID="{E8A98811-F174-49C0-BBDD-610BDA8B6689}" presName="parSpace" presStyleCnt="0"/>
      <dgm:spPr/>
    </dgm:pt>
    <dgm:pt modelId="{38533989-34A1-4354-B4E6-B7940AB131F8}" type="pres">
      <dgm:prSet presAssocID="{398C6397-97E2-4630-9E8A-0D891E15A7DF}" presName="parTxOnly" presStyleLbl="node1" presStyleIdx="5" presStyleCnt="6">
        <dgm:presLayoutVars>
          <dgm:bulletEnabled val="1"/>
        </dgm:presLayoutVars>
      </dgm:prSet>
      <dgm:spPr/>
      <dgm:t>
        <a:bodyPr/>
        <a:lstStyle/>
        <a:p>
          <a:endParaRPr lang="de-DE"/>
        </a:p>
      </dgm:t>
    </dgm:pt>
  </dgm:ptLst>
  <dgm:cxnLst>
    <dgm:cxn modelId="{BFFA8F80-3174-4698-B43E-7C246B680BA9}" type="presOf" srcId="{C1B6BB63-C635-4123-9DC5-334F042FF936}" destId="{5CF2FDC4-C393-45C0-922C-1F8C034E320D}"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1DE3DECC-126D-4DC0-B945-1E54FD222036}" srcId="{FF4FA82D-77A5-4D11-98DD-10B15C91D7A6}" destId="{7C198707-EE18-4ADF-BD41-045D292A15AB}" srcOrd="4" destOrd="0" parTransId="{A7E7CCB5-8845-46C7-8710-9AE80012AFC1}" sibTransId="{E8A98811-F174-49C0-BBDD-610BDA8B6689}"/>
    <dgm:cxn modelId="{E828999F-9376-46D4-A28B-28B1B72BD8EF}" type="presOf" srcId="{13CE22AF-F0F3-4560-B561-8FD904727DBE}" destId="{5C186FCF-88D9-4FB8-A79B-7F6DEA19EA49}" srcOrd="0" destOrd="0" presId="urn:microsoft.com/office/officeart/2005/8/layout/hChevron3"/>
    <dgm:cxn modelId="{53A50541-0993-43FC-8B66-6066DA1B7744}" type="presOf" srcId="{7C198707-EE18-4ADF-BD41-045D292A15AB}" destId="{34DF72D0-23BA-4E5C-96ED-A9CDA59C9FCA}" srcOrd="0" destOrd="0" presId="urn:microsoft.com/office/officeart/2005/8/layout/hChevron3"/>
    <dgm:cxn modelId="{3A1F03F0-0966-4519-B2E1-C71C90926E7A}" srcId="{FF4FA82D-77A5-4D11-98DD-10B15C91D7A6}" destId="{8D794CCC-90C5-47F7-BD76-9DAAA5D1BB02}" srcOrd="0" destOrd="0" parTransId="{F6C6ABEA-1A48-44DF-9BFE-8FD42745022D}" sibTransId="{6EAE9F32-E139-4EE6-8A6D-5A3BB16A4131}"/>
    <dgm:cxn modelId="{27316B5F-AD0C-484F-8A80-D70E2A761278}" type="presOf" srcId="{AFBF8164-8AD1-4323-94C6-FCB57A5F287B}" destId="{48843AD0-75A2-444A-8C6E-84C82B18BB1A}" srcOrd="0" destOrd="0" presId="urn:microsoft.com/office/officeart/2005/8/layout/hChevron3"/>
    <dgm:cxn modelId="{065DB81D-8EB5-47ED-B260-2E1C920F0F9E}" type="presOf" srcId="{398C6397-97E2-4630-9E8A-0D891E15A7DF}" destId="{38533989-34A1-4354-B4E6-B7940AB131F8}" srcOrd="0" destOrd="0" presId="urn:microsoft.com/office/officeart/2005/8/layout/hChevron3"/>
    <dgm:cxn modelId="{F68DAA8D-C5A3-440B-84FB-4B2AA0DEF7FA}" type="presOf" srcId="{FF4FA82D-77A5-4D11-98DD-10B15C91D7A6}" destId="{F01C2023-967E-48F7-83B8-BEBBB3DA9B8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6029CD12-280C-4E51-B46D-31ECF82E9E00}" srcId="{FF4FA82D-77A5-4D11-98DD-10B15C91D7A6}" destId="{398C6397-97E2-4630-9E8A-0D891E15A7DF}" srcOrd="5" destOrd="0" parTransId="{03078009-141C-407D-AA0E-61526488866D}" sibTransId="{5CE8FB49-1BC5-45BD-BF9F-7BC414C6289F}"/>
    <dgm:cxn modelId="{5BD3D4AF-6D0E-41A3-BC41-8C39B579E3F5}" srcId="{FF4FA82D-77A5-4D11-98DD-10B15C91D7A6}" destId="{AFBF8164-8AD1-4323-94C6-FCB57A5F287B}" srcOrd="3" destOrd="0" parTransId="{73F29CA1-A4E0-49CB-8723-0A76ED20213C}" sibTransId="{5B5E0FDA-C556-477F-9B76-D58EDAACFDB5}"/>
    <dgm:cxn modelId="{0515F8EA-26C4-4CB2-ADA7-B7E9D17F7C7A}" type="presOf" srcId="{8D794CCC-90C5-47F7-BD76-9DAAA5D1BB02}" destId="{9745FE58-D275-496D-9100-2A6153D22E4C}" srcOrd="0" destOrd="0" presId="urn:microsoft.com/office/officeart/2005/8/layout/hChevron3"/>
    <dgm:cxn modelId="{99FE7C9F-8565-482F-90FD-252DE0AABBE5}" type="presParOf" srcId="{F01C2023-967E-48F7-83B8-BEBBB3DA9B8A}" destId="{9745FE58-D275-496D-9100-2A6153D22E4C}" srcOrd="0" destOrd="0" presId="urn:microsoft.com/office/officeart/2005/8/layout/hChevron3"/>
    <dgm:cxn modelId="{27526A69-8390-48C5-A554-2708A7B2108A}" type="presParOf" srcId="{F01C2023-967E-48F7-83B8-BEBBB3DA9B8A}" destId="{321235CD-AA38-480C-A9EC-3E08EE4218F3}" srcOrd="1" destOrd="0" presId="urn:microsoft.com/office/officeart/2005/8/layout/hChevron3"/>
    <dgm:cxn modelId="{B467BF3D-9F28-49FF-B459-8DFC73461EDD}" type="presParOf" srcId="{F01C2023-967E-48F7-83B8-BEBBB3DA9B8A}" destId="{5C186FCF-88D9-4FB8-A79B-7F6DEA19EA49}" srcOrd="2" destOrd="0" presId="urn:microsoft.com/office/officeart/2005/8/layout/hChevron3"/>
    <dgm:cxn modelId="{3ECD2EC7-0B38-48F9-8000-D5210C7597A0}" type="presParOf" srcId="{F01C2023-967E-48F7-83B8-BEBBB3DA9B8A}" destId="{63D4D4A7-4F01-42E6-BF59-B5BD4EF25906}" srcOrd="3" destOrd="0" presId="urn:microsoft.com/office/officeart/2005/8/layout/hChevron3"/>
    <dgm:cxn modelId="{1AC5B0B0-BABD-4F4A-84D4-F285ED7EB3C5}" type="presParOf" srcId="{F01C2023-967E-48F7-83B8-BEBBB3DA9B8A}" destId="{5CF2FDC4-C393-45C0-922C-1F8C034E320D}" srcOrd="4" destOrd="0" presId="urn:microsoft.com/office/officeart/2005/8/layout/hChevron3"/>
    <dgm:cxn modelId="{770C3BA1-8ACB-491D-A26C-0F205787F209}" type="presParOf" srcId="{F01C2023-967E-48F7-83B8-BEBBB3DA9B8A}" destId="{13577FE3-1968-4521-909D-E7542577A7E1}" srcOrd="5" destOrd="0" presId="urn:microsoft.com/office/officeart/2005/8/layout/hChevron3"/>
    <dgm:cxn modelId="{8758B9E5-7EF2-487D-9663-58C1A2867DF9}" type="presParOf" srcId="{F01C2023-967E-48F7-83B8-BEBBB3DA9B8A}" destId="{48843AD0-75A2-444A-8C6E-84C82B18BB1A}" srcOrd="6" destOrd="0" presId="urn:microsoft.com/office/officeart/2005/8/layout/hChevron3"/>
    <dgm:cxn modelId="{86379592-36E2-4053-A05A-590FD5B01ACB}" type="presParOf" srcId="{F01C2023-967E-48F7-83B8-BEBBB3DA9B8A}" destId="{AF083ED8-C346-4503-8C6B-5095D3A9C750}" srcOrd="7" destOrd="0" presId="urn:microsoft.com/office/officeart/2005/8/layout/hChevron3"/>
    <dgm:cxn modelId="{AF3F1473-8F20-4365-8579-976AE07057BD}" type="presParOf" srcId="{F01C2023-967E-48F7-83B8-BEBBB3DA9B8A}" destId="{34DF72D0-23BA-4E5C-96ED-A9CDA59C9FCA}" srcOrd="8" destOrd="0" presId="urn:microsoft.com/office/officeart/2005/8/layout/hChevron3"/>
    <dgm:cxn modelId="{17AB3717-D4BF-46EB-A9B5-5C764DB5A332}" type="presParOf" srcId="{F01C2023-967E-48F7-83B8-BEBBB3DA9B8A}" destId="{6DA0E40D-D014-49D8-A50E-17AE3913AD99}" srcOrd="9" destOrd="0" presId="urn:microsoft.com/office/officeart/2005/8/layout/hChevron3"/>
    <dgm:cxn modelId="{CC912EF8-D17C-4F96-A544-6ADF22815D93}" type="presParOf" srcId="{F01C2023-967E-48F7-83B8-BEBBB3DA9B8A}" destId="{38533989-34A1-4354-B4E6-B7940AB131F8}"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Antriebsstärke</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Unabhängigkeit</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solidFill>
          <a:srgbClr val="5AAD83"/>
        </a:solidFill>
      </dgm:spPr>
      <dgm:t>
        <a:bodyPr/>
        <a:lstStyle/>
        <a:p>
          <a:r>
            <a:rPr lang="de-DE" dirty="0"/>
            <a:t>Risikobereitschaft</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Kreativität</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Kontakt</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398C6397-97E2-4630-9E8A-0D891E15A7DF}">
      <dgm:prSet phldrT="[Text]"/>
      <dgm:spPr>
        <a:noFill/>
      </dgm:spPr>
      <dgm:t>
        <a:bodyPr/>
        <a:lstStyle/>
        <a:p>
          <a:r>
            <a:rPr lang="de-DE" dirty="0"/>
            <a:t>Leistung</a:t>
          </a:r>
        </a:p>
      </dgm:t>
    </dgm:pt>
    <dgm:pt modelId="{03078009-141C-407D-AA0E-61526488866D}" type="parTrans" cxnId="{6029CD12-280C-4E51-B46D-31ECF82E9E00}">
      <dgm:prSet/>
      <dgm:spPr/>
      <dgm:t>
        <a:bodyPr/>
        <a:lstStyle/>
        <a:p>
          <a:endParaRPr lang="de-DE"/>
        </a:p>
      </dgm:t>
    </dgm:pt>
    <dgm:pt modelId="{5CE8FB49-1BC5-45BD-BF9F-7BC414C6289F}" type="sibTrans" cxnId="{6029CD12-280C-4E51-B46D-31ECF82E9E00}">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6">
        <dgm:presLayoutVars>
          <dgm:bulletEnabled val="1"/>
        </dgm:presLayoutVars>
      </dgm:prSet>
      <dgm:spPr/>
      <dgm:t>
        <a:bodyPr/>
        <a:lstStyle/>
        <a:p>
          <a:endParaRPr lang="de-DE"/>
        </a:p>
      </dgm:t>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6">
        <dgm:presLayoutVars>
          <dgm:bulletEnabled val="1"/>
        </dgm:presLayoutVars>
      </dgm:prSet>
      <dgm:spPr/>
      <dgm:t>
        <a:bodyPr/>
        <a:lstStyle/>
        <a:p>
          <a:endParaRPr lang="de-DE"/>
        </a:p>
      </dgm:t>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6">
        <dgm:presLayoutVars>
          <dgm:bulletEnabled val="1"/>
        </dgm:presLayoutVars>
      </dgm:prSet>
      <dgm:spPr/>
      <dgm:t>
        <a:bodyPr/>
        <a:lstStyle/>
        <a:p>
          <a:endParaRPr lang="de-DE"/>
        </a:p>
      </dgm:t>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6">
        <dgm:presLayoutVars>
          <dgm:bulletEnabled val="1"/>
        </dgm:presLayoutVars>
      </dgm:prSet>
      <dgm:spPr/>
      <dgm:t>
        <a:bodyPr/>
        <a:lstStyle/>
        <a:p>
          <a:endParaRPr lang="de-DE"/>
        </a:p>
      </dgm:t>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6">
        <dgm:presLayoutVars>
          <dgm:bulletEnabled val="1"/>
        </dgm:presLayoutVars>
      </dgm:prSet>
      <dgm:spPr/>
      <dgm:t>
        <a:bodyPr/>
        <a:lstStyle/>
        <a:p>
          <a:endParaRPr lang="de-DE"/>
        </a:p>
      </dgm:t>
    </dgm:pt>
    <dgm:pt modelId="{6DA0E40D-D014-49D8-A50E-17AE3913AD99}" type="pres">
      <dgm:prSet presAssocID="{E8A98811-F174-49C0-BBDD-610BDA8B6689}" presName="parSpace" presStyleCnt="0"/>
      <dgm:spPr/>
    </dgm:pt>
    <dgm:pt modelId="{38533989-34A1-4354-B4E6-B7940AB131F8}" type="pres">
      <dgm:prSet presAssocID="{398C6397-97E2-4630-9E8A-0D891E15A7DF}" presName="parTxOnly" presStyleLbl="node1" presStyleIdx="5" presStyleCnt="6">
        <dgm:presLayoutVars>
          <dgm:bulletEnabled val="1"/>
        </dgm:presLayoutVars>
      </dgm:prSet>
      <dgm:spPr/>
      <dgm:t>
        <a:bodyPr/>
        <a:lstStyle/>
        <a:p>
          <a:endParaRPr lang="de-DE"/>
        </a:p>
      </dgm:t>
    </dgm:pt>
  </dgm:ptLst>
  <dgm:cxnLst>
    <dgm:cxn modelId="{BFFA8F80-3174-4698-B43E-7C246B680BA9}" type="presOf" srcId="{C1B6BB63-C635-4123-9DC5-334F042FF936}" destId="{5CF2FDC4-C393-45C0-922C-1F8C034E320D}"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1DE3DECC-126D-4DC0-B945-1E54FD222036}" srcId="{FF4FA82D-77A5-4D11-98DD-10B15C91D7A6}" destId="{7C198707-EE18-4ADF-BD41-045D292A15AB}" srcOrd="4" destOrd="0" parTransId="{A7E7CCB5-8845-46C7-8710-9AE80012AFC1}" sibTransId="{E8A98811-F174-49C0-BBDD-610BDA8B6689}"/>
    <dgm:cxn modelId="{E828999F-9376-46D4-A28B-28B1B72BD8EF}" type="presOf" srcId="{13CE22AF-F0F3-4560-B561-8FD904727DBE}" destId="{5C186FCF-88D9-4FB8-A79B-7F6DEA19EA49}" srcOrd="0" destOrd="0" presId="urn:microsoft.com/office/officeart/2005/8/layout/hChevron3"/>
    <dgm:cxn modelId="{53A50541-0993-43FC-8B66-6066DA1B7744}" type="presOf" srcId="{7C198707-EE18-4ADF-BD41-045D292A15AB}" destId="{34DF72D0-23BA-4E5C-96ED-A9CDA59C9FCA}" srcOrd="0" destOrd="0" presId="urn:microsoft.com/office/officeart/2005/8/layout/hChevron3"/>
    <dgm:cxn modelId="{3A1F03F0-0966-4519-B2E1-C71C90926E7A}" srcId="{FF4FA82D-77A5-4D11-98DD-10B15C91D7A6}" destId="{8D794CCC-90C5-47F7-BD76-9DAAA5D1BB02}" srcOrd="0" destOrd="0" parTransId="{F6C6ABEA-1A48-44DF-9BFE-8FD42745022D}" sibTransId="{6EAE9F32-E139-4EE6-8A6D-5A3BB16A4131}"/>
    <dgm:cxn modelId="{27316B5F-AD0C-484F-8A80-D70E2A761278}" type="presOf" srcId="{AFBF8164-8AD1-4323-94C6-FCB57A5F287B}" destId="{48843AD0-75A2-444A-8C6E-84C82B18BB1A}" srcOrd="0" destOrd="0" presId="urn:microsoft.com/office/officeart/2005/8/layout/hChevron3"/>
    <dgm:cxn modelId="{065DB81D-8EB5-47ED-B260-2E1C920F0F9E}" type="presOf" srcId="{398C6397-97E2-4630-9E8A-0D891E15A7DF}" destId="{38533989-34A1-4354-B4E6-B7940AB131F8}" srcOrd="0" destOrd="0" presId="urn:microsoft.com/office/officeart/2005/8/layout/hChevron3"/>
    <dgm:cxn modelId="{F68DAA8D-C5A3-440B-84FB-4B2AA0DEF7FA}" type="presOf" srcId="{FF4FA82D-77A5-4D11-98DD-10B15C91D7A6}" destId="{F01C2023-967E-48F7-83B8-BEBBB3DA9B8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6029CD12-280C-4E51-B46D-31ECF82E9E00}" srcId="{FF4FA82D-77A5-4D11-98DD-10B15C91D7A6}" destId="{398C6397-97E2-4630-9E8A-0D891E15A7DF}" srcOrd="5" destOrd="0" parTransId="{03078009-141C-407D-AA0E-61526488866D}" sibTransId="{5CE8FB49-1BC5-45BD-BF9F-7BC414C6289F}"/>
    <dgm:cxn modelId="{5BD3D4AF-6D0E-41A3-BC41-8C39B579E3F5}" srcId="{FF4FA82D-77A5-4D11-98DD-10B15C91D7A6}" destId="{AFBF8164-8AD1-4323-94C6-FCB57A5F287B}" srcOrd="3" destOrd="0" parTransId="{73F29CA1-A4E0-49CB-8723-0A76ED20213C}" sibTransId="{5B5E0FDA-C556-477F-9B76-D58EDAACFDB5}"/>
    <dgm:cxn modelId="{0515F8EA-26C4-4CB2-ADA7-B7E9D17F7C7A}" type="presOf" srcId="{8D794CCC-90C5-47F7-BD76-9DAAA5D1BB02}" destId="{9745FE58-D275-496D-9100-2A6153D22E4C}" srcOrd="0" destOrd="0" presId="urn:microsoft.com/office/officeart/2005/8/layout/hChevron3"/>
    <dgm:cxn modelId="{99FE7C9F-8565-482F-90FD-252DE0AABBE5}" type="presParOf" srcId="{F01C2023-967E-48F7-83B8-BEBBB3DA9B8A}" destId="{9745FE58-D275-496D-9100-2A6153D22E4C}" srcOrd="0" destOrd="0" presId="urn:microsoft.com/office/officeart/2005/8/layout/hChevron3"/>
    <dgm:cxn modelId="{27526A69-8390-48C5-A554-2708A7B2108A}" type="presParOf" srcId="{F01C2023-967E-48F7-83B8-BEBBB3DA9B8A}" destId="{321235CD-AA38-480C-A9EC-3E08EE4218F3}" srcOrd="1" destOrd="0" presId="urn:microsoft.com/office/officeart/2005/8/layout/hChevron3"/>
    <dgm:cxn modelId="{B467BF3D-9F28-49FF-B459-8DFC73461EDD}" type="presParOf" srcId="{F01C2023-967E-48F7-83B8-BEBBB3DA9B8A}" destId="{5C186FCF-88D9-4FB8-A79B-7F6DEA19EA49}" srcOrd="2" destOrd="0" presId="urn:microsoft.com/office/officeart/2005/8/layout/hChevron3"/>
    <dgm:cxn modelId="{3ECD2EC7-0B38-48F9-8000-D5210C7597A0}" type="presParOf" srcId="{F01C2023-967E-48F7-83B8-BEBBB3DA9B8A}" destId="{63D4D4A7-4F01-42E6-BF59-B5BD4EF25906}" srcOrd="3" destOrd="0" presId="urn:microsoft.com/office/officeart/2005/8/layout/hChevron3"/>
    <dgm:cxn modelId="{1AC5B0B0-BABD-4F4A-84D4-F285ED7EB3C5}" type="presParOf" srcId="{F01C2023-967E-48F7-83B8-BEBBB3DA9B8A}" destId="{5CF2FDC4-C393-45C0-922C-1F8C034E320D}" srcOrd="4" destOrd="0" presId="urn:microsoft.com/office/officeart/2005/8/layout/hChevron3"/>
    <dgm:cxn modelId="{770C3BA1-8ACB-491D-A26C-0F205787F209}" type="presParOf" srcId="{F01C2023-967E-48F7-83B8-BEBBB3DA9B8A}" destId="{13577FE3-1968-4521-909D-E7542577A7E1}" srcOrd="5" destOrd="0" presId="urn:microsoft.com/office/officeart/2005/8/layout/hChevron3"/>
    <dgm:cxn modelId="{8758B9E5-7EF2-487D-9663-58C1A2867DF9}" type="presParOf" srcId="{F01C2023-967E-48F7-83B8-BEBBB3DA9B8A}" destId="{48843AD0-75A2-444A-8C6E-84C82B18BB1A}" srcOrd="6" destOrd="0" presId="urn:microsoft.com/office/officeart/2005/8/layout/hChevron3"/>
    <dgm:cxn modelId="{86379592-36E2-4053-A05A-590FD5B01ACB}" type="presParOf" srcId="{F01C2023-967E-48F7-83B8-BEBBB3DA9B8A}" destId="{AF083ED8-C346-4503-8C6B-5095D3A9C750}" srcOrd="7" destOrd="0" presId="urn:microsoft.com/office/officeart/2005/8/layout/hChevron3"/>
    <dgm:cxn modelId="{AF3F1473-8F20-4365-8579-976AE07057BD}" type="presParOf" srcId="{F01C2023-967E-48F7-83B8-BEBBB3DA9B8A}" destId="{34DF72D0-23BA-4E5C-96ED-A9CDA59C9FCA}" srcOrd="8" destOrd="0" presId="urn:microsoft.com/office/officeart/2005/8/layout/hChevron3"/>
    <dgm:cxn modelId="{17AB3717-D4BF-46EB-A9B5-5C764DB5A332}" type="presParOf" srcId="{F01C2023-967E-48F7-83B8-BEBBB3DA9B8A}" destId="{6DA0E40D-D014-49D8-A50E-17AE3913AD99}" srcOrd="9" destOrd="0" presId="urn:microsoft.com/office/officeart/2005/8/layout/hChevron3"/>
    <dgm:cxn modelId="{CC912EF8-D17C-4F96-A544-6ADF22815D93}" type="presParOf" srcId="{F01C2023-967E-48F7-83B8-BEBBB3DA9B8A}" destId="{38533989-34A1-4354-B4E6-B7940AB131F8}"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Antriebsstärke</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Unabhängigkeit</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Risikobereitschaft</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solidFill>
          <a:srgbClr val="5AAD83"/>
        </a:solidFill>
      </dgm:spPr>
      <dgm:t>
        <a:bodyPr/>
        <a:lstStyle/>
        <a:p>
          <a:r>
            <a:rPr lang="de-DE" dirty="0"/>
            <a:t>Kreativität</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Kontakt</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398C6397-97E2-4630-9E8A-0D891E15A7DF}">
      <dgm:prSet phldrT="[Text]"/>
      <dgm:spPr>
        <a:noFill/>
      </dgm:spPr>
      <dgm:t>
        <a:bodyPr/>
        <a:lstStyle/>
        <a:p>
          <a:r>
            <a:rPr lang="de-DE" dirty="0"/>
            <a:t>Leistung</a:t>
          </a:r>
        </a:p>
      </dgm:t>
    </dgm:pt>
    <dgm:pt modelId="{03078009-141C-407D-AA0E-61526488866D}" type="parTrans" cxnId="{6029CD12-280C-4E51-B46D-31ECF82E9E00}">
      <dgm:prSet/>
      <dgm:spPr/>
      <dgm:t>
        <a:bodyPr/>
        <a:lstStyle/>
        <a:p>
          <a:endParaRPr lang="de-DE"/>
        </a:p>
      </dgm:t>
    </dgm:pt>
    <dgm:pt modelId="{5CE8FB49-1BC5-45BD-BF9F-7BC414C6289F}" type="sibTrans" cxnId="{6029CD12-280C-4E51-B46D-31ECF82E9E00}">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6">
        <dgm:presLayoutVars>
          <dgm:bulletEnabled val="1"/>
        </dgm:presLayoutVars>
      </dgm:prSet>
      <dgm:spPr/>
      <dgm:t>
        <a:bodyPr/>
        <a:lstStyle/>
        <a:p>
          <a:endParaRPr lang="de-DE"/>
        </a:p>
      </dgm:t>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6">
        <dgm:presLayoutVars>
          <dgm:bulletEnabled val="1"/>
        </dgm:presLayoutVars>
      </dgm:prSet>
      <dgm:spPr/>
      <dgm:t>
        <a:bodyPr/>
        <a:lstStyle/>
        <a:p>
          <a:endParaRPr lang="de-DE"/>
        </a:p>
      </dgm:t>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6">
        <dgm:presLayoutVars>
          <dgm:bulletEnabled val="1"/>
        </dgm:presLayoutVars>
      </dgm:prSet>
      <dgm:spPr/>
      <dgm:t>
        <a:bodyPr/>
        <a:lstStyle/>
        <a:p>
          <a:endParaRPr lang="de-DE"/>
        </a:p>
      </dgm:t>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6">
        <dgm:presLayoutVars>
          <dgm:bulletEnabled val="1"/>
        </dgm:presLayoutVars>
      </dgm:prSet>
      <dgm:spPr/>
      <dgm:t>
        <a:bodyPr/>
        <a:lstStyle/>
        <a:p>
          <a:endParaRPr lang="de-DE"/>
        </a:p>
      </dgm:t>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6">
        <dgm:presLayoutVars>
          <dgm:bulletEnabled val="1"/>
        </dgm:presLayoutVars>
      </dgm:prSet>
      <dgm:spPr/>
      <dgm:t>
        <a:bodyPr/>
        <a:lstStyle/>
        <a:p>
          <a:endParaRPr lang="de-DE"/>
        </a:p>
      </dgm:t>
    </dgm:pt>
    <dgm:pt modelId="{6DA0E40D-D014-49D8-A50E-17AE3913AD99}" type="pres">
      <dgm:prSet presAssocID="{E8A98811-F174-49C0-BBDD-610BDA8B6689}" presName="parSpace" presStyleCnt="0"/>
      <dgm:spPr/>
    </dgm:pt>
    <dgm:pt modelId="{38533989-34A1-4354-B4E6-B7940AB131F8}" type="pres">
      <dgm:prSet presAssocID="{398C6397-97E2-4630-9E8A-0D891E15A7DF}" presName="parTxOnly" presStyleLbl="node1" presStyleIdx="5" presStyleCnt="6">
        <dgm:presLayoutVars>
          <dgm:bulletEnabled val="1"/>
        </dgm:presLayoutVars>
      </dgm:prSet>
      <dgm:spPr/>
      <dgm:t>
        <a:bodyPr/>
        <a:lstStyle/>
        <a:p>
          <a:endParaRPr lang="de-DE"/>
        </a:p>
      </dgm:t>
    </dgm:pt>
  </dgm:ptLst>
  <dgm:cxnLst>
    <dgm:cxn modelId="{BFFA8F80-3174-4698-B43E-7C246B680BA9}" type="presOf" srcId="{C1B6BB63-C635-4123-9DC5-334F042FF936}" destId="{5CF2FDC4-C393-45C0-922C-1F8C034E320D}"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1DE3DECC-126D-4DC0-B945-1E54FD222036}" srcId="{FF4FA82D-77A5-4D11-98DD-10B15C91D7A6}" destId="{7C198707-EE18-4ADF-BD41-045D292A15AB}" srcOrd="4" destOrd="0" parTransId="{A7E7CCB5-8845-46C7-8710-9AE80012AFC1}" sibTransId="{E8A98811-F174-49C0-BBDD-610BDA8B6689}"/>
    <dgm:cxn modelId="{E828999F-9376-46D4-A28B-28B1B72BD8EF}" type="presOf" srcId="{13CE22AF-F0F3-4560-B561-8FD904727DBE}" destId="{5C186FCF-88D9-4FB8-A79B-7F6DEA19EA49}" srcOrd="0" destOrd="0" presId="urn:microsoft.com/office/officeart/2005/8/layout/hChevron3"/>
    <dgm:cxn modelId="{53A50541-0993-43FC-8B66-6066DA1B7744}" type="presOf" srcId="{7C198707-EE18-4ADF-BD41-045D292A15AB}" destId="{34DF72D0-23BA-4E5C-96ED-A9CDA59C9FCA}" srcOrd="0" destOrd="0" presId="urn:microsoft.com/office/officeart/2005/8/layout/hChevron3"/>
    <dgm:cxn modelId="{3A1F03F0-0966-4519-B2E1-C71C90926E7A}" srcId="{FF4FA82D-77A5-4D11-98DD-10B15C91D7A6}" destId="{8D794CCC-90C5-47F7-BD76-9DAAA5D1BB02}" srcOrd="0" destOrd="0" parTransId="{F6C6ABEA-1A48-44DF-9BFE-8FD42745022D}" sibTransId="{6EAE9F32-E139-4EE6-8A6D-5A3BB16A4131}"/>
    <dgm:cxn modelId="{27316B5F-AD0C-484F-8A80-D70E2A761278}" type="presOf" srcId="{AFBF8164-8AD1-4323-94C6-FCB57A5F287B}" destId="{48843AD0-75A2-444A-8C6E-84C82B18BB1A}" srcOrd="0" destOrd="0" presId="urn:microsoft.com/office/officeart/2005/8/layout/hChevron3"/>
    <dgm:cxn modelId="{065DB81D-8EB5-47ED-B260-2E1C920F0F9E}" type="presOf" srcId="{398C6397-97E2-4630-9E8A-0D891E15A7DF}" destId="{38533989-34A1-4354-B4E6-B7940AB131F8}" srcOrd="0" destOrd="0" presId="urn:microsoft.com/office/officeart/2005/8/layout/hChevron3"/>
    <dgm:cxn modelId="{F68DAA8D-C5A3-440B-84FB-4B2AA0DEF7FA}" type="presOf" srcId="{FF4FA82D-77A5-4D11-98DD-10B15C91D7A6}" destId="{F01C2023-967E-48F7-83B8-BEBBB3DA9B8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6029CD12-280C-4E51-B46D-31ECF82E9E00}" srcId="{FF4FA82D-77A5-4D11-98DD-10B15C91D7A6}" destId="{398C6397-97E2-4630-9E8A-0D891E15A7DF}" srcOrd="5" destOrd="0" parTransId="{03078009-141C-407D-AA0E-61526488866D}" sibTransId="{5CE8FB49-1BC5-45BD-BF9F-7BC414C6289F}"/>
    <dgm:cxn modelId="{5BD3D4AF-6D0E-41A3-BC41-8C39B579E3F5}" srcId="{FF4FA82D-77A5-4D11-98DD-10B15C91D7A6}" destId="{AFBF8164-8AD1-4323-94C6-FCB57A5F287B}" srcOrd="3" destOrd="0" parTransId="{73F29CA1-A4E0-49CB-8723-0A76ED20213C}" sibTransId="{5B5E0FDA-C556-477F-9B76-D58EDAACFDB5}"/>
    <dgm:cxn modelId="{0515F8EA-26C4-4CB2-ADA7-B7E9D17F7C7A}" type="presOf" srcId="{8D794CCC-90C5-47F7-BD76-9DAAA5D1BB02}" destId="{9745FE58-D275-496D-9100-2A6153D22E4C}" srcOrd="0" destOrd="0" presId="urn:microsoft.com/office/officeart/2005/8/layout/hChevron3"/>
    <dgm:cxn modelId="{99FE7C9F-8565-482F-90FD-252DE0AABBE5}" type="presParOf" srcId="{F01C2023-967E-48F7-83B8-BEBBB3DA9B8A}" destId="{9745FE58-D275-496D-9100-2A6153D22E4C}" srcOrd="0" destOrd="0" presId="urn:microsoft.com/office/officeart/2005/8/layout/hChevron3"/>
    <dgm:cxn modelId="{27526A69-8390-48C5-A554-2708A7B2108A}" type="presParOf" srcId="{F01C2023-967E-48F7-83B8-BEBBB3DA9B8A}" destId="{321235CD-AA38-480C-A9EC-3E08EE4218F3}" srcOrd="1" destOrd="0" presId="urn:microsoft.com/office/officeart/2005/8/layout/hChevron3"/>
    <dgm:cxn modelId="{B467BF3D-9F28-49FF-B459-8DFC73461EDD}" type="presParOf" srcId="{F01C2023-967E-48F7-83B8-BEBBB3DA9B8A}" destId="{5C186FCF-88D9-4FB8-A79B-7F6DEA19EA49}" srcOrd="2" destOrd="0" presId="urn:microsoft.com/office/officeart/2005/8/layout/hChevron3"/>
    <dgm:cxn modelId="{3ECD2EC7-0B38-48F9-8000-D5210C7597A0}" type="presParOf" srcId="{F01C2023-967E-48F7-83B8-BEBBB3DA9B8A}" destId="{63D4D4A7-4F01-42E6-BF59-B5BD4EF25906}" srcOrd="3" destOrd="0" presId="urn:microsoft.com/office/officeart/2005/8/layout/hChevron3"/>
    <dgm:cxn modelId="{1AC5B0B0-BABD-4F4A-84D4-F285ED7EB3C5}" type="presParOf" srcId="{F01C2023-967E-48F7-83B8-BEBBB3DA9B8A}" destId="{5CF2FDC4-C393-45C0-922C-1F8C034E320D}" srcOrd="4" destOrd="0" presId="urn:microsoft.com/office/officeart/2005/8/layout/hChevron3"/>
    <dgm:cxn modelId="{770C3BA1-8ACB-491D-A26C-0F205787F209}" type="presParOf" srcId="{F01C2023-967E-48F7-83B8-BEBBB3DA9B8A}" destId="{13577FE3-1968-4521-909D-E7542577A7E1}" srcOrd="5" destOrd="0" presId="urn:microsoft.com/office/officeart/2005/8/layout/hChevron3"/>
    <dgm:cxn modelId="{8758B9E5-7EF2-487D-9663-58C1A2867DF9}" type="presParOf" srcId="{F01C2023-967E-48F7-83B8-BEBBB3DA9B8A}" destId="{48843AD0-75A2-444A-8C6E-84C82B18BB1A}" srcOrd="6" destOrd="0" presId="urn:microsoft.com/office/officeart/2005/8/layout/hChevron3"/>
    <dgm:cxn modelId="{86379592-36E2-4053-A05A-590FD5B01ACB}" type="presParOf" srcId="{F01C2023-967E-48F7-83B8-BEBBB3DA9B8A}" destId="{AF083ED8-C346-4503-8C6B-5095D3A9C750}" srcOrd="7" destOrd="0" presId="urn:microsoft.com/office/officeart/2005/8/layout/hChevron3"/>
    <dgm:cxn modelId="{AF3F1473-8F20-4365-8579-976AE07057BD}" type="presParOf" srcId="{F01C2023-967E-48F7-83B8-BEBBB3DA9B8A}" destId="{34DF72D0-23BA-4E5C-96ED-A9CDA59C9FCA}" srcOrd="8" destOrd="0" presId="urn:microsoft.com/office/officeart/2005/8/layout/hChevron3"/>
    <dgm:cxn modelId="{17AB3717-D4BF-46EB-A9B5-5C764DB5A332}" type="presParOf" srcId="{F01C2023-967E-48F7-83B8-BEBBB3DA9B8A}" destId="{6DA0E40D-D014-49D8-A50E-17AE3913AD99}" srcOrd="9" destOrd="0" presId="urn:microsoft.com/office/officeart/2005/8/layout/hChevron3"/>
    <dgm:cxn modelId="{CC912EF8-D17C-4F96-A544-6ADF22815D93}" type="presParOf" srcId="{F01C2023-967E-48F7-83B8-BEBBB3DA9B8A}" destId="{38533989-34A1-4354-B4E6-B7940AB131F8}"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Antriebsstärke</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Unabhängigkeit</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Risikobereitschaft</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Kreativität</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solidFill>
          <a:srgbClr val="5AAD83"/>
        </a:solidFill>
      </dgm:spPr>
      <dgm:t>
        <a:bodyPr/>
        <a:lstStyle/>
        <a:p>
          <a:r>
            <a:rPr lang="de-DE" dirty="0"/>
            <a:t>Kontakt</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398C6397-97E2-4630-9E8A-0D891E15A7DF}">
      <dgm:prSet phldrT="[Text]"/>
      <dgm:spPr>
        <a:noFill/>
      </dgm:spPr>
      <dgm:t>
        <a:bodyPr/>
        <a:lstStyle/>
        <a:p>
          <a:r>
            <a:rPr lang="de-DE" dirty="0"/>
            <a:t>Leistung</a:t>
          </a:r>
        </a:p>
      </dgm:t>
    </dgm:pt>
    <dgm:pt modelId="{03078009-141C-407D-AA0E-61526488866D}" type="parTrans" cxnId="{6029CD12-280C-4E51-B46D-31ECF82E9E00}">
      <dgm:prSet/>
      <dgm:spPr/>
      <dgm:t>
        <a:bodyPr/>
        <a:lstStyle/>
        <a:p>
          <a:endParaRPr lang="de-DE"/>
        </a:p>
      </dgm:t>
    </dgm:pt>
    <dgm:pt modelId="{5CE8FB49-1BC5-45BD-BF9F-7BC414C6289F}" type="sibTrans" cxnId="{6029CD12-280C-4E51-B46D-31ECF82E9E00}">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6">
        <dgm:presLayoutVars>
          <dgm:bulletEnabled val="1"/>
        </dgm:presLayoutVars>
      </dgm:prSet>
      <dgm:spPr/>
      <dgm:t>
        <a:bodyPr/>
        <a:lstStyle/>
        <a:p>
          <a:endParaRPr lang="de-DE"/>
        </a:p>
      </dgm:t>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6">
        <dgm:presLayoutVars>
          <dgm:bulletEnabled val="1"/>
        </dgm:presLayoutVars>
      </dgm:prSet>
      <dgm:spPr/>
      <dgm:t>
        <a:bodyPr/>
        <a:lstStyle/>
        <a:p>
          <a:endParaRPr lang="de-DE"/>
        </a:p>
      </dgm:t>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6">
        <dgm:presLayoutVars>
          <dgm:bulletEnabled val="1"/>
        </dgm:presLayoutVars>
      </dgm:prSet>
      <dgm:spPr/>
      <dgm:t>
        <a:bodyPr/>
        <a:lstStyle/>
        <a:p>
          <a:endParaRPr lang="de-DE"/>
        </a:p>
      </dgm:t>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6">
        <dgm:presLayoutVars>
          <dgm:bulletEnabled val="1"/>
        </dgm:presLayoutVars>
      </dgm:prSet>
      <dgm:spPr/>
      <dgm:t>
        <a:bodyPr/>
        <a:lstStyle/>
        <a:p>
          <a:endParaRPr lang="de-DE"/>
        </a:p>
      </dgm:t>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6">
        <dgm:presLayoutVars>
          <dgm:bulletEnabled val="1"/>
        </dgm:presLayoutVars>
      </dgm:prSet>
      <dgm:spPr/>
      <dgm:t>
        <a:bodyPr/>
        <a:lstStyle/>
        <a:p>
          <a:endParaRPr lang="de-DE"/>
        </a:p>
      </dgm:t>
    </dgm:pt>
    <dgm:pt modelId="{6DA0E40D-D014-49D8-A50E-17AE3913AD99}" type="pres">
      <dgm:prSet presAssocID="{E8A98811-F174-49C0-BBDD-610BDA8B6689}" presName="parSpace" presStyleCnt="0"/>
      <dgm:spPr/>
    </dgm:pt>
    <dgm:pt modelId="{38533989-34A1-4354-B4E6-B7940AB131F8}" type="pres">
      <dgm:prSet presAssocID="{398C6397-97E2-4630-9E8A-0D891E15A7DF}" presName="parTxOnly" presStyleLbl="node1" presStyleIdx="5" presStyleCnt="6">
        <dgm:presLayoutVars>
          <dgm:bulletEnabled val="1"/>
        </dgm:presLayoutVars>
      </dgm:prSet>
      <dgm:spPr/>
      <dgm:t>
        <a:bodyPr/>
        <a:lstStyle/>
        <a:p>
          <a:endParaRPr lang="de-DE"/>
        </a:p>
      </dgm:t>
    </dgm:pt>
  </dgm:ptLst>
  <dgm:cxnLst>
    <dgm:cxn modelId="{BFFA8F80-3174-4698-B43E-7C246B680BA9}" type="presOf" srcId="{C1B6BB63-C635-4123-9DC5-334F042FF936}" destId="{5CF2FDC4-C393-45C0-922C-1F8C034E320D}"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1DE3DECC-126D-4DC0-B945-1E54FD222036}" srcId="{FF4FA82D-77A5-4D11-98DD-10B15C91D7A6}" destId="{7C198707-EE18-4ADF-BD41-045D292A15AB}" srcOrd="4" destOrd="0" parTransId="{A7E7CCB5-8845-46C7-8710-9AE80012AFC1}" sibTransId="{E8A98811-F174-49C0-BBDD-610BDA8B6689}"/>
    <dgm:cxn modelId="{E828999F-9376-46D4-A28B-28B1B72BD8EF}" type="presOf" srcId="{13CE22AF-F0F3-4560-B561-8FD904727DBE}" destId="{5C186FCF-88D9-4FB8-A79B-7F6DEA19EA49}" srcOrd="0" destOrd="0" presId="urn:microsoft.com/office/officeart/2005/8/layout/hChevron3"/>
    <dgm:cxn modelId="{53A50541-0993-43FC-8B66-6066DA1B7744}" type="presOf" srcId="{7C198707-EE18-4ADF-BD41-045D292A15AB}" destId="{34DF72D0-23BA-4E5C-96ED-A9CDA59C9FCA}" srcOrd="0" destOrd="0" presId="urn:microsoft.com/office/officeart/2005/8/layout/hChevron3"/>
    <dgm:cxn modelId="{3A1F03F0-0966-4519-B2E1-C71C90926E7A}" srcId="{FF4FA82D-77A5-4D11-98DD-10B15C91D7A6}" destId="{8D794CCC-90C5-47F7-BD76-9DAAA5D1BB02}" srcOrd="0" destOrd="0" parTransId="{F6C6ABEA-1A48-44DF-9BFE-8FD42745022D}" sibTransId="{6EAE9F32-E139-4EE6-8A6D-5A3BB16A4131}"/>
    <dgm:cxn modelId="{27316B5F-AD0C-484F-8A80-D70E2A761278}" type="presOf" srcId="{AFBF8164-8AD1-4323-94C6-FCB57A5F287B}" destId="{48843AD0-75A2-444A-8C6E-84C82B18BB1A}" srcOrd="0" destOrd="0" presId="urn:microsoft.com/office/officeart/2005/8/layout/hChevron3"/>
    <dgm:cxn modelId="{065DB81D-8EB5-47ED-B260-2E1C920F0F9E}" type="presOf" srcId="{398C6397-97E2-4630-9E8A-0D891E15A7DF}" destId="{38533989-34A1-4354-B4E6-B7940AB131F8}" srcOrd="0" destOrd="0" presId="urn:microsoft.com/office/officeart/2005/8/layout/hChevron3"/>
    <dgm:cxn modelId="{F68DAA8D-C5A3-440B-84FB-4B2AA0DEF7FA}" type="presOf" srcId="{FF4FA82D-77A5-4D11-98DD-10B15C91D7A6}" destId="{F01C2023-967E-48F7-83B8-BEBBB3DA9B8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6029CD12-280C-4E51-B46D-31ECF82E9E00}" srcId="{FF4FA82D-77A5-4D11-98DD-10B15C91D7A6}" destId="{398C6397-97E2-4630-9E8A-0D891E15A7DF}" srcOrd="5" destOrd="0" parTransId="{03078009-141C-407D-AA0E-61526488866D}" sibTransId="{5CE8FB49-1BC5-45BD-BF9F-7BC414C6289F}"/>
    <dgm:cxn modelId="{5BD3D4AF-6D0E-41A3-BC41-8C39B579E3F5}" srcId="{FF4FA82D-77A5-4D11-98DD-10B15C91D7A6}" destId="{AFBF8164-8AD1-4323-94C6-FCB57A5F287B}" srcOrd="3" destOrd="0" parTransId="{73F29CA1-A4E0-49CB-8723-0A76ED20213C}" sibTransId="{5B5E0FDA-C556-477F-9B76-D58EDAACFDB5}"/>
    <dgm:cxn modelId="{0515F8EA-26C4-4CB2-ADA7-B7E9D17F7C7A}" type="presOf" srcId="{8D794CCC-90C5-47F7-BD76-9DAAA5D1BB02}" destId="{9745FE58-D275-496D-9100-2A6153D22E4C}" srcOrd="0" destOrd="0" presId="urn:microsoft.com/office/officeart/2005/8/layout/hChevron3"/>
    <dgm:cxn modelId="{99FE7C9F-8565-482F-90FD-252DE0AABBE5}" type="presParOf" srcId="{F01C2023-967E-48F7-83B8-BEBBB3DA9B8A}" destId="{9745FE58-D275-496D-9100-2A6153D22E4C}" srcOrd="0" destOrd="0" presId="urn:microsoft.com/office/officeart/2005/8/layout/hChevron3"/>
    <dgm:cxn modelId="{27526A69-8390-48C5-A554-2708A7B2108A}" type="presParOf" srcId="{F01C2023-967E-48F7-83B8-BEBBB3DA9B8A}" destId="{321235CD-AA38-480C-A9EC-3E08EE4218F3}" srcOrd="1" destOrd="0" presId="urn:microsoft.com/office/officeart/2005/8/layout/hChevron3"/>
    <dgm:cxn modelId="{B467BF3D-9F28-49FF-B459-8DFC73461EDD}" type="presParOf" srcId="{F01C2023-967E-48F7-83B8-BEBBB3DA9B8A}" destId="{5C186FCF-88D9-4FB8-A79B-7F6DEA19EA49}" srcOrd="2" destOrd="0" presId="urn:microsoft.com/office/officeart/2005/8/layout/hChevron3"/>
    <dgm:cxn modelId="{3ECD2EC7-0B38-48F9-8000-D5210C7597A0}" type="presParOf" srcId="{F01C2023-967E-48F7-83B8-BEBBB3DA9B8A}" destId="{63D4D4A7-4F01-42E6-BF59-B5BD4EF25906}" srcOrd="3" destOrd="0" presId="urn:microsoft.com/office/officeart/2005/8/layout/hChevron3"/>
    <dgm:cxn modelId="{1AC5B0B0-BABD-4F4A-84D4-F285ED7EB3C5}" type="presParOf" srcId="{F01C2023-967E-48F7-83B8-BEBBB3DA9B8A}" destId="{5CF2FDC4-C393-45C0-922C-1F8C034E320D}" srcOrd="4" destOrd="0" presId="urn:microsoft.com/office/officeart/2005/8/layout/hChevron3"/>
    <dgm:cxn modelId="{770C3BA1-8ACB-491D-A26C-0F205787F209}" type="presParOf" srcId="{F01C2023-967E-48F7-83B8-BEBBB3DA9B8A}" destId="{13577FE3-1968-4521-909D-E7542577A7E1}" srcOrd="5" destOrd="0" presId="urn:microsoft.com/office/officeart/2005/8/layout/hChevron3"/>
    <dgm:cxn modelId="{8758B9E5-7EF2-487D-9663-58C1A2867DF9}" type="presParOf" srcId="{F01C2023-967E-48F7-83B8-BEBBB3DA9B8A}" destId="{48843AD0-75A2-444A-8C6E-84C82B18BB1A}" srcOrd="6" destOrd="0" presId="urn:microsoft.com/office/officeart/2005/8/layout/hChevron3"/>
    <dgm:cxn modelId="{86379592-36E2-4053-A05A-590FD5B01ACB}" type="presParOf" srcId="{F01C2023-967E-48F7-83B8-BEBBB3DA9B8A}" destId="{AF083ED8-C346-4503-8C6B-5095D3A9C750}" srcOrd="7" destOrd="0" presId="urn:microsoft.com/office/officeart/2005/8/layout/hChevron3"/>
    <dgm:cxn modelId="{AF3F1473-8F20-4365-8579-976AE07057BD}" type="presParOf" srcId="{F01C2023-967E-48F7-83B8-BEBBB3DA9B8A}" destId="{34DF72D0-23BA-4E5C-96ED-A9CDA59C9FCA}" srcOrd="8" destOrd="0" presId="urn:microsoft.com/office/officeart/2005/8/layout/hChevron3"/>
    <dgm:cxn modelId="{17AB3717-D4BF-46EB-A9B5-5C764DB5A332}" type="presParOf" srcId="{F01C2023-967E-48F7-83B8-BEBBB3DA9B8A}" destId="{6DA0E40D-D014-49D8-A50E-17AE3913AD99}" srcOrd="9" destOrd="0" presId="urn:microsoft.com/office/officeart/2005/8/layout/hChevron3"/>
    <dgm:cxn modelId="{CC912EF8-D17C-4F96-A544-6ADF22815D93}" type="presParOf" srcId="{F01C2023-967E-48F7-83B8-BEBBB3DA9B8A}" destId="{38533989-34A1-4354-B4E6-B7940AB131F8}"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4FA82D-77A5-4D11-98DD-10B15C91D7A6}" type="doc">
      <dgm:prSet loTypeId="urn:microsoft.com/office/officeart/2005/8/layout/hChevron3" loCatId="process" qsTypeId="urn:microsoft.com/office/officeart/2005/8/quickstyle/simple4" qsCatId="simple" csTypeId="urn:microsoft.com/office/officeart/2005/8/colors/accent1_2" csCatId="accent1" phldr="1"/>
      <dgm:spPr/>
    </dgm:pt>
    <dgm:pt modelId="{8D794CCC-90C5-47F7-BD76-9DAAA5D1BB02}">
      <dgm:prSet phldrT="[Text]"/>
      <dgm:spPr>
        <a:noFill/>
      </dgm:spPr>
      <dgm:t>
        <a:bodyPr/>
        <a:lstStyle/>
        <a:p>
          <a:r>
            <a:rPr lang="de-DE" dirty="0"/>
            <a:t>Antriebsstärke</a:t>
          </a:r>
        </a:p>
      </dgm:t>
    </dgm:pt>
    <dgm:pt modelId="{F6C6ABEA-1A48-44DF-9BFE-8FD42745022D}" type="parTrans" cxnId="{3A1F03F0-0966-4519-B2E1-C71C90926E7A}">
      <dgm:prSet/>
      <dgm:spPr/>
      <dgm:t>
        <a:bodyPr/>
        <a:lstStyle/>
        <a:p>
          <a:endParaRPr lang="de-DE"/>
        </a:p>
      </dgm:t>
    </dgm:pt>
    <dgm:pt modelId="{6EAE9F32-E139-4EE6-8A6D-5A3BB16A4131}" type="sibTrans" cxnId="{3A1F03F0-0966-4519-B2E1-C71C90926E7A}">
      <dgm:prSet/>
      <dgm:spPr/>
      <dgm:t>
        <a:bodyPr/>
        <a:lstStyle/>
        <a:p>
          <a:endParaRPr lang="de-DE"/>
        </a:p>
      </dgm:t>
    </dgm:pt>
    <dgm:pt modelId="{13CE22AF-F0F3-4560-B561-8FD904727DBE}">
      <dgm:prSet phldrT="[Text]"/>
      <dgm:spPr>
        <a:noFill/>
      </dgm:spPr>
      <dgm:t>
        <a:bodyPr/>
        <a:lstStyle/>
        <a:p>
          <a:r>
            <a:rPr lang="de-DE" dirty="0"/>
            <a:t>Unabhängigkeit</a:t>
          </a:r>
        </a:p>
      </dgm:t>
    </dgm:pt>
    <dgm:pt modelId="{2133FB68-51DB-426E-9C02-91267A0FCC3D}" type="parTrans" cxnId="{1FFE05EC-06A2-4ADB-A419-7841E950305F}">
      <dgm:prSet/>
      <dgm:spPr/>
      <dgm:t>
        <a:bodyPr/>
        <a:lstStyle/>
        <a:p>
          <a:endParaRPr lang="de-DE"/>
        </a:p>
      </dgm:t>
    </dgm:pt>
    <dgm:pt modelId="{5188BD7D-D650-45A8-A07B-EA6568CE87AF}" type="sibTrans" cxnId="{1FFE05EC-06A2-4ADB-A419-7841E950305F}">
      <dgm:prSet/>
      <dgm:spPr/>
      <dgm:t>
        <a:bodyPr/>
        <a:lstStyle/>
        <a:p>
          <a:endParaRPr lang="de-DE"/>
        </a:p>
      </dgm:t>
    </dgm:pt>
    <dgm:pt modelId="{C1B6BB63-C635-4123-9DC5-334F042FF936}">
      <dgm:prSet phldrT="[Text]"/>
      <dgm:spPr>
        <a:noFill/>
      </dgm:spPr>
      <dgm:t>
        <a:bodyPr/>
        <a:lstStyle/>
        <a:p>
          <a:r>
            <a:rPr lang="de-DE" dirty="0"/>
            <a:t>Risikobereitschaft</a:t>
          </a:r>
        </a:p>
      </dgm:t>
    </dgm:pt>
    <dgm:pt modelId="{6725C7F9-F21B-41BA-A55D-F47248A48364}" type="parTrans" cxnId="{E3731A6C-E02D-4EFE-AEED-1BB5942B8001}">
      <dgm:prSet/>
      <dgm:spPr/>
      <dgm:t>
        <a:bodyPr/>
        <a:lstStyle/>
        <a:p>
          <a:endParaRPr lang="de-DE"/>
        </a:p>
      </dgm:t>
    </dgm:pt>
    <dgm:pt modelId="{2AF39D84-1034-403B-BE78-08F78C9DCA51}" type="sibTrans" cxnId="{E3731A6C-E02D-4EFE-AEED-1BB5942B8001}">
      <dgm:prSet/>
      <dgm:spPr/>
      <dgm:t>
        <a:bodyPr/>
        <a:lstStyle/>
        <a:p>
          <a:endParaRPr lang="de-DE"/>
        </a:p>
      </dgm:t>
    </dgm:pt>
    <dgm:pt modelId="{AFBF8164-8AD1-4323-94C6-FCB57A5F287B}">
      <dgm:prSet phldrT="[Text]"/>
      <dgm:spPr>
        <a:noFill/>
      </dgm:spPr>
      <dgm:t>
        <a:bodyPr/>
        <a:lstStyle/>
        <a:p>
          <a:r>
            <a:rPr lang="de-DE" dirty="0"/>
            <a:t>Kreativität</a:t>
          </a:r>
        </a:p>
      </dgm:t>
    </dgm:pt>
    <dgm:pt modelId="{73F29CA1-A4E0-49CB-8723-0A76ED20213C}" type="parTrans" cxnId="{5BD3D4AF-6D0E-41A3-BC41-8C39B579E3F5}">
      <dgm:prSet/>
      <dgm:spPr/>
      <dgm:t>
        <a:bodyPr/>
        <a:lstStyle/>
        <a:p>
          <a:endParaRPr lang="de-DE"/>
        </a:p>
      </dgm:t>
    </dgm:pt>
    <dgm:pt modelId="{5B5E0FDA-C556-477F-9B76-D58EDAACFDB5}" type="sibTrans" cxnId="{5BD3D4AF-6D0E-41A3-BC41-8C39B579E3F5}">
      <dgm:prSet/>
      <dgm:spPr/>
      <dgm:t>
        <a:bodyPr/>
        <a:lstStyle/>
        <a:p>
          <a:endParaRPr lang="de-DE"/>
        </a:p>
      </dgm:t>
    </dgm:pt>
    <dgm:pt modelId="{7C198707-EE18-4ADF-BD41-045D292A15AB}">
      <dgm:prSet phldrT="[Text]"/>
      <dgm:spPr>
        <a:noFill/>
      </dgm:spPr>
      <dgm:t>
        <a:bodyPr/>
        <a:lstStyle/>
        <a:p>
          <a:r>
            <a:rPr lang="de-DE" dirty="0"/>
            <a:t>Kontakt</a:t>
          </a:r>
        </a:p>
      </dgm:t>
    </dgm:pt>
    <dgm:pt modelId="{A7E7CCB5-8845-46C7-8710-9AE80012AFC1}" type="parTrans" cxnId="{1DE3DECC-126D-4DC0-B945-1E54FD222036}">
      <dgm:prSet/>
      <dgm:spPr/>
      <dgm:t>
        <a:bodyPr/>
        <a:lstStyle/>
        <a:p>
          <a:endParaRPr lang="de-DE"/>
        </a:p>
      </dgm:t>
    </dgm:pt>
    <dgm:pt modelId="{E8A98811-F174-49C0-BBDD-610BDA8B6689}" type="sibTrans" cxnId="{1DE3DECC-126D-4DC0-B945-1E54FD222036}">
      <dgm:prSet/>
      <dgm:spPr/>
      <dgm:t>
        <a:bodyPr/>
        <a:lstStyle/>
        <a:p>
          <a:endParaRPr lang="de-DE"/>
        </a:p>
      </dgm:t>
    </dgm:pt>
    <dgm:pt modelId="{398C6397-97E2-4630-9E8A-0D891E15A7DF}">
      <dgm:prSet phldrT="[Text]"/>
      <dgm:spPr>
        <a:solidFill>
          <a:srgbClr val="5AAD83"/>
        </a:solidFill>
      </dgm:spPr>
      <dgm:t>
        <a:bodyPr/>
        <a:lstStyle/>
        <a:p>
          <a:r>
            <a:rPr lang="de-DE" dirty="0"/>
            <a:t>Leistung</a:t>
          </a:r>
        </a:p>
      </dgm:t>
    </dgm:pt>
    <dgm:pt modelId="{03078009-141C-407D-AA0E-61526488866D}" type="parTrans" cxnId="{6029CD12-280C-4E51-B46D-31ECF82E9E00}">
      <dgm:prSet/>
      <dgm:spPr/>
      <dgm:t>
        <a:bodyPr/>
        <a:lstStyle/>
        <a:p>
          <a:endParaRPr lang="de-DE"/>
        </a:p>
      </dgm:t>
    </dgm:pt>
    <dgm:pt modelId="{5CE8FB49-1BC5-45BD-BF9F-7BC414C6289F}" type="sibTrans" cxnId="{6029CD12-280C-4E51-B46D-31ECF82E9E00}">
      <dgm:prSet/>
      <dgm:spPr/>
      <dgm:t>
        <a:bodyPr/>
        <a:lstStyle/>
        <a:p>
          <a:endParaRPr lang="de-DE"/>
        </a:p>
      </dgm:t>
    </dgm:pt>
    <dgm:pt modelId="{F01C2023-967E-48F7-83B8-BEBBB3DA9B8A}" type="pres">
      <dgm:prSet presAssocID="{FF4FA82D-77A5-4D11-98DD-10B15C91D7A6}" presName="Name0" presStyleCnt="0">
        <dgm:presLayoutVars>
          <dgm:dir/>
          <dgm:resizeHandles val="exact"/>
        </dgm:presLayoutVars>
      </dgm:prSet>
      <dgm:spPr/>
    </dgm:pt>
    <dgm:pt modelId="{9745FE58-D275-496D-9100-2A6153D22E4C}" type="pres">
      <dgm:prSet presAssocID="{8D794CCC-90C5-47F7-BD76-9DAAA5D1BB02}" presName="parTxOnly" presStyleLbl="node1" presStyleIdx="0" presStyleCnt="6">
        <dgm:presLayoutVars>
          <dgm:bulletEnabled val="1"/>
        </dgm:presLayoutVars>
      </dgm:prSet>
      <dgm:spPr/>
      <dgm:t>
        <a:bodyPr/>
        <a:lstStyle/>
        <a:p>
          <a:endParaRPr lang="de-DE"/>
        </a:p>
      </dgm:t>
    </dgm:pt>
    <dgm:pt modelId="{321235CD-AA38-480C-A9EC-3E08EE4218F3}" type="pres">
      <dgm:prSet presAssocID="{6EAE9F32-E139-4EE6-8A6D-5A3BB16A4131}" presName="parSpace" presStyleCnt="0"/>
      <dgm:spPr/>
    </dgm:pt>
    <dgm:pt modelId="{5C186FCF-88D9-4FB8-A79B-7F6DEA19EA49}" type="pres">
      <dgm:prSet presAssocID="{13CE22AF-F0F3-4560-B561-8FD904727DBE}" presName="parTxOnly" presStyleLbl="node1" presStyleIdx="1" presStyleCnt="6">
        <dgm:presLayoutVars>
          <dgm:bulletEnabled val="1"/>
        </dgm:presLayoutVars>
      </dgm:prSet>
      <dgm:spPr/>
      <dgm:t>
        <a:bodyPr/>
        <a:lstStyle/>
        <a:p>
          <a:endParaRPr lang="de-DE"/>
        </a:p>
      </dgm:t>
    </dgm:pt>
    <dgm:pt modelId="{63D4D4A7-4F01-42E6-BF59-B5BD4EF25906}" type="pres">
      <dgm:prSet presAssocID="{5188BD7D-D650-45A8-A07B-EA6568CE87AF}" presName="parSpace" presStyleCnt="0"/>
      <dgm:spPr/>
    </dgm:pt>
    <dgm:pt modelId="{5CF2FDC4-C393-45C0-922C-1F8C034E320D}" type="pres">
      <dgm:prSet presAssocID="{C1B6BB63-C635-4123-9DC5-334F042FF936}" presName="parTxOnly" presStyleLbl="node1" presStyleIdx="2" presStyleCnt="6">
        <dgm:presLayoutVars>
          <dgm:bulletEnabled val="1"/>
        </dgm:presLayoutVars>
      </dgm:prSet>
      <dgm:spPr/>
      <dgm:t>
        <a:bodyPr/>
        <a:lstStyle/>
        <a:p>
          <a:endParaRPr lang="de-DE"/>
        </a:p>
      </dgm:t>
    </dgm:pt>
    <dgm:pt modelId="{13577FE3-1968-4521-909D-E7542577A7E1}" type="pres">
      <dgm:prSet presAssocID="{2AF39D84-1034-403B-BE78-08F78C9DCA51}" presName="parSpace" presStyleCnt="0"/>
      <dgm:spPr/>
    </dgm:pt>
    <dgm:pt modelId="{48843AD0-75A2-444A-8C6E-84C82B18BB1A}" type="pres">
      <dgm:prSet presAssocID="{AFBF8164-8AD1-4323-94C6-FCB57A5F287B}" presName="parTxOnly" presStyleLbl="node1" presStyleIdx="3" presStyleCnt="6">
        <dgm:presLayoutVars>
          <dgm:bulletEnabled val="1"/>
        </dgm:presLayoutVars>
      </dgm:prSet>
      <dgm:spPr/>
      <dgm:t>
        <a:bodyPr/>
        <a:lstStyle/>
        <a:p>
          <a:endParaRPr lang="de-DE"/>
        </a:p>
      </dgm:t>
    </dgm:pt>
    <dgm:pt modelId="{AF083ED8-C346-4503-8C6B-5095D3A9C750}" type="pres">
      <dgm:prSet presAssocID="{5B5E0FDA-C556-477F-9B76-D58EDAACFDB5}" presName="parSpace" presStyleCnt="0"/>
      <dgm:spPr/>
    </dgm:pt>
    <dgm:pt modelId="{34DF72D0-23BA-4E5C-96ED-A9CDA59C9FCA}" type="pres">
      <dgm:prSet presAssocID="{7C198707-EE18-4ADF-BD41-045D292A15AB}" presName="parTxOnly" presStyleLbl="node1" presStyleIdx="4" presStyleCnt="6">
        <dgm:presLayoutVars>
          <dgm:bulletEnabled val="1"/>
        </dgm:presLayoutVars>
      </dgm:prSet>
      <dgm:spPr/>
      <dgm:t>
        <a:bodyPr/>
        <a:lstStyle/>
        <a:p>
          <a:endParaRPr lang="de-DE"/>
        </a:p>
      </dgm:t>
    </dgm:pt>
    <dgm:pt modelId="{6DA0E40D-D014-49D8-A50E-17AE3913AD99}" type="pres">
      <dgm:prSet presAssocID="{E8A98811-F174-49C0-BBDD-610BDA8B6689}" presName="parSpace" presStyleCnt="0"/>
      <dgm:spPr/>
    </dgm:pt>
    <dgm:pt modelId="{38533989-34A1-4354-B4E6-B7940AB131F8}" type="pres">
      <dgm:prSet presAssocID="{398C6397-97E2-4630-9E8A-0D891E15A7DF}" presName="parTxOnly" presStyleLbl="node1" presStyleIdx="5" presStyleCnt="6">
        <dgm:presLayoutVars>
          <dgm:bulletEnabled val="1"/>
        </dgm:presLayoutVars>
      </dgm:prSet>
      <dgm:spPr/>
      <dgm:t>
        <a:bodyPr/>
        <a:lstStyle/>
        <a:p>
          <a:endParaRPr lang="de-DE"/>
        </a:p>
      </dgm:t>
    </dgm:pt>
  </dgm:ptLst>
  <dgm:cxnLst>
    <dgm:cxn modelId="{BFFA8F80-3174-4698-B43E-7C246B680BA9}" type="presOf" srcId="{C1B6BB63-C635-4123-9DC5-334F042FF936}" destId="{5CF2FDC4-C393-45C0-922C-1F8C034E320D}" srcOrd="0" destOrd="0" presId="urn:microsoft.com/office/officeart/2005/8/layout/hChevron3"/>
    <dgm:cxn modelId="{1FFE05EC-06A2-4ADB-A419-7841E950305F}" srcId="{FF4FA82D-77A5-4D11-98DD-10B15C91D7A6}" destId="{13CE22AF-F0F3-4560-B561-8FD904727DBE}" srcOrd="1" destOrd="0" parTransId="{2133FB68-51DB-426E-9C02-91267A0FCC3D}" sibTransId="{5188BD7D-D650-45A8-A07B-EA6568CE87AF}"/>
    <dgm:cxn modelId="{1DE3DECC-126D-4DC0-B945-1E54FD222036}" srcId="{FF4FA82D-77A5-4D11-98DD-10B15C91D7A6}" destId="{7C198707-EE18-4ADF-BD41-045D292A15AB}" srcOrd="4" destOrd="0" parTransId="{A7E7CCB5-8845-46C7-8710-9AE80012AFC1}" sibTransId="{E8A98811-F174-49C0-BBDD-610BDA8B6689}"/>
    <dgm:cxn modelId="{E828999F-9376-46D4-A28B-28B1B72BD8EF}" type="presOf" srcId="{13CE22AF-F0F3-4560-B561-8FD904727DBE}" destId="{5C186FCF-88D9-4FB8-A79B-7F6DEA19EA49}" srcOrd="0" destOrd="0" presId="urn:microsoft.com/office/officeart/2005/8/layout/hChevron3"/>
    <dgm:cxn modelId="{53A50541-0993-43FC-8B66-6066DA1B7744}" type="presOf" srcId="{7C198707-EE18-4ADF-BD41-045D292A15AB}" destId="{34DF72D0-23BA-4E5C-96ED-A9CDA59C9FCA}" srcOrd="0" destOrd="0" presId="urn:microsoft.com/office/officeart/2005/8/layout/hChevron3"/>
    <dgm:cxn modelId="{3A1F03F0-0966-4519-B2E1-C71C90926E7A}" srcId="{FF4FA82D-77A5-4D11-98DD-10B15C91D7A6}" destId="{8D794CCC-90C5-47F7-BD76-9DAAA5D1BB02}" srcOrd="0" destOrd="0" parTransId="{F6C6ABEA-1A48-44DF-9BFE-8FD42745022D}" sibTransId="{6EAE9F32-E139-4EE6-8A6D-5A3BB16A4131}"/>
    <dgm:cxn modelId="{27316B5F-AD0C-484F-8A80-D70E2A761278}" type="presOf" srcId="{AFBF8164-8AD1-4323-94C6-FCB57A5F287B}" destId="{48843AD0-75A2-444A-8C6E-84C82B18BB1A}" srcOrd="0" destOrd="0" presId="urn:microsoft.com/office/officeart/2005/8/layout/hChevron3"/>
    <dgm:cxn modelId="{065DB81D-8EB5-47ED-B260-2E1C920F0F9E}" type="presOf" srcId="{398C6397-97E2-4630-9E8A-0D891E15A7DF}" destId="{38533989-34A1-4354-B4E6-B7940AB131F8}" srcOrd="0" destOrd="0" presId="urn:microsoft.com/office/officeart/2005/8/layout/hChevron3"/>
    <dgm:cxn modelId="{F68DAA8D-C5A3-440B-84FB-4B2AA0DEF7FA}" type="presOf" srcId="{FF4FA82D-77A5-4D11-98DD-10B15C91D7A6}" destId="{F01C2023-967E-48F7-83B8-BEBBB3DA9B8A}" srcOrd="0" destOrd="0" presId="urn:microsoft.com/office/officeart/2005/8/layout/hChevron3"/>
    <dgm:cxn modelId="{E3731A6C-E02D-4EFE-AEED-1BB5942B8001}" srcId="{FF4FA82D-77A5-4D11-98DD-10B15C91D7A6}" destId="{C1B6BB63-C635-4123-9DC5-334F042FF936}" srcOrd="2" destOrd="0" parTransId="{6725C7F9-F21B-41BA-A55D-F47248A48364}" sibTransId="{2AF39D84-1034-403B-BE78-08F78C9DCA51}"/>
    <dgm:cxn modelId="{6029CD12-280C-4E51-B46D-31ECF82E9E00}" srcId="{FF4FA82D-77A5-4D11-98DD-10B15C91D7A6}" destId="{398C6397-97E2-4630-9E8A-0D891E15A7DF}" srcOrd="5" destOrd="0" parTransId="{03078009-141C-407D-AA0E-61526488866D}" sibTransId="{5CE8FB49-1BC5-45BD-BF9F-7BC414C6289F}"/>
    <dgm:cxn modelId="{5BD3D4AF-6D0E-41A3-BC41-8C39B579E3F5}" srcId="{FF4FA82D-77A5-4D11-98DD-10B15C91D7A6}" destId="{AFBF8164-8AD1-4323-94C6-FCB57A5F287B}" srcOrd="3" destOrd="0" parTransId="{73F29CA1-A4E0-49CB-8723-0A76ED20213C}" sibTransId="{5B5E0FDA-C556-477F-9B76-D58EDAACFDB5}"/>
    <dgm:cxn modelId="{0515F8EA-26C4-4CB2-ADA7-B7E9D17F7C7A}" type="presOf" srcId="{8D794CCC-90C5-47F7-BD76-9DAAA5D1BB02}" destId="{9745FE58-D275-496D-9100-2A6153D22E4C}" srcOrd="0" destOrd="0" presId="urn:microsoft.com/office/officeart/2005/8/layout/hChevron3"/>
    <dgm:cxn modelId="{99FE7C9F-8565-482F-90FD-252DE0AABBE5}" type="presParOf" srcId="{F01C2023-967E-48F7-83B8-BEBBB3DA9B8A}" destId="{9745FE58-D275-496D-9100-2A6153D22E4C}" srcOrd="0" destOrd="0" presId="urn:microsoft.com/office/officeart/2005/8/layout/hChevron3"/>
    <dgm:cxn modelId="{27526A69-8390-48C5-A554-2708A7B2108A}" type="presParOf" srcId="{F01C2023-967E-48F7-83B8-BEBBB3DA9B8A}" destId="{321235CD-AA38-480C-A9EC-3E08EE4218F3}" srcOrd="1" destOrd="0" presId="urn:microsoft.com/office/officeart/2005/8/layout/hChevron3"/>
    <dgm:cxn modelId="{B467BF3D-9F28-49FF-B459-8DFC73461EDD}" type="presParOf" srcId="{F01C2023-967E-48F7-83B8-BEBBB3DA9B8A}" destId="{5C186FCF-88D9-4FB8-A79B-7F6DEA19EA49}" srcOrd="2" destOrd="0" presId="urn:microsoft.com/office/officeart/2005/8/layout/hChevron3"/>
    <dgm:cxn modelId="{3ECD2EC7-0B38-48F9-8000-D5210C7597A0}" type="presParOf" srcId="{F01C2023-967E-48F7-83B8-BEBBB3DA9B8A}" destId="{63D4D4A7-4F01-42E6-BF59-B5BD4EF25906}" srcOrd="3" destOrd="0" presId="urn:microsoft.com/office/officeart/2005/8/layout/hChevron3"/>
    <dgm:cxn modelId="{1AC5B0B0-BABD-4F4A-84D4-F285ED7EB3C5}" type="presParOf" srcId="{F01C2023-967E-48F7-83B8-BEBBB3DA9B8A}" destId="{5CF2FDC4-C393-45C0-922C-1F8C034E320D}" srcOrd="4" destOrd="0" presId="urn:microsoft.com/office/officeart/2005/8/layout/hChevron3"/>
    <dgm:cxn modelId="{770C3BA1-8ACB-491D-A26C-0F205787F209}" type="presParOf" srcId="{F01C2023-967E-48F7-83B8-BEBBB3DA9B8A}" destId="{13577FE3-1968-4521-909D-E7542577A7E1}" srcOrd="5" destOrd="0" presId="urn:microsoft.com/office/officeart/2005/8/layout/hChevron3"/>
    <dgm:cxn modelId="{8758B9E5-7EF2-487D-9663-58C1A2867DF9}" type="presParOf" srcId="{F01C2023-967E-48F7-83B8-BEBBB3DA9B8A}" destId="{48843AD0-75A2-444A-8C6E-84C82B18BB1A}" srcOrd="6" destOrd="0" presId="urn:microsoft.com/office/officeart/2005/8/layout/hChevron3"/>
    <dgm:cxn modelId="{86379592-36E2-4053-A05A-590FD5B01ACB}" type="presParOf" srcId="{F01C2023-967E-48F7-83B8-BEBBB3DA9B8A}" destId="{AF083ED8-C346-4503-8C6B-5095D3A9C750}" srcOrd="7" destOrd="0" presId="urn:microsoft.com/office/officeart/2005/8/layout/hChevron3"/>
    <dgm:cxn modelId="{AF3F1473-8F20-4365-8579-976AE07057BD}" type="presParOf" srcId="{F01C2023-967E-48F7-83B8-BEBBB3DA9B8A}" destId="{34DF72D0-23BA-4E5C-96ED-A9CDA59C9FCA}" srcOrd="8" destOrd="0" presId="urn:microsoft.com/office/officeart/2005/8/layout/hChevron3"/>
    <dgm:cxn modelId="{17AB3717-D4BF-46EB-A9B5-5C764DB5A332}" type="presParOf" srcId="{F01C2023-967E-48F7-83B8-BEBBB3DA9B8A}" destId="{6DA0E40D-D014-49D8-A50E-17AE3913AD99}" srcOrd="9" destOrd="0" presId="urn:microsoft.com/office/officeart/2005/8/layout/hChevron3"/>
    <dgm:cxn modelId="{CC912EF8-D17C-4F96-A544-6ADF22815D93}" type="presParOf" srcId="{F01C2023-967E-48F7-83B8-BEBBB3DA9B8A}" destId="{38533989-34A1-4354-B4E6-B7940AB131F8}"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BA3EE57F-5364-4217-BB42-F5BA7F5DB2D6}">
      <dgm:prSet phldrT="[Text]" custT="1"/>
      <dgm:spPr>
        <a:solidFill>
          <a:srgbClr val="92D050"/>
        </a:solidFill>
      </dgm:spPr>
      <dgm:t>
        <a:bodyPr/>
        <a:lstStyle/>
        <a:p>
          <a:pPr algn="ctr"/>
          <a:r>
            <a:rPr lang="de-DE" sz="1800" dirty="0">
              <a:latin typeface="Arial" panose="020B0604020202020204" pitchFamily="34" charset="0"/>
              <a:cs typeface="Arial" panose="020B0604020202020204" pitchFamily="34" charset="0"/>
            </a:rPr>
            <a:t>Vorbildung</a:t>
          </a:r>
        </a:p>
      </dgm:t>
    </dgm:pt>
    <dgm:pt modelId="{807ECFA0-93E3-4B74-AF14-D49D04CD62F8}" type="parTrans" cxnId="{6EA3CE57-FFA9-4539-9DBE-3EE1928B4F02}">
      <dgm:prSet/>
      <dgm:spPr/>
      <dgm:t>
        <a:bodyPr/>
        <a:lstStyle/>
        <a:p>
          <a:pPr algn="ctr"/>
          <a:endParaRPr lang="de-DE"/>
        </a:p>
      </dgm:t>
    </dgm:pt>
    <dgm:pt modelId="{F5380930-A4DC-4C9B-93E2-306BE231A24A}" type="sibTrans" cxnId="{6EA3CE57-FFA9-4539-9DBE-3EE1928B4F02}">
      <dgm:prSet/>
      <dgm:spPr/>
      <dgm:t>
        <a:bodyPr/>
        <a:lstStyle/>
        <a:p>
          <a:pPr algn="ctr"/>
          <a:endParaRPr lang="de-DE"/>
        </a:p>
      </dgm:t>
    </dgm:pt>
    <dgm:pt modelId="{20B8CFB5-8128-41C1-8209-2B8519B4C20F}">
      <dgm:prSet phldrT="[Text]" custT="1"/>
      <dgm:spPr>
        <a:solidFill>
          <a:srgbClr val="92D050"/>
        </a:solidFill>
      </dgm:spPr>
      <dgm:t>
        <a:bodyPr/>
        <a:lstStyle/>
        <a:p>
          <a:pPr algn="ctr"/>
          <a:r>
            <a:rPr lang="de-DE" sz="1800" dirty="0">
              <a:latin typeface="Arial" panose="020B0604020202020204" pitchFamily="34" charset="0"/>
              <a:cs typeface="Arial" panose="020B0604020202020204" pitchFamily="34" charset="0"/>
            </a:rPr>
            <a:t>Ausbildung</a:t>
          </a:r>
        </a:p>
      </dgm:t>
    </dgm:pt>
    <dgm:pt modelId="{491707A6-7E16-43B4-9DF5-F5C3B1252AD7}" type="parTrans" cxnId="{CFEBE5FB-403E-496D-8F02-2DD695F5AB37}">
      <dgm:prSet/>
      <dgm:spPr/>
      <dgm:t>
        <a:bodyPr/>
        <a:lstStyle/>
        <a:p>
          <a:pPr algn="ctr"/>
          <a:endParaRPr lang="de-DE"/>
        </a:p>
      </dgm:t>
    </dgm:pt>
    <dgm:pt modelId="{CF5245B7-F411-450A-8810-4289A49ABA31}" type="sibTrans" cxnId="{CFEBE5FB-403E-496D-8F02-2DD695F5AB37}">
      <dgm:prSet/>
      <dgm:spPr/>
      <dgm:t>
        <a:bodyPr/>
        <a:lstStyle/>
        <a:p>
          <a:pPr algn="ctr"/>
          <a:endParaRPr lang="de-DE"/>
        </a:p>
      </dgm:t>
    </dgm:pt>
    <dgm:pt modelId="{EEC5ECEB-DBFF-49FC-B6E1-65802BDFED6C}">
      <dgm:prSet phldrT="[Text]" custT="1"/>
      <dgm:spPr>
        <a:solidFill>
          <a:srgbClr val="92D050"/>
        </a:solidFill>
      </dgm:spPr>
      <dgm:t>
        <a:bodyPr/>
        <a:lstStyle/>
        <a:p>
          <a:pPr algn="ctr"/>
          <a:r>
            <a:rPr lang="de-DE" sz="1800" dirty="0">
              <a:latin typeface="Arial" panose="020B0604020202020204" pitchFamily="34" charset="0"/>
              <a:cs typeface="Arial" panose="020B0604020202020204" pitchFamily="34" charset="0"/>
            </a:rPr>
            <a:t>Weiterbildung</a:t>
          </a:r>
        </a:p>
      </dgm:t>
    </dgm:pt>
    <dgm:pt modelId="{BA1E1991-6179-49B8-88EA-DAB1D708F73A}" type="parTrans" cxnId="{0FB3E0E6-8731-4269-839E-7F2132D9268E}">
      <dgm:prSet/>
      <dgm:spPr/>
      <dgm:t>
        <a:bodyPr/>
        <a:lstStyle/>
        <a:p>
          <a:pPr algn="ctr"/>
          <a:endParaRPr lang="de-DE"/>
        </a:p>
      </dgm:t>
    </dgm:pt>
    <dgm:pt modelId="{C6AA85A1-E4B4-496B-9CEB-ADDCDDBE540F}" type="sibTrans" cxnId="{0FB3E0E6-8731-4269-839E-7F2132D9268E}">
      <dgm:prSet/>
      <dgm:spPr/>
      <dgm:t>
        <a:bodyPr/>
        <a:lstStyle/>
        <a:p>
          <a:pPr algn="ctr"/>
          <a:endParaRPr lang="de-DE"/>
        </a:p>
      </dgm:t>
    </dgm:pt>
    <dgm:pt modelId="{ACD37FCF-1C93-49B0-B331-65A8649F2E3E}" type="pres">
      <dgm:prSet presAssocID="{CA3CA469-A227-4BCC-9CFB-442FB6B2B7BA}" presName="Name0" presStyleCnt="0">
        <dgm:presLayoutVars>
          <dgm:dir/>
          <dgm:animLvl val="lvl"/>
          <dgm:resizeHandles val="exact"/>
        </dgm:presLayoutVars>
      </dgm:prSet>
      <dgm:spPr/>
    </dgm:pt>
    <dgm:pt modelId="{8FE0041C-E186-4DB6-901B-5BC23242819C}" type="pres">
      <dgm:prSet presAssocID="{BA3EE57F-5364-4217-BB42-F5BA7F5DB2D6}" presName="parTxOnly" presStyleLbl="node1" presStyleIdx="0" presStyleCnt="3">
        <dgm:presLayoutVars>
          <dgm:chMax val="0"/>
          <dgm:chPref val="0"/>
          <dgm:bulletEnabled val="1"/>
        </dgm:presLayoutVars>
      </dgm:prSet>
      <dgm:spPr/>
      <dgm:t>
        <a:bodyPr/>
        <a:lstStyle/>
        <a:p>
          <a:endParaRPr lang="de-DE"/>
        </a:p>
      </dgm:t>
    </dgm:pt>
    <dgm:pt modelId="{5186EEA8-EFD6-4658-B214-537A6C833264}" type="pres">
      <dgm:prSet presAssocID="{F5380930-A4DC-4C9B-93E2-306BE231A24A}" presName="parTxOnlySpace" presStyleCnt="0"/>
      <dgm:spPr/>
    </dgm:pt>
    <dgm:pt modelId="{FEA250AD-5A9F-45FB-A9E8-C004C058B34E}" type="pres">
      <dgm:prSet presAssocID="{20B8CFB5-8128-41C1-8209-2B8519B4C20F}" presName="parTxOnly" presStyleLbl="node1" presStyleIdx="1" presStyleCnt="3">
        <dgm:presLayoutVars>
          <dgm:chMax val="0"/>
          <dgm:chPref val="0"/>
          <dgm:bulletEnabled val="1"/>
        </dgm:presLayoutVars>
      </dgm:prSet>
      <dgm:spPr/>
      <dgm:t>
        <a:bodyPr/>
        <a:lstStyle/>
        <a:p>
          <a:endParaRPr lang="de-DE"/>
        </a:p>
      </dgm:t>
    </dgm:pt>
    <dgm:pt modelId="{89B86ED2-BE2C-480D-8FFC-FD683478200B}" type="pres">
      <dgm:prSet presAssocID="{CF5245B7-F411-450A-8810-4289A49ABA31}" presName="parTxOnlySpace" presStyleCnt="0"/>
      <dgm:spPr/>
    </dgm:pt>
    <dgm:pt modelId="{A91BDEAC-025D-4419-AC4D-D157BDA77107}" type="pres">
      <dgm:prSet presAssocID="{EEC5ECEB-DBFF-49FC-B6E1-65802BDFED6C}" presName="parTxOnly" presStyleLbl="node1" presStyleIdx="2" presStyleCnt="3">
        <dgm:presLayoutVars>
          <dgm:chMax val="0"/>
          <dgm:chPref val="0"/>
          <dgm:bulletEnabled val="1"/>
        </dgm:presLayoutVars>
      </dgm:prSet>
      <dgm:spPr/>
      <dgm:t>
        <a:bodyPr/>
        <a:lstStyle/>
        <a:p>
          <a:endParaRPr lang="de-DE"/>
        </a:p>
      </dgm:t>
    </dgm:pt>
  </dgm:ptLst>
  <dgm:cxnLst>
    <dgm:cxn modelId="{EE5C3026-C64A-4775-A349-C2E6989A60C9}" type="presOf" srcId="{20B8CFB5-8128-41C1-8209-2B8519B4C20F}" destId="{FEA250AD-5A9F-45FB-A9E8-C004C058B34E}" srcOrd="0" destOrd="0" presId="urn:microsoft.com/office/officeart/2005/8/layout/chevron1"/>
    <dgm:cxn modelId="{CFEBE5FB-403E-496D-8F02-2DD695F5AB37}" srcId="{CA3CA469-A227-4BCC-9CFB-442FB6B2B7BA}" destId="{20B8CFB5-8128-41C1-8209-2B8519B4C20F}" srcOrd="1" destOrd="0" parTransId="{491707A6-7E16-43B4-9DF5-F5C3B1252AD7}" sibTransId="{CF5245B7-F411-450A-8810-4289A49ABA31}"/>
    <dgm:cxn modelId="{3D35FCD4-2CBD-4745-89FE-58E5B6E07E12}" type="presOf" srcId="{CA3CA469-A227-4BCC-9CFB-442FB6B2B7BA}" destId="{ACD37FCF-1C93-49B0-B331-65A8649F2E3E}" srcOrd="0" destOrd="0" presId="urn:microsoft.com/office/officeart/2005/8/layout/chevron1"/>
    <dgm:cxn modelId="{1A13F279-CC3F-459C-BDA9-3612A1055CB4}" type="presOf" srcId="{BA3EE57F-5364-4217-BB42-F5BA7F5DB2D6}" destId="{8FE0041C-E186-4DB6-901B-5BC23242819C}" srcOrd="0" destOrd="0" presId="urn:microsoft.com/office/officeart/2005/8/layout/chevron1"/>
    <dgm:cxn modelId="{6EA3CE57-FFA9-4539-9DBE-3EE1928B4F02}" srcId="{CA3CA469-A227-4BCC-9CFB-442FB6B2B7BA}" destId="{BA3EE57F-5364-4217-BB42-F5BA7F5DB2D6}" srcOrd="0" destOrd="0" parTransId="{807ECFA0-93E3-4B74-AF14-D49D04CD62F8}" sibTransId="{F5380930-A4DC-4C9B-93E2-306BE231A24A}"/>
    <dgm:cxn modelId="{518A12B3-D2E3-4F3B-AED7-AFEC9F2FB062}" type="presOf" srcId="{EEC5ECEB-DBFF-49FC-B6E1-65802BDFED6C}" destId="{A91BDEAC-025D-4419-AC4D-D157BDA77107}" srcOrd="0" destOrd="0" presId="urn:microsoft.com/office/officeart/2005/8/layout/chevron1"/>
    <dgm:cxn modelId="{0FB3E0E6-8731-4269-839E-7F2132D9268E}" srcId="{CA3CA469-A227-4BCC-9CFB-442FB6B2B7BA}" destId="{EEC5ECEB-DBFF-49FC-B6E1-65802BDFED6C}" srcOrd="2" destOrd="0" parTransId="{BA1E1991-6179-49B8-88EA-DAB1D708F73A}" sibTransId="{C6AA85A1-E4B4-496B-9CEB-ADDCDDBE540F}"/>
    <dgm:cxn modelId="{DF77AB80-C1C7-4BC0-BE46-CEB380AFDD44}" type="presParOf" srcId="{ACD37FCF-1C93-49B0-B331-65A8649F2E3E}" destId="{8FE0041C-E186-4DB6-901B-5BC23242819C}" srcOrd="0" destOrd="0" presId="urn:microsoft.com/office/officeart/2005/8/layout/chevron1"/>
    <dgm:cxn modelId="{82BB665F-8B23-4225-9E33-CFD5B928651B}" type="presParOf" srcId="{ACD37FCF-1C93-49B0-B331-65A8649F2E3E}" destId="{5186EEA8-EFD6-4658-B214-537A6C833264}" srcOrd="1" destOrd="0" presId="urn:microsoft.com/office/officeart/2005/8/layout/chevron1"/>
    <dgm:cxn modelId="{E1D6B0BB-EE97-4090-856E-B4BBA913A559}" type="presParOf" srcId="{ACD37FCF-1C93-49B0-B331-65A8649F2E3E}" destId="{FEA250AD-5A9F-45FB-A9E8-C004C058B34E}" srcOrd="2" destOrd="0" presId="urn:microsoft.com/office/officeart/2005/8/layout/chevron1"/>
    <dgm:cxn modelId="{57993419-5A9E-4D06-9D1E-75797D78AF39}" type="presParOf" srcId="{ACD37FCF-1C93-49B0-B331-65A8649F2E3E}" destId="{89B86ED2-BE2C-480D-8FFC-FD683478200B}" srcOrd="3" destOrd="0" presId="urn:microsoft.com/office/officeart/2005/8/layout/chevron1"/>
    <dgm:cxn modelId="{68DB40BD-4E76-47CB-99EE-52AFF4B941F8}" type="presParOf" srcId="{ACD37FCF-1C93-49B0-B331-65A8649F2E3E}" destId="{A91BDEAC-025D-4419-AC4D-D157BDA7710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BA3EE57F-5364-4217-BB42-F5BA7F5DB2D6}">
      <dgm:prSet phldrT="[Text]" custT="1"/>
      <dgm:spPr>
        <a:solidFill>
          <a:srgbClr val="92D050"/>
        </a:solidFill>
      </dgm:spPr>
      <dgm:t>
        <a:bodyPr/>
        <a:lstStyle/>
        <a:p>
          <a:pPr algn="ctr"/>
          <a:r>
            <a:rPr lang="de-DE" sz="1800" dirty="0">
              <a:latin typeface="Arial" panose="020B0604020202020204" pitchFamily="34" charset="0"/>
              <a:cs typeface="Arial" panose="020B0604020202020204" pitchFamily="34" charset="0"/>
            </a:rPr>
            <a:t>	externe Wissensaneignung</a:t>
          </a:r>
        </a:p>
      </dgm:t>
    </dgm:pt>
    <dgm:pt modelId="{807ECFA0-93E3-4B74-AF14-D49D04CD62F8}" type="parTrans" cxnId="{6EA3CE57-FFA9-4539-9DBE-3EE1928B4F02}">
      <dgm:prSet/>
      <dgm:spPr/>
      <dgm:t>
        <a:bodyPr/>
        <a:lstStyle/>
        <a:p>
          <a:pPr algn="ctr"/>
          <a:endParaRPr lang="de-DE"/>
        </a:p>
      </dgm:t>
    </dgm:pt>
    <dgm:pt modelId="{F5380930-A4DC-4C9B-93E2-306BE231A24A}" type="sibTrans" cxnId="{6EA3CE57-FFA9-4539-9DBE-3EE1928B4F02}">
      <dgm:prSet/>
      <dgm:spPr/>
      <dgm:t>
        <a:bodyPr/>
        <a:lstStyle/>
        <a:p>
          <a:pPr algn="ctr"/>
          <a:endParaRPr lang="de-DE"/>
        </a:p>
      </dgm:t>
    </dgm:pt>
    <dgm:pt modelId="{ACD37FCF-1C93-49B0-B331-65A8649F2E3E}" type="pres">
      <dgm:prSet presAssocID="{CA3CA469-A227-4BCC-9CFB-442FB6B2B7BA}" presName="Name0" presStyleCnt="0">
        <dgm:presLayoutVars>
          <dgm:dir/>
          <dgm:animLvl val="lvl"/>
          <dgm:resizeHandles val="exact"/>
        </dgm:presLayoutVars>
      </dgm:prSet>
      <dgm:spPr/>
    </dgm:pt>
    <dgm:pt modelId="{8FE0041C-E186-4DB6-901B-5BC23242819C}" type="pres">
      <dgm:prSet presAssocID="{BA3EE57F-5364-4217-BB42-F5BA7F5DB2D6}" presName="parTxOnly" presStyleLbl="node1" presStyleIdx="0" presStyleCnt="1">
        <dgm:presLayoutVars>
          <dgm:chMax val="0"/>
          <dgm:chPref val="0"/>
          <dgm:bulletEnabled val="1"/>
        </dgm:presLayoutVars>
      </dgm:prSet>
      <dgm:spPr/>
      <dgm:t>
        <a:bodyPr/>
        <a:lstStyle/>
        <a:p>
          <a:endParaRPr lang="de-DE"/>
        </a:p>
      </dgm:t>
    </dgm:pt>
  </dgm:ptLst>
  <dgm:cxnLst>
    <dgm:cxn modelId="{3D35FCD4-2CBD-4745-89FE-58E5B6E07E12}" type="presOf" srcId="{CA3CA469-A227-4BCC-9CFB-442FB6B2B7BA}" destId="{ACD37FCF-1C93-49B0-B331-65A8649F2E3E}" srcOrd="0" destOrd="0" presId="urn:microsoft.com/office/officeart/2005/8/layout/chevron1"/>
    <dgm:cxn modelId="{6EA3CE57-FFA9-4539-9DBE-3EE1928B4F02}" srcId="{CA3CA469-A227-4BCC-9CFB-442FB6B2B7BA}" destId="{BA3EE57F-5364-4217-BB42-F5BA7F5DB2D6}" srcOrd="0" destOrd="0" parTransId="{807ECFA0-93E3-4B74-AF14-D49D04CD62F8}" sibTransId="{F5380930-A4DC-4C9B-93E2-306BE231A24A}"/>
    <dgm:cxn modelId="{1A13F279-CC3F-459C-BDA9-3612A1055CB4}" type="presOf" srcId="{BA3EE57F-5364-4217-BB42-F5BA7F5DB2D6}" destId="{8FE0041C-E186-4DB6-901B-5BC23242819C}" srcOrd="0" destOrd="0" presId="urn:microsoft.com/office/officeart/2005/8/layout/chevron1"/>
    <dgm:cxn modelId="{DF77AB80-C1C7-4BC0-BE46-CEB380AFDD44}" type="presParOf" srcId="{ACD37FCF-1C93-49B0-B331-65A8649F2E3E}" destId="{8FE0041C-E186-4DB6-901B-5BC23242819C}"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BA3EE57F-5364-4217-BB42-F5BA7F5DB2D6}">
      <dgm:prSet phldrT="[Text]" custT="1"/>
      <dgm:spPr>
        <a:solidFill>
          <a:srgbClr val="5AAD83"/>
        </a:solidFill>
      </dgm:spPr>
      <dgm:t>
        <a:bodyPr/>
        <a:lstStyle/>
        <a:p>
          <a:pPr algn="ctr"/>
          <a:r>
            <a:rPr lang="de-DE" sz="1800" dirty="0">
              <a:latin typeface="Arial" panose="020B0604020202020204" pitchFamily="34" charset="0"/>
              <a:cs typeface="Arial" panose="020B0604020202020204" pitchFamily="34" charset="0"/>
            </a:rPr>
            <a:t>	Markt-, Produktkenntnis</a:t>
          </a:r>
        </a:p>
      </dgm:t>
    </dgm:pt>
    <dgm:pt modelId="{807ECFA0-93E3-4B74-AF14-D49D04CD62F8}" type="parTrans" cxnId="{6EA3CE57-FFA9-4539-9DBE-3EE1928B4F02}">
      <dgm:prSet/>
      <dgm:spPr/>
      <dgm:t>
        <a:bodyPr/>
        <a:lstStyle/>
        <a:p>
          <a:pPr algn="ctr"/>
          <a:endParaRPr lang="de-DE"/>
        </a:p>
      </dgm:t>
    </dgm:pt>
    <dgm:pt modelId="{F5380930-A4DC-4C9B-93E2-306BE231A24A}" type="sibTrans" cxnId="{6EA3CE57-FFA9-4539-9DBE-3EE1928B4F02}">
      <dgm:prSet/>
      <dgm:spPr/>
      <dgm:t>
        <a:bodyPr/>
        <a:lstStyle/>
        <a:p>
          <a:pPr algn="ctr"/>
          <a:endParaRPr lang="de-DE"/>
        </a:p>
      </dgm:t>
    </dgm:pt>
    <dgm:pt modelId="{ACD37FCF-1C93-49B0-B331-65A8649F2E3E}" type="pres">
      <dgm:prSet presAssocID="{CA3CA469-A227-4BCC-9CFB-442FB6B2B7BA}" presName="Name0" presStyleCnt="0">
        <dgm:presLayoutVars>
          <dgm:dir/>
          <dgm:animLvl val="lvl"/>
          <dgm:resizeHandles val="exact"/>
        </dgm:presLayoutVars>
      </dgm:prSet>
      <dgm:spPr/>
    </dgm:pt>
    <dgm:pt modelId="{8FE0041C-E186-4DB6-901B-5BC23242819C}" type="pres">
      <dgm:prSet presAssocID="{BA3EE57F-5364-4217-BB42-F5BA7F5DB2D6}" presName="parTxOnly" presStyleLbl="node1" presStyleIdx="0" presStyleCnt="1">
        <dgm:presLayoutVars>
          <dgm:chMax val="0"/>
          <dgm:chPref val="0"/>
          <dgm:bulletEnabled val="1"/>
        </dgm:presLayoutVars>
      </dgm:prSet>
      <dgm:spPr/>
      <dgm:t>
        <a:bodyPr/>
        <a:lstStyle/>
        <a:p>
          <a:endParaRPr lang="de-DE"/>
        </a:p>
      </dgm:t>
    </dgm:pt>
  </dgm:ptLst>
  <dgm:cxnLst>
    <dgm:cxn modelId="{3D35FCD4-2CBD-4745-89FE-58E5B6E07E12}" type="presOf" srcId="{CA3CA469-A227-4BCC-9CFB-442FB6B2B7BA}" destId="{ACD37FCF-1C93-49B0-B331-65A8649F2E3E}" srcOrd="0" destOrd="0" presId="urn:microsoft.com/office/officeart/2005/8/layout/chevron1"/>
    <dgm:cxn modelId="{6EA3CE57-FFA9-4539-9DBE-3EE1928B4F02}" srcId="{CA3CA469-A227-4BCC-9CFB-442FB6B2B7BA}" destId="{BA3EE57F-5364-4217-BB42-F5BA7F5DB2D6}" srcOrd="0" destOrd="0" parTransId="{807ECFA0-93E3-4B74-AF14-D49D04CD62F8}" sibTransId="{F5380930-A4DC-4C9B-93E2-306BE231A24A}"/>
    <dgm:cxn modelId="{1A13F279-CC3F-459C-BDA9-3612A1055CB4}" type="presOf" srcId="{BA3EE57F-5364-4217-BB42-F5BA7F5DB2D6}" destId="{8FE0041C-E186-4DB6-901B-5BC23242819C}" srcOrd="0" destOrd="0" presId="urn:microsoft.com/office/officeart/2005/8/layout/chevron1"/>
    <dgm:cxn modelId="{DF77AB80-C1C7-4BC0-BE46-CEB380AFDD44}" type="presParOf" srcId="{ACD37FCF-1C93-49B0-B331-65A8649F2E3E}" destId="{8FE0041C-E186-4DB6-901B-5BC23242819C}"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896" y="182541"/>
          <a:ext cx="1468604" cy="587441"/>
        </a:xfrm>
        <a:prstGeom prst="homePlate">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de-DE" sz="900" kern="1200" dirty="0"/>
            <a:t>Antriebsstärke</a:t>
          </a:r>
        </a:p>
      </dsp:txBody>
      <dsp:txXfrm>
        <a:off x="896" y="182541"/>
        <a:ext cx="1321744" cy="587441"/>
      </dsp:txXfrm>
    </dsp:sp>
    <dsp:sp modelId="{5C186FCF-88D9-4FB8-A79B-7F6DEA19EA49}">
      <dsp:nvSpPr>
        <dsp:cNvPr id="0" name=""/>
        <dsp:cNvSpPr/>
      </dsp:nvSpPr>
      <dsp:spPr>
        <a:xfrm>
          <a:off x="1175780"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Unabhängigkeit</a:t>
          </a:r>
        </a:p>
      </dsp:txBody>
      <dsp:txXfrm>
        <a:off x="1469501" y="182541"/>
        <a:ext cx="881163" cy="587441"/>
      </dsp:txXfrm>
    </dsp:sp>
    <dsp:sp modelId="{5CF2FDC4-C393-45C0-922C-1F8C034E320D}">
      <dsp:nvSpPr>
        <dsp:cNvPr id="0" name=""/>
        <dsp:cNvSpPr/>
      </dsp:nvSpPr>
      <dsp:spPr>
        <a:xfrm>
          <a:off x="2350663"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Risikobereitschaft</a:t>
          </a:r>
        </a:p>
      </dsp:txBody>
      <dsp:txXfrm>
        <a:off x="2644384" y="182541"/>
        <a:ext cx="881163" cy="587441"/>
      </dsp:txXfrm>
    </dsp:sp>
    <dsp:sp modelId="{48843AD0-75A2-444A-8C6E-84C82B18BB1A}">
      <dsp:nvSpPr>
        <dsp:cNvPr id="0" name=""/>
        <dsp:cNvSpPr/>
      </dsp:nvSpPr>
      <dsp:spPr>
        <a:xfrm>
          <a:off x="3525547"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Kreativität</a:t>
          </a:r>
        </a:p>
      </dsp:txBody>
      <dsp:txXfrm>
        <a:off x="3819268" y="182541"/>
        <a:ext cx="881163" cy="587441"/>
      </dsp:txXfrm>
    </dsp:sp>
    <dsp:sp modelId="{34DF72D0-23BA-4E5C-96ED-A9CDA59C9FCA}">
      <dsp:nvSpPr>
        <dsp:cNvPr id="0" name=""/>
        <dsp:cNvSpPr/>
      </dsp:nvSpPr>
      <dsp:spPr>
        <a:xfrm>
          <a:off x="4700431"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Kontakt</a:t>
          </a:r>
        </a:p>
      </dsp:txBody>
      <dsp:txXfrm>
        <a:off x="4994152" y="182541"/>
        <a:ext cx="881163" cy="587441"/>
      </dsp:txXfrm>
    </dsp:sp>
    <dsp:sp modelId="{38533989-34A1-4354-B4E6-B7940AB131F8}">
      <dsp:nvSpPr>
        <dsp:cNvPr id="0" name=""/>
        <dsp:cNvSpPr/>
      </dsp:nvSpPr>
      <dsp:spPr>
        <a:xfrm>
          <a:off x="5875314"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Leistung</a:t>
          </a:r>
        </a:p>
      </dsp:txBody>
      <dsp:txXfrm>
        <a:off x="6169035" y="182541"/>
        <a:ext cx="881163" cy="5874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1158-3AF8-43C3-B684-F913A10F62FD}">
      <dsp:nvSpPr>
        <dsp:cNvPr id="0" name=""/>
        <dsp:cNvSpPr/>
      </dsp:nvSpPr>
      <dsp:spPr>
        <a:xfrm rot="16200000">
          <a:off x="891766" y="-89176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64000" rIns="113792" bIns="113792" numCol="1" spcCol="1270" anchor="ctr" anchorCtr="0">
          <a:noAutofit/>
        </a:bodyPr>
        <a:lstStyle/>
        <a:p>
          <a:pPr lvl="0" algn="ctr" defTabSz="711200">
            <a:lnSpc>
              <a:spcPct val="90000"/>
            </a:lnSpc>
            <a:spcBef>
              <a:spcPct val="0"/>
            </a:spcBef>
            <a:spcAft>
              <a:spcPct val="35000"/>
            </a:spcAft>
            <a:buFont typeface="Arial" panose="020B0604020202020204" pitchFamily="34" charset="0"/>
            <a:buNone/>
          </a:pPr>
          <a:r>
            <a:rPr lang="de-DE" sz="1600" kern="1200" dirty="0" smtClean="0">
              <a:latin typeface="Arial" panose="020B0604020202020204" pitchFamily="34" charset="0"/>
              <a:cs typeface="Arial" panose="020B0604020202020204" pitchFamily="34" charset="0"/>
            </a:rPr>
            <a:t>Darlehensprogramme</a:t>
          </a:r>
        </a:p>
        <a:p>
          <a:pPr lvl="0" algn="l" defTabSz="711200">
            <a:lnSpc>
              <a:spcPct val="90000"/>
            </a:lnSpc>
            <a:spcBef>
              <a:spcPct val="0"/>
            </a:spcBef>
            <a:spcAft>
              <a:spcPct val="35000"/>
            </a:spcAft>
            <a:buFont typeface="Symbol" panose="05050102010706020507" pitchFamily="18" charset="2"/>
            <a:buChar char="-"/>
          </a:pPr>
          <a:r>
            <a:rPr lang="de-DE" sz="1600" kern="1200" dirty="0" smtClean="0">
              <a:latin typeface="Arial" panose="020B0604020202020204" pitchFamily="34" charset="0"/>
              <a:cs typeface="Arial" panose="020B0604020202020204" pitchFamily="34" charset="0"/>
            </a:rPr>
            <a:t> </a:t>
          </a:r>
          <a:r>
            <a:rPr lang="de-DE" altLang="de-DE" sz="1600" kern="1200" dirty="0" smtClean="0">
              <a:latin typeface="Arial" panose="020B0604020202020204" pitchFamily="34" charset="0"/>
              <a:cs typeface="Arial" panose="020B0604020202020204" pitchFamily="34" charset="0"/>
            </a:rPr>
            <a:t>KfW Bankengruppe</a:t>
          </a:r>
        </a:p>
        <a:p>
          <a:pPr lvl="0" algn="l" defTabSz="711200">
            <a:lnSpc>
              <a:spcPct val="90000"/>
            </a:lnSpc>
            <a:spcBef>
              <a:spcPct val="0"/>
            </a:spcBef>
            <a:spcAft>
              <a:spcPct val="35000"/>
            </a:spcAft>
            <a:buFont typeface="Symbol" panose="05050102010706020507" pitchFamily="18" charset="2"/>
            <a:buChar char="-"/>
          </a:pPr>
          <a:r>
            <a:rPr lang="de-DE" altLang="de-DE" sz="1600" kern="1200" dirty="0" smtClean="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lvl="0" algn="l" defTabSz="711200">
            <a:lnSpc>
              <a:spcPct val="90000"/>
            </a:lnSpc>
            <a:spcBef>
              <a:spcPct val="0"/>
            </a:spcBef>
            <a:spcAft>
              <a:spcPct val="35000"/>
            </a:spcAft>
            <a:buFont typeface="Symbol" panose="05050102010706020507" pitchFamily="18" charset="2"/>
            <a:buChar char="-"/>
          </a:pPr>
          <a:r>
            <a:rPr lang="de-DE" altLang="de-DE" sz="1600" kern="1200" dirty="0" smtClean="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Kommunale Förderprogramme/</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Microlending</a:t>
          </a:r>
          <a:r>
            <a:rPr lang="de-DE" altLang="de-DE" sz="1600" kern="1200" dirty="0">
              <a:latin typeface="Arial" panose="020B0604020202020204" pitchFamily="34" charset="0"/>
              <a:cs typeface="Arial" panose="020B0604020202020204" pitchFamily="34" charset="0"/>
            </a:rPr>
            <a:t> (z.B. München-Fonds)</a:t>
          </a:r>
          <a:endParaRPr lang="de-DE" sz="1600" kern="1200" dirty="0">
            <a:latin typeface="Arial" panose="020B0604020202020204" pitchFamily="34" charset="0"/>
            <a:cs typeface="Arial" panose="020B0604020202020204" pitchFamily="34" charset="0"/>
          </a:endParaRPr>
        </a:p>
      </dsp:txBody>
      <dsp:txXfrm rot="5400000">
        <a:off x="0" y="0"/>
        <a:ext cx="4117975" cy="1750832"/>
      </dsp:txXfrm>
    </dsp:sp>
    <dsp:sp modelId="{C13BAF5A-38C6-4A36-A2AF-7D30DA4508A0}">
      <dsp:nvSpPr>
        <dsp:cNvPr id="0" name=""/>
        <dsp:cNvSpPr/>
      </dsp:nvSpPr>
      <dsp:spPr>
        <a:xfrm>
          <a:off x="4117975" y="0"/>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252000" rIns="108000" bIns="113792" numCol="1" spcCol="1270" anchor="ctr" anchorCtr="0">
          <a:noAutofit/>
        </a:bodyPr>
        <a:lstStyle/>
        <a:p>
          <a:pPr lvl="0" algn="ctr" defTabSz="711200">
            <a:lnSpc>
              <a:spcPct val="90000"/>
            </a:lnSpc>
            <a:spcBef>
              <a:spcPct val="0"/>
            </a:spcBef>
            <a:spcAft>
              <a:spcPct val="35000"/>
            </a:spcAft>
          </a:pPr>
          <a:endParaRPr lang="de-DE" sz="1600" kern="1200" dirty="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Zuschüsse</a:t>
          </a:r>
        </a:p>
        <a:p>
          <a:pPr lvl="0" algn="l"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Agenturen für Arbeit: </a:t>
          </a:r>
          <a:r>
            <a:rPr lang="de-DE" altLang="de-DE" sz="1600" kern="1200" dirty="0" smtClean="0">
              <a:latin typeface="Arial" panose="020B0604020202020204" pitchFamily="34" charset="0"/>
              <a:cs typeface="Arial" panose="020B0604020202020204" pitchFamily="34" charset="0"/>
            </a:rPr>
            <a:t>Gründungszuschuss</a:t>
          </a:r>
        </a:p>
        <a:p>
          <a:pPr lvl="0" algn="l" defTabSz="711200">
            <a:lnSpc>
              <a:spcPct val="90000"/>
            </a:lnSpc>
            <a:spcBef>
              <a:spcPct val="0"/>
            </a:spcBef>
            <a:spcAft>
              <a:spcPct val="35000"/>
            </a:spcAft>
          </a:pPr>
          <a:r>
            <a:rPr lang="de-DE" altLang="de-DE" sz="1600" kern="1200" dirty="0" smtClean="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Bund: Zuschuss zur Unternehmens-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smtClean="0">
              <a:latin typeface="Arial" panose="020B0604020202020204" pitchFamily="34" charset="0"/>
              <a:cs typeface="Arial" panose="020B0604020202020204" pitchFamily="34" charset="0"/>
            </a:rPr>
            <a:t>Beratung</a:t>
          </a:r>
        </a:p>
        <a:p>
          <a:pPr lvl="0" algn="l" defTabSz="711200">
            <a:lnSpc>
              <a:spcPct val="90000"/>
            </a:lnSpc>
            <a:spcBef>
              <a:spcPct val="0"/>
            </a:spcBef>
            <a:spcAft>
              <a:spcPct val="35000"/>
            </a:spcAft>
          </a:pPr>
          <a:r>
            <a:rPr lang="de-DE" altLang="de-DE" sz="1600" kern="1200" dirty="0" smtClean="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projektbezogene oder regionale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smtClean="0">
              <a:latin typeface="Arial" panose="020B0604020202020204" pitchFamily="34" charset="0"/>
              <a:cs typeface="Arial" panose="020B0604020202020204" pitchFamily="34" charset="0"/>
            </a:rPr>
            <a:t>Zuschüsse</a:t>
          </a:r>
        </a:p>
        <a:p>
          <a:pPr lvl="0" algn="l" defTabSz="711200">
            <a:lnSpc>
              <a:spcPct val="90000"/>
            </a:lnSpc>
            <a:spcBef>
              <a:spcPct val="0"/>
            </a:spcBef>
            <a:spcAft>
              <a:spcPct val="35000"/>
            </a:spcAft>
          </a:pPr>
          <a:r>
            <a:rPr lang="de-DE" altLang="de-DE" sz="1600" kern="1200" dirty="0" smtClean="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Bayern: Vorgründungscoaching </a:t>
          </a:r>
          <a:endParaRPr lang="de-DE" sz="1600" kern="1200" dirty="0">
            <a:latin typeface="Arial" panose="020B0604020202020204" pitchFamily="34" charset="0"/>
            <a:cs typeface="Arial" panose="020B0604020202020204" pitchFamily="34" charset="0"/>
          </a:endParaRPr>
        </a:p>
      </dsp:txBody>
      <dsp:txXfrm>
        <a:off x="4117975" y="0"/>
        <a:ext cx="4117975" cy="1750832"/>
      </dsp:txXfrm>
    </dsp:sp>
    <dsp:sp modelId="{715907B0-600E-40A2-848B-42A74612D3F1}">
      <dsp:nvSpPr>
        <dsp:cNvPr id="0" name=""/>
        <dsp:cNvSpPr/>
      </dsp:nvSpPr>
      <dsp:spPr>
        <a:xfrm rot="10800000">
          <a:off x="0" y="2334443"/>
          <a:ext cx="4117975" cy="2334443"/>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13792" numCol="1" spcCol="1270" anchor="t"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Bürgschaften</a:t>
          </a:r>
        </a:p>
        <a:p>
          <a:pPr lvl="0" algn="ctr" defTabSz="711200">
            <a:lnSpc>
              <a:spcPct val="90000"/>
            </a:lnSpc>
            <a:spcBef>
              <a:spcPct val="0"/>
            </a:spcBef>
            <a:spcAft>
              <a:spcPct val="35000"/>
            </a:spcAft>
          </a:pPr>
          <a:endParaRPr lang="de-DE" sz="1600" kern="1200" dirty="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Bayerische </a:t>
          </a:r>
          <a:r>
            <a:rPr lang="de-DE" altLang="de-DE" sz="1600" kern="1200" dirty="0" smtClean="0">
              <a:latin typeface="Arial" panose="020B0604020202020204" pitchFamily="34" charset="0"/>
              <a:cs typeface="Arial" panose="020B0604020202020204" pitchFamily="34" charset="0"/>
            </a:rPr>
            <a:t>Bürgschaftsbank</a:t>
          </a:r>
        </a:p>
        <a:p>
          <a:pPr lvl="0" algn="l" defTabSz="711200">
            <a:lnSpc>
              <a:spcPct val="90000"/>
            </a:lnSpc>
            <a:spcBef>
              <a:spcPct val="0"/>
            </a:spcBef>
            <a:spcAft>
              <a:spcPct val="35000"/>
            </a:spcAft>
          </a:pPr>
          <a:r>
            <a:rPr lang="de-DE" altLang="de-DE" sz="1600" kern="1200" dirty="0" smtClean="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Bürgschaftsprogramme der Förder-</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banken</a:t>
          </a:r>
          <a:r>
            <a:rPr lang="de-DE" altLang="de-DE" sz="1600" kern="1200" dirty="0">
              <a:latin typeface="Arial" panose="020B0604020202020204" pitchFamily="34" charset="0"/>
              <a:cs typeface="Arial" panose="020B0604020202020204" pitchFamily="34" charset="0"/>
            </a:rPr>
            <a:t>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 </a:t>
          </a:r>
          <a:endParaRPr lang="de-DE" altLang="de-DE" sz="1600" kern="1200" dirty="0" smtClean="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de-DE" altLang="de-DE" sz="1600" kern="1200" dirty="0" smtClean="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Bürgschaften des Freistaates</a:t>
          </a:r>
          <a:endParaRPr lang="de-DE" sz="1600" kern="1200" dirty="0">
            <a:latin typeface="Arial" panose="020B0604020202020204" pitchFamily="34" charset="0"/>
            <a:cs typeface="Arial" panose="020B0604020202020204" pitchFamily="34" charset="0"/>
          </a:endParaRPr>
        </a:p>
      </dsp:txBody>
      <dsp:txXfrm rot="10800000">
        <a:off x="0" y="2918053"/>
        <a:ext cx="4117975" cy="1750832"/>
      </dsp:txXfrm>
    </dsp:sp>
    <dsp:sp modelId="{D2377B6B-2478-4F10-AC58-73893B6A7D41}">
      <dsp:nvSpPr>
        <dsp:cNvPr id="0" name=""/>
        <dsp:cNvSpPr/>
      </dsp:nvSpPr>
      <dsp:spPr>
        <a:xfrm rot="5400000">
          <a:off x="5009741" y="1442676"/>
          <a:ext cx="2334443" cy="4117975"/>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0" rIns="113792" bIns="113792" numCol="1" spcCol="1270" anchor="t"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Kapitalbeteiligungen / VC</a:t>
          </a:r>
        </a:p>
        <a:p>
          <a:pPr lvl="0" algn="ctr" defTabSz="711200">
            <a:lnSpc>
              <a:spcPct val="90000"/>
            </a:lnSpc>
            <a:spcBef>
              <a:spcPct val="0"/>
            </a:spcBef>
            <a:spcAft>
              <a:spcPct val="35000"/>
            </a:spcAft>
          </a:pPr>
          <a:endParaRPr lang="de-DE" sz="1600" kern="1200" dirty="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smtClean="0">
              <a:latin typeface="Arial" panose="020B0604020202020204" pitchFamily="34" charset="0"/>
              <a:cs typeface="Arial" panose="020B0604020202020204" pitchFamily="34" charset="0"/>
            </a:rPr>
            <a:t>)</a:t>
          </a:r>
        </a:p>
        <a:p>
          <a:pPr lvl="0" algn="l" defTabSz="711200">
            <a:lnSpc>
              <a:spcPct val="90000"/>
            </a:lnSpc>
            <a:spcBef>
              <a:spcPct val="0"/>
            </a:spcBef>
            <a:spcAft>
              <a:spcPct val="35000"/>
            </a:spcAft>
          </a:pPr>
          <a:r>
            <a:rPr lang="de-DE" altLang="de-DE" sz="1600" kern="1200" dirty="0" smtClean="0">
              <a:latin typeface="Arial" panose="020B0604020202020204" pitchFamily="34" charset="0"/>
              <a:cs typeface="Arial" panose="020B0604020202020204" pitchFamily="34" charset="0"/>
            </a:rPr>
            <a:t>- Kapitalbeteiligungsgesellschaften</a:t>
          </a:r>
        </a:p>
        <a:p>
          <a:pPr lvl="0" algn="l" defTabSz="711200">
            <a:lnSpc>
              <a:spcPct val="90000"/>
            </a:lnSpc>
            <a:spcBef>
              <a:spcPct val="0"/>
            </a:spcBef>
            <a:spcAft>
              <a:spcPct val="35000"/>
            </a:spcAft>
          </a:pPr>
          <a:r>
            <a:rPr lang="de-DE" altLang="de-DE" sz="1600" kern="1200" dirty="0" smtClean="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Crowdfunding</a:t>
          </a:r>
          <a:endParaRPr lang="de-DE" sz="1600" kern="1200" dirty="0">
            <a:latin typeface="Arial" panose="020B0604020202020204" pitchFamily="34" charset="0"/>
            <a:cs typeface="Arial" panose="020B0604020202020204" pitchFamily="34" charset="0"/>
          </a:endParaRPr>
        </a:p>
      </dsp:txBody>
      <dsp:txXfrm rot="-5400000">
        <a:off x="4117975" y="2918053"/>
        <a:ext cx="4117975" cy="1750832"/>
      </dsp:txXfrm>
    </dsp:sp>
    <dsp:sp modelId="{22CE5650-53CF-48CA-8A92-1E8B9D0ECB27}">
      <dsp:nvSpPr>
        <dsp:cNvPr id="0" name=""/>
        <dsp:cNvSpPr/>
      </dsp:nvSpPr>
      <dsp:spPr>
        <a:xfrm>
          <a:off x="3212024" y="2024481"/>
          <a:ext cx="1811900" cy="619923"/>
        </a:xfrm>
        <a:prstGeom prst="roundRect">
          <a:avLst/>
        </a:prstGeom>
        <a:solidFill>
          <a:srgbClr val="5AA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solidFill>
                <a:schemeClr val="bg1"/>
              </a:solidFill>
              <a:latin typeface="Arial" panose="020B0604020202020204" pitchFamily="34" charset="0"/>
              <a:cs typeface="Arial" panose="020B0604020202020204" pitchFamily="34" charset="0"/>
            </a:rPr>
            <a:t>kombinierbar</a:t>
          </a:r>
        </a:p>
      </dsp:txBody>
      <dsp:txXfrm>
        <a:off x="3242286" y="2054743"/>
        <a:ext cx="1751376" cy="559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896" y="182541"/>
          <a:ext cx="1468604" cy="587441"/>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de-DE" sz="900" kern="1200" dirty="0"/>
            <a:t>Antriebsstärke</a:t>
          </a:r>
        </a:p>
      </dsp:txBody>
      <dsp:txXfrm>
        <a:off x="896" y="182541"/>
        <a:ext cx="1321744" cy="587441"/>
      </dsp:txXfrm>
    </dsp:sp>
    <dsp:sp modelId="{5C186FCF-88D9-4FB8-A79B-7F6DEA19EA49}">
      <dsp:nvSpPr>
        <dsp:cNvPr id="0" name=""/>
        <dsp:cNvSpPr/>
      </dsp:nvSpPr>
      <dsp:spPr>
        <a:xfrm>
          <a:off x="1175780" y="182541"/>
          <a:ext cx="1468604" cy="587441"/>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Unabhängigkeit</a:t>
          </a:r>
        </a:p>
      </dsp:txBody>
      <dsp:txXfrm>
        <a:off x="1469501" y="182541"/>
        <a:ext cx="881163" cy="587441"/>
      </dsp:txXfrm>
    </dsp:sp>
    <dsp:sp modelId="{5CF2FDC4-C393-45C0-922C-1F8C034E320D}">
      <dsp:nvSpPr>
        <dsp:cNvPr id="0" name=""/>
        <dsp:cNvSpPr/>
      </dsp:nvSpPr>
      <dsp:spPr>
        <a:xfrm>
          <a:off x="2350663"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Risikobereitschaft</a:t>
          </a:r>
        </a:p>
      </dsp:txBody>
      <dsp:txXfrm>
        <a:off x="2644384" y="182541"/>
        <a:ext cx="881163" cy="587441"/>
      </dsp:txXfrm>
    </dsp:sp>
    <dsp:sp modelId="{48843AD0-75A2-444A-8C6E-84C82B18BB1A}">
      <dsp:nvSpPr>
        <dsp:cNvPr id="0" name=""/>
        <dsp:cNvSpPr/>
      </dsp:nvSpPr>
      <dsp:spPr>
        <a:xfrm>
          <a:off x="3525547"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Kreativität</a:t>
          </a:r>
        </a:p>
      </dsp:txBody>
      <dsp:txXfrm>
        <a:off x="3819268" y="182541"/>
        <a:ext cx="881163" cy="587441"/>
      </dsp:txXfrm>
    </dsp:sp>
    <dsp:sp modelId="{34DF72D0-23BA-4E5C-96ED-A9CDA59C9FCA}">
      <dsp:nvSpPr>
        <dsp:cNvPr id="0" name=""/>
        <dsp:cNvSpPr/>
      </dsp:nvSpPr>
      <dsp:spPr>
        <a:xfrm>
          <a:off x="4700431"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Kontakt</a:t>
          </a:r>
        </a:p>
      </dsp:txBody>
      <dsp:txXfrm>
        <a:off x="4994152" y="182541"/>
        <a:ext cx="881163" cy="587441"/>
      </dsp:txXfrm>
    </dsp:sp>
    <dsp:sp modelId="{38533989-34A1-4354-B4E6-B7940AB131F8}">
      <dsp:nvSpPr>
        <dsp:cNvPr id="0" name=""/>
        <dsp:cNvSpPr/>
      </dsp:nvSpPr>
      <dsp:spPr>
        <a:xfrm>
          <a:off x="5875314"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Leistung</a:t>
          </a:r>
        </a:p>
      </dsp:txBody>
      <dsp:txXfrm>
        <a:off x="6169035" y="182541"/>
        <a:ext cx="881163" cy="587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896" y="182541"/>
          <a:ext cx="1468604" cy="587441"/>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de-DE" sz="900" kern="1200" dirty="0"/>
            <a:t>Antriebsstärke</a:t>
          </a:r>
        </a:p>
      </dsp:txBody>
      <dsp:txXfrm>
        <a:off x="896" y="182541"/>
        <a:ext cx="1321744" cy="587441"/>
      </dsp:txXfrm>
    </dsp:sp>
    <dsp:sp modelId="{5C186FCF-88D9-4FB8-A79B-7F6DEA19EA49}">
      <dsp:nvSpPr>
        <dsp:cNvPr id="0" name=""/>
        <dsp:cNvSpPr/>
      </dsp:nvSpPr>
      <dsp:spPr>
        <a:xfrm>
          <a:off x="1175780"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Unabhängigkeit</a:t>
          </a:r>
        </a:p>
      </dsp:txBody>
      <dsp:txXfrm>
        <a:off x="1469501" y="182541"/>
        <a:ext cx="881163" cy="587441"/>
      </dsp:txXfrm>
    </dsp:sp>
    <dsp:sp modelId="{5CF2FDC4-C393-45C0-922C-1F8C034E320D}">
      <dsp:nvSpPr>
        <dsp:cNvPr id="0" name=""/>
        <dsp:cNvSpPr/>
      </dsp:nvSpPr>
      <dsp:spPr>
        <a:xfrm>
          <a:off x="2350663" y="182541"/>
          <a:ext cx="1468604" cy="587441"/>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Risikobereitschaft</a:t>
          </a:r>
        </a:p>
      </dsp:txBody>
      <dsp:txXfrm>
        <a:off x="2644384" y="182541"/>
        <a:ext cx="881163" cy="587441"/>
      </dsp:txXfrm>
    </dsp:sp>
    <dsp:sp modelId="{48843AD0-75A2-444A-8C6E-84C82B18BB1A}">
      <dsp:nvSpPr>
        <dsp:cNvPr id="0" name=""/>
        <dsp:cNvSpPr/>
      </dsp:nvSpPr>
      <dsp:spPr>
        <a:xfrm>
          <a:off x="3525547"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Kreativität</a:t>
          </a:r>
        </a:p>
      </dsp:txBody>
      <dsp:txXfrm>
        <a:off x="3819268" y="182541"/>
        <a:ext cx="881163" cy="587441"/>
      </dsp:txXfrm>
    </dsp:sp>
    <dsp:sp modelId="{34DF72D0-23BA-4E5C-96ED-A9CDA59C9FCA}">
      <dsp:nvSpPr>
        <dsp:cNvPr id="0" name=""/>
        <dsp:cNvSpPr/>
      </dsp:nvSpPr>
      <dsp:spPr>
        <a:xfrm>
          <a:off x="4700431"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Kontakt</a:t>
          </a:r>
        </a:p>
      </dsp:txBody>
      <dsp:txXfrm>
        <a:off x="4994152" y="182541"/>
        <a:ext cx="881163" cy="587441"/>
      </dsp:txXfrm>
    </dsp:sp>
    <dsp:sp modelId="{38533989-34A1-4354-B4E6-B7940AB131F8}">
      <dsp:nvSpPr>
        <dsp:cNvPr id="0" name=""/>
        <dsp:cNvSpPr/>
      </dsp:nvSpPr>
      <dsp:spPr>
        <a:xfrm>
          <a:off x="5875314"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Leistung</a:t>
          </a:r>
        </a:p>
      </dsp:txBody>
      <dsp:txXfrm>
        <a:off x="6169035" y="182541"/>
        <a:ext cx="881163" cy="587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896" y="182541"/>
          <a:ext cx="1468604" cy="587441"/>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de-DE" sz="900" kern="1200" dirty="0"/>
            <a:t>Antriebsstärke</a:t>
          </a:r>
        </a:p>
      </dsp:txBody>
      <dsp:txXfrm>
        <a:off x="896" y="182541"/>
        <a:ext cx="1321744" cy="587441"/>
      </dsp:txXfrm>
    </dsp:sp>
    <dsp:sp modelId="{5C186FCF-88D9-4FB8-A79B-7F6DEA19EA49}">
      <dsp:nvSpPr>
        <dsp:cNvPr id="0" name=""/>
        <dsp:cNvSpPr/>
      </dsp:nvSpPr>
      <dsp:spPr>
        <a:xfrm>
          <a:off x="1175780"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Unabhängigkeit</a:t>
          </a:r>
        </a:p>
      </dsp:txBody>
      <dsp:txXfrm>
        <a:off x="1469501" y="182541"/>
        <a:ext cx="881163" cy="587441"/>
      </dsp:txXfrm>
    </dsp:sp>
    <dsp:sp modelId="{5CF2FDC4-C393-45C0-922C-1F8C034E320D}">
      <dsp:nvSpPr>
        <dsp:cNvPr id="0" name=""/>
        <dsp:cNvSpPr/>
      </dsp:nvSpPr>
      <dsp:spPr>
        <a:xfrm>
          <a:off x="2350663"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Risikobereitschaft</a:t>
          </a:r>
        </a:p>
      </dsp:txBody>
      <dsp:txXfrm>
        <a:off x="2644384" y="182541"/>
        <a:ext cx="881163" cy="587441"/>
      </dsp:txXfrm>
    </dsp:sp>
    <dsp:sp modelId="{48843AD0-75A2-444A-8C6E-84C82B18BB1A}">
      <dsp:nvSpPr>
        <dsp:cNvPr id="0" name=""/>
        <dsp:cNvSpPr/>
      </dsp:nvSpPr>
      <dsp:spPr>
        <a:xfrm>
          <a:off x="3525547" y="182541"/>
          <a:ext cx="1468604" cy="587441"/>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Kreativität</a:t>
          </a:r>
        </a:p>
      </dsp:txBody>
      <dsp:txXfrm>
        <a:off x="3819268" y="182541"/>
        <a:ext cx="881163" cy="587441"/>
      </dsp:txXfrm>
    </dsp:sp>
    <dsp:sp modelId="{34DF72D0-23BA-4E5C-96ED-A9CDA59C9FCA}">
      <dsp:nvSpPr>
        <dsp:cNvPr id="0" name=""/>
        <dsp:cNvSpPr/>
      </dsp:nvSpPr>
      <dsp:spPr>
        <a:xfrm>
          <a:off x="4700431"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Kontakt</a:t>
          </a:r>
        </a:p>
      </dsp:txBody>
      <dsp:txXfrm>
        <a:off x="4994152" y="182541"/>
        <a:ext cx="881163" cy="587441"/>
      </dsp:txXfrm>
    </dsp:sp>
    <dsp:sp modelId="{38533989-34A1-4354-B4E6-B7940AB131F8}">
      <dsp:nvSpPr>
        <dsp:cNvPr id="0" name=""/>
        <dsp:cNvSpPr/>
      </dsp:nvSpPr>
      <dsp:spPr>
        <a:xfrm>
          <a:off x="5875314"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Leistung</a:t>
          </a:r>
        </a:p>
      </dsp:txBody>
      <dsp:txXfrm>
        <a:off x="6169035" y="182541"/>
        <a:ext cx="881163" cy="587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896" y="182541"/>
          <a:ext cx="1468604" cy="587441"/>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de-DE" sz="900" kern="1200" dirty="0"/>
            <a:t>Antriebsstärke</a:t>
          </a:r>
        </a:p>
      </dsp:txBody>
      <dsp:txXfrm>
        <a:off x="896" y="182541"/>
        <a:ext cx="1321744" cy="587441"/>
      </dsp:txXfrm>
    </dsp:sp>
    <dsp:sp modelId="{5C186FCF-88D9-4FB8-A79B-7F6DEA19EA49}">
      <dsp:nvSpPr>
        <dsp:cNvPr id="0" name=""/>
        <dsp:cNvSpPr/>
      </dsp:nvSpPr>
      <dsp:spPr>
        <a:xfrm>
          <a:off x="1175780"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Unabhängigkeit</a:t>
          </a:r>
        </a:p>
      </dsp:txBody>
      <dsp:txXfrm>
        <a:off x="1469501" y="182541"/>
        <a:ext cx="881163" cy="587441"/>
      </dsp:txXfrm>
    </dsp:sp>
    <dsp:sp modelId="{5CF2FDC4-C393-45C0-922C-1F8C034E320D}">
      <dsp:nvSpPr>
        <dsp:cNvPr id="0" name=""/>
        <dsp:cNvSpPr/>
      </dsp:nvSpPr>
      <dsp:spPr>
        <a:xfrm>
          <a:off x="2350663"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Risikobereitschaft</a:t>
          </a:r>
        </a:p>
      </dsp:txBody>
      <dsp:txXfrm>
        <a:off x="2644384" y="182541"/>
        <a:ext cx="881163" cy="587441"/>
      </dsp:txXfrm>
    </dsp:sp>
    <dsp:sp modelId="{48843AD0-75A2-444A-8C6E-84C82B18BB1A}">
      <dsp:nvSpPr>
        <dsp:cNvPr id="0" name=""/>
        <dsp:cNvSpPr/>
      </dsp:nvSpPr>
      <dsp:spPr>
        <a:xfrm>
          <a:off x="3525547"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Kreativität</a:t>
          </a:r>
        </a:p>
      </dsp:txBody>
      <dsp:txXfrm>
        <a:off x="3819268" y="182541"/>
        <a:ext cx="881163" cy="587441"/>
      </dsp:txXfrm>
    </dsp:sp>
    <dsp:sp modelId="{34DF72D0-23BA-4E5C-96ED-A9CDA59C9FCA}">
      <dsp:nvSpPr>
        <dsp:cNvPr id="0" name=""/>
        <dsp:cNvSpPr/>
      </dsp:nvSpPr>
      <dsp:spPr>
        <a:xfrm>
          <a:off x="4700431" y="182541"/>
          <a:ext cx="1468604" cy="587441"/>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Kontakt</a:t>
          </a:r>
        </a:p>
      </dsp:txBody>
      <dsp:txXfrm>
        <a:off x="4994152" y="182541"/>
        <a:ext cx="881163" cy="587441"/>
      </dsp:txXfrm>
    </dsp:sp>
    <dsp:sp modelId="{38533989-34A1-4354-B4E6-B7940AB131F8}">
      <dsp:nvSpPr>
        <dsp:cNvPr id="0" name=""/>
        <dsp:cNvSpPr/>
      </dsp:nvSpPr>
      <dsp:spPr>
        <a:xfrm>
          <a:off x="5875314"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Leistung</a:t>
          </a:r>
        </a:p>
      </dsp:txBody>
      <dsp:txXfrm>
        <a:off x="6169035" y="182541"/>
        <a:ext cx="881163" cy="5874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FE58-D275-496D-9100-2A6153D22E4C}">
      <dsp:nvSpPr>
        <dsp:cNvPr id="0" name=""/>
        <dsp:cNvSpPr/>
      </dsp:nvSpPr>
      <dsp:spPr>
        <a:xfrm>
          <a:off x="896" y="182541"/>
          <a:ext cx="1468604" cy="587441"/>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de-DE" sz="900" kern="1200" dirty="0"/>
            <a:t>Antriebsstärke</a:t>
          </a:r>
        </a:p>
      </dsp:txBody>
      <dsp:txXfrm>
        <a:off x="896" y="182541"/>
        <a:ext cx="1321744" cy="587441"/>
      </dsp:txXfrm>
    </dsp:sp>
    <dsp:sp modelId="{5C186FCF-88D9-4FB8-A79B-7F6DEA19EA49}">
      <dsp:nvSpPr>
        <dsp:cNvPr id="0" name=""/>
        <dsp:cNvSpPr/>
      </dsp:nvSpPr>
      <dsp:spPr>
        <a:xfrm>
          <a:off x="1175780"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Unabhängigkeit</a:t>
          </a:r>
        </a:p>
      </dsp:txBody>
      <dsp:txXfrm>
        <a:off x="1469501" y="182541"/>
        <a:ext cx="881163" cy="587441"/>
      </dsp:txXfrm>
    </dsp:sp>
    <dsp:sp modelId="{5CF2FDC4-C393-45C0-922C-1F8C034E320D}">
      <dsp:nvSpPr>
        <dsp:cNvPr id="0" name=""/>
        <dsp:cNvSpPr/>
      </dsp:nvSpPr>
      <dsp:spPr>
        <a:xfrm>
          <a:off x="2350663"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Risikobereitschaft</a:t>
          </a:r>
        </a:p>
      </dsp:txBody>
      <dsp:txXfrm>
        <a:off x="2644384" y="182541"/>
        <a:ext cx="881163" cy="587441"/>
      </dsp:txXfrm>
    </dsp:sp>
    <dsp:sp modelId="{48843AD0-75A2-444A-8C6E-84C82B18BB1A}">
      <dsp:nvSpPr>
        <dsp:cNvPr id="0" name=""/>
        <dsp:cNvSpPr/>
      </dsp:nvSpPr>
      <dsp:spPr>
        <a:xfrm>
          <a:off x="3525547"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Kreativität</a:t>
          </a:r>
        </a:p>
      </dsp:txBody>
      <dsp:txXfrm>
        <a:off x="3819268" y="182541"/>
        <a:ext cx="881163" cy="587441"/>
      </dsp:txXfrm>
    </dsp:sp>
    <dsp:sp modelId="{34DF72D0-23BA-4E5C-96ED-A9CDA59C9FCA}">
      <dsp:nvSpPr>
        <dsp:cNvPr id="0" name=""/>
        <dsp:cNvSpPr/>
      </dsp:nvSpPr>
      <dsp:spPr>
        <a:xfrm>
          <a:off x="4700431" y="182541"/>
          <a:ext cx="1468604" cy="587441"/>
        </a:xfrm>
        <a:prstGeom prst="chevron">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Kontakt</a:t>
          </a:r>
        </a:p>
      </dsp:txBody>
      <dsp:txXfrm>
        <a:off x="4994152" y="182541"/>
        <a:ext cx="881163" cy="587441"/>
      </dsp:txXfrm>
    </dsp:sp>
    <dsp:sp modelId="{38533989-34A1-4354-B4E6-B7940AB131F8}">
      <dsp:nvSpPr>
        <dsp:cNvPr id="0" name=""/>
        <dsp:cNvSpPr/>
      </dsp:nvSpPr>
      <dsp:spPr>
        <a:xfrm>
          <a:off x="5875314" y="182541"/>
          <a:ext cx="1468604" cy="587441"/>
        </a:xfrm>
        <a:prstGeom prst="chevron">
          <a:avLst/>
        </a:prstGeom>
        <a:solidFill>
          <a:srgbClr val="5AAD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de-DE" sz="900" kern="1200" dirty="0"/>
            <a:t>Leistung</a:t>
          </a:r>
        </a:p>
      </dsp:txBody>
      <dsp:txXfrm>
        <a:off x="6169035" y="182541"/>
        <a:ext cx="881163" cy="5874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41C-E186-4DB6-901B-5BC23242819C}">
      <dsp:nvSpPr>
        <dsp:cNvPr id="0" name=""/>
        <dsp:cNvSpPr/>
      </dsp:nvSpPr>
      <dsp:spPr>
        <a:xfrm>
          <a:off x="2093" y="298240"/>
          <a:ext cx="2550971" cy="1020388"/>
        </a:xfrm>
        <a:prstGeom prst="chevron">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Vorbildung</a:t>
          </a:r>
        </a:p>
      </dsp:txBody>
      <dsp:txXfrm>
        <a:off x="512287" y="298240"/>
        <a:ext cx="1530583" cy="1020388"/>
      </dsp:txXfrm>
    </dsp:sp>
    <dsp:sp modelId="{FEA250AD-5A9F-45FB-A9E8-C004C058B34E}">
      <dsp:nvSpPr>
        <dsp:cNvPr id="0" name=""/>
        <dsp:cNvSpPr/>
      </dsp:nvSpPr>
      <dsp:spPr>
        <a:xfrm>
          <a:off x="2297967" y="298240"/>
          <a:ext cx="2550971" cy="1020388"/>
        </a:xfrm>
        <a:prstGeom prst="chevron">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Ausbildung</a:t>
          </a:r>
        </a:p>
      </dsp:txBody>
      <dsp:txXfrm>
        <a:off x="2808161" y="298240"/>
        <a:ext cx="1530583" cy="1020388"/>
      </dsp:txXfrm>
    </dsp:sp>
    <dsp:sp modelId="{A91BDEAC-025D-4419-AC4D-D157BDA77107}">
      <dsp:nvSpPr>
        <dsp:cNvPr id="0" name=""/>
        <dsp:cNvSpPr/>
      </dsp:nvSpPr>
      <dsp:spPr>
        <a:xfrm>
          <a:off x="4593841" y="298240"/>
          <a:ext cx="2550971" cy="1020388"/>
        </a:xfrm>
        <a:prstGeom prst="chevron">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Weiterbildung</a:t>
          </a:r>
        </a:p>
      </dsp:txBody>
      <dsp:txXfrm>
        <a:off x="5104035" y="298240"/>
        <a:ext cx="1530583" cy="10203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41C-E186-4DB6-901B-5BC23242819C}">
      <dsp:nvSpPr>
        <dsp:cNvPr id="0" name=""/>
        <dsp:cNvSpPr/>
      </dsp:nvSpPr>
      <dsp:spPr>
        <a:xfrm>
          <a:off x="3489" y="0"/>
          <a:ext cx="7139927" cy="1008111"/>
        </a:xfrm>
        <a:prstGeom prst="chevron">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	externe Wissensaneignung</a:t>
          </a:r>
        </a:p>
      </dsp:txBody>
      <dsp:txXfrm>
        <a:off x="507545" y="0"/>
        <a:ext cx="6131816" cy="10081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41C-E186-4DB6-901B-5BC23242819C}">
      <dsp:nvSpPr>
        <dsp:cNvPr id="0" name=""/>
        <dsp:cNvSpPr/>
      </dsp:nvSpPr>
      <dsp:spPr>
        <a:xfrm>
          <a:off x="3489" y="0"/>
          <a:ext cx="7139927" cy="1008111"/>
        </a:xfrm>
        <a:prstGeom prst="chevron">
          <a:avLst/>
        </a:prstGeom>
        <a:solidFill>
          <a:srgbClr val="5AAD8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	Markt-, Produktkenntnis</a:t>
          </a:r>
        </a:p>
      </dsp:txBody>
      <dsp:txXfrm>
        <a:off x="507545" y="0"/>
        <a:ext cx="6131816" cy="10081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1"/>
            <a:ext cx="2889939" cy="496411"/>
          </a:xfrm>
          <a:prstGeom prst="rect">
            <a:avLst/>
          </a:prstGeom>
        </p:spPr>
        <p:txBody>
          <a:bodyPr vert="horz" lIns="94828" tIns="47414" rIns="94828" bIns="47414" rtlCol="0"/>
          <a:lstStyle>
            <a:lvl1pPr algn="l">
              <a:defRPr sz="1300"/>
            </a:lvl1pPr>
          </a:lstStyle>
          <a:p>
            <a:endParaRPr lang="de-DE" dirty="0"/>
          </a:p>
        </p:txBody>
      </p:sp>
      <p:sp>
        <p:nvSpPr>
          <p:cNvPr id="3" name="Datumsplatzhalter 2"/>
          <p:cNvSpPr>
            <a:spLocks noGrp="1"/>
          </p:cNvSpPr>
          <p:nvPr>
            <p:ph type="dt" sz="quarter" idx="1"/>
          </p:nvPr>
        </p:nvSpPr>
        <p:spPr>
          <a:xfrm>
            <a:off x="3777606" y="1"/>
            <a:ext cx="2889939" cy="496411"/>
          </a:xfrm>
          <a:prstGeom prst="rect">
            <a:avLst/>
          </a:prstGeom>
        </p:spPr>
        <p:txBody>
          <a:bodyPr vert="horz" lIns="94828" tIns="47414" rIns="94828" bIns="47414" rtlCol="0"/>
          <a:lstStyle>
            <a:lvl1pPr algn="r">
              <a:defRPr sz="1300"/>
            </a:lvl1pPr>
          </a:lstStyle>
          <a:p>
            <a:fld id="{43921FDB-40F6-854F-BE0E-096CCBB6E458}" type="datetimeFigureOut">
              <a:rPr lang="de-DE" smtClean="0"/>
              <a:t>03.05.2018</a:t>
            </a:fld>
            <a:endParaRPr lang="de-DE" dirty="0"/>
          </a:p>
        </p:txBody>
      </p:sp>
      <p:sp>
        <p:nvSpPr>
          <p:cNvPr id="4" name="Fußzeilenplatzhalter 3"/>
          <p:cNvSpPr>
            <a:spLocks noGrp="1"/>
          </p:cNvSpPr>
          <p:nvPr>
            <p:ph type="ftr" sz="quarter" idx="2"/>
          </p:nvPr>
        </p:nvSpPr>
        <p:spPr>
          <a:xfrm>
            <a:off x="0" y="9430091"/>
            <a:ext cx="2889939" cy="496411"/>
          </a:xfrm>
          <a:prstGeom prst="rect">
            <a:avLst/>
          </a:prstGeom>
        </p:spPr>
        <p:txBody>
          <a:bodyPr vert="horz" lIns="94828" tIns="47414" rIns="94828" bIns="47414" rtlCol="0" anchor="b"/>
          <a:lstStyle>
            <a:lvl1pPr algn="l">
              <a:defRPr sz="1300"/>
            </a:lvl1pPr>
          </a:lstStyle>
          <a:p>
            <a:endParaRPr lang="de-DE" dirty="0"/>
          </a:p>
        </p:txBody>
      </p:sp>
      <p:sp>
        <p:nvSpPr>
          <p:cNvPr id="5" name="Foliennummernplatzhalter 4"/>
          <p:cNvSpPr>
            <a:spLocks noGrp="1"/>
          </p:cNvSpPr>
          <p:nvPr>
            <p:ph type="sldNum" sz="quarter" idx="3"/>
          </p:nvPr>
        </p:nvSpPr>
        <p:spPr>
          <a:xfrm>
            <a:off x="3777606" y="9430091"/>
            <a:ext cx="2889939" cy="496411"/>
          </a:xfrm>
          <a:prstGeom prst="rect">
            <a:avLst/>
          </a:prstGeom>
        </p:spPr>
        <p:txBody>
          <a:bodyPr vert="horz" lIns="94828" tIns="47414" rIns="94828" bIns="47414" rtlCol="0" anchor="b"/>
          <a:lstStyle>
            <a:lvl1pPr algn="r">
              <a:defRPr sz="1300"/>
            </a:lvl1pPr>
          </a:lstStyle>
          <a:p>
            <a:fld id="{D9172B16-EE0D-4549-B724-993D06EAEDD1}" type="slidenum">
              <a:rPr lang="de-DE" smtClean="0"/>
              <a:t>‹Nr.›</a:t>
            </a:fld>
            <a:endParaRPr lang="de-DE" dirty="0"/>
          </a:p>
        </p:txBody>
      </p:sp>
    </p:spTree>
    <p:extLst>
      <p:ext uri="{BB962C8B-B14F-4D97-AF65-F5344CB8AC3E}">
        <p14:creationId xmlns:p14="http://schemas.microsoft.com/office/powerpoint/2010/main" val="1559706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9" cy="496411"/>
          </a:xfrm>
          <a:prstGeom prst="rect">
            <a:avLst/>
          </a:prstGeom>
        </p:spPr>
        <p:txBody>
          <a:bodyPr vert="horz" lIns="94828" tIns="47414" rIns="94828" bIns="47414" rtlCol="0"/>
          <a:lstStyle>
            <a:lvl1pPr algn="l" fontAlgn="auto">
              <a:spcBef>
                <a:spcPts val="0"/>
              </a:spcBef>
              <a:spcAft>
                <a:spcPts val="0"/>
              </a:spcAft>
              <a:defRPr sz="1300">
                <a:latin typeface="+mn-lt"/>
                <a:ea typeface="+mn-ea"/>
              </a:defRPr>
            </a:lvl1pPr>
          </a:lstStyle>
          <a:p>
            <a:pPr>
              <a:defRPr/>
            </a:pPr>
            <a:endParaRPr lang="de-DE" dirty="0"/>
          </a:p>
        </p:txBody>
      </p:sp>
      <p:sp>
        <p:nvSpPr>
          <p:cNvPr id="3" name="Datumsplatzhalter 2"/>
          <p:cNvSpPr>
            <a:spLocks noGrp="1"/>
          </p:cNvSpPr>
          <p:nvPr>
            <p:ph type="dt" idx="1"/>
          </p:nvPr>
        </p:nvSpPr>
        <p:spPr>
          <a:xfrm>
            <a:off x="3777606" y="1"/>
            <a:ext cx="2889939" cy="496411"/>
          </a:xfrm>
          <a:prstGeom prst="rect">
            <a:avLst/>
          </a:prstGeom>
        </p:spPr>
        <p:txBody>
          <a:bodyPr vert="horz" wrap="square" lIns="94828" tIns="47414" rIns="94828" bIns="47414" numCol="1" anchor="t" anchorCtr="0" compatLnSpc="1">
            <a:prstTxWarp prst="textNoShape">
              <a:avLst/>
            </a:prstTxWarp>
          </a:bodyPr>
          <a:lstStyle>
            <a:lvl1pPr algn="r">
              <a:defRPr sz="1300">
                <a:latin typeface="Calibri" charset="0"/>
              </a:defRPr>
            </a:lvl1pPr>
          </a:lstStyle>
          <a:p>
            <a:fld id="{BE8C3BAB-5A60-FB4B-89C6-E971EF237FB8}" type="datetimeFigureOut">
              <a:rPr lang="de-DE"/>
              <a:pPr/>
              <a:t>03.05.2018</a:t>
            </a:fld>
            <a:endParaRPr lang="de-DE" dirty="0"/>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4828" tIns="47414" rIns="94828" bIns="47414" rtlCol="0" anchor="ctr"/>
          <a:lstStyle/>
          <a:p>
            <a:pPr lvl="0"/>
            <a:endParaRPr lang="de-DE" noProof="0" dirty="0"/>
          </a:p>
        </p:txBody>
      </p:sp>
      <p:sp>
        <p:nvSpPr>
          <p:cNvPr id="5" name="Notizenplatzhalter 4"/>
          <p:cNvSpPr>
            <a:spLocks noGrp="1"/>
          </p:cNvSpPr>
          <p:nvPr>
            <p:ph type="body" sz="quarter" idx="3"/>
          </p:nvPr>
        </p:nvSpPr>
        <p:spPr>
          <a:xfrm>
            <a:off x="666909" y="4715908"/>
            <a:ext cx="5335270" cy="4467701"/>
          </a:xfrm>
          <a:prstGeom prst="rect">
            <a:avLst/>
          </a:prstGeom>
        </p:spPr>
        <p:txBody>
          <a:bodyPr vert="horz" wrap="square" lIns="94828" tIns="47414" rIns="94828" bIns="47414"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889939" cy="496411"/>
          </a:xfrm>
          <a:prstGeom prst="rect">
            <a:avLst/>
          </a:prstGeom>
        </p:spPr>
        <p:txBody>
          <a:bodyPr vert="horz" lIns="94828" tIns="47414" rIns="94828" bIns="47414" rtlCol="0" anchor="b"/>
          <a:lstStyle>
            <a:lvl1pPr algn="l" fontAlgn="auto">
              <a:spcBef>
                <a:spcPts val="0"/>
              </a:spcBef>
              <a:spcAft>
                <a:spcPts val="0"/>
              </a:spcAft>
              <a:defRPr sz="1300">
                <a:latin typeface="+mn-lt"/>
                <a:ea typeface="+mn-ea"/>
              </a:defRPr>
            </a:lvl1pPr>
          </a:lstStyle>
          <a:p>
            <a:pPr>
              <a:defRPr/>
            </a:pPr>
            <a:endParaRPr lang="de-DE" dirty="0"/>
          </a:p>
        </p:txBody>
      </p:sp>
      <p:sp>
        <p:nvSpPr>
          <p:cNvPr id="7" name="Foliennummernplatzhalter 6"/>
          <p:cNvSpPr>
            <a:spLocks noGrp="1"/>
          </p:cNvSpPr>
          <p:nvPr>
            <p:ph type="sldNum" sz="quarter" idx="5"/>
          </p:nvPr>
        </p:nvSpPr>
        <p:spPr>
          <a:xfrm>
            <a:off x="3777606" y="9430091"/>
            <a:ext cx="2889939" cy="496411"/>
          </a:xfrm>
          <a:prstGeom prst="rect">
            <a:avLst/>
          </a:prstGeom>
        </p:spPr>
        <p:txBody>
          <a:bodyPr vert="horz" wrap="square" lIns="94828" tIns="47414" rIns="94828" bIns="47414" numCol="1" anchor="b" anchorCtr="0" compatLnSpc="1">
            <a:prstTxWarp prst="textNoShape">
              <a:avLst/>
            </a:prstTxWarp>
          </a:bodyPr>
          <a:lstStyle>
            <a:lvl1pPr algn="r">
              <a:defRPr sz="1300">
                <a:latin typeface="Calibri" charset="0"/>
              </a:defRPr>
            </a:lvl1pPr>
          </a:lstStyle>
          <a:p>
            <a:fld id="{C78E950B-75C5-154D-8090-AB0C721727F3}" type="slidenum">
              <a:rPr lang="de-DE"/>
              <a:pPr/>
              <a:t>‹Nr.›</a:t>
            </a:fld>
            <a:endParaRPr lang="de-DE" dirty="0"/>
          </a:p>
        </p:txBody>
      </p:sp>
    </p:spTree>
    <p:extLst>
      <p:ext uri="{BB962C8B-B14F-4D97-AF65-F5344CB8AC3E}">
        <p14:creationId xmlns:p14="http://schemas.microsoft.com/office/powerpoint/2010/main" val="145620120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Geneva" charset="0"/>
        <a:cs typeface="+mn-cs"/>
      </a:defRPr>
    </a:lvl1pPr>
    <a:lvl2pPr marL="457200" algn="l" rtl="0" fontAlgn="base">
      <a:spcBef>
        <a:spcPct val="30000"/>
      </a:spcBef>
      <a:spcAft>
        <a:spcPct val="0"/>
      </a:spcAft>
      <a:defRPr sz="1200" kern="1200">
        <a:solidFill>
          <a:schemeClr val="tx1"/>
        </a:solidFill>
        <a:latin typeface="+mn-lt"/>
        <a:ea typeface="Geneva" charset="0"/>
        <a:cs typeface="+mn-cs"/>
      </a:defRPr>
    </a:lvl2pPr>
    <a:lvl3pPr marL="914400" algn="l" rtl="0" fontAlgn="base">
      <a:spcBef>
        <a:spcPct val="30000"/>
      </a:spcBef>
      <a:spcAft>
        <a:spcPct val="0"/>
      </a:spcAft>
      <a:defRPr sz="1200" kern="1200">
        <a:solidFill>
          <a:schemeClr val="tx1"/>
        </a:solidFill>
        <a:latin typeface="+mn-lt"/>
        <a:ea typeface="Geneva" charset="0"/>
        <a:cs typeface="+mn-cs"/>
      </a:defRPr>
    </a:lvl3pPr>
    <a:lvl4pPr marL="1371600" algn="l" rtl="0" fontAlgn="base">
      <a:spcBef>
        <a:spcPct val="30000"/>
      </a:spcBef>
      <a:spcAft>
        <a:spcPct val="0"/>
      </a:spcAft>
      <a:defRPr sz="1200" kern="1200">
        <a:solidFill>
          <a:schemeClr val="tx1"/>
        </a:solidFill>
        <a:latin typeface="+mn-lt"/>
        <a:ea typeface="Geneva" charset="0"/>
        <a:cs typeface="+mn-cs"/>
      </a:defRPr>
    </a:lvl4pPr>
    <a:lvl5pPr marL="1828800" algn="l" rtl="0" fontAlgn="base">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Bild 11" descr="welle-blau_20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 y="3645024"/>
            <a:ext cx="9143063" cy="4231500"/>
          </a:xfrm>
          <a:prstGeom prst="rect">
            <a:avLst/>
          </a:prstGeom>
        </p:spPr>
      </p:pic>
      <p:sp>
        <p:nvSpPr>
          <p:cNvPr id="2" name="Titel 1"/>
          <p:cNvSpPr>
            <a:spLocks noGrp="1"/>
          </p:cNvSpPr>
          <p:nvPr>
            <p:ph type="ctrTitle"/>
          </p:nvPr>
        </p:nvSpPr>
        <p:spPr>
          <a:xfrm>
            <a:off x="397768" y="1124744"/>
            <a:ext cx="8350696" cy="1152128"/>
          </a:xfrm>
          <a:prstGeom prst="rect">
            <a:avLst/>
          </a:prstGeom>
        </p:spPr>
        <p:txBody>
          <a:bodyPr/>
          <a:lstStyle>
            <a:lvl1pPr algn="l">
              <a:defRPr sz="3600"/>
            </a:lvl1pPr>
          </a:lstStyle>
          <a:p>
            <a:r>
              <a:rPr lang="de-DE"/>
              <a:t>Mastertitelformat bearbeiten</a:t>
            </a:r>
            <a:endParaRPr lang="de-DE" dirty="0"/>
          </a:p>
        </p:txBody>
      </p:sp>
      <p:sp>
        <p:nvSpPr>
          <p:cNvPr id="5" name="Fußzeilenplatzhalter 4"/>
          <p:cNvSpPr>
            <a:spLocks noGrp="1"/>
          </p:cNvSpPr>
          <p:nvPr>
            <p:ph type="ftr" sz="quarter" idx="11"/>
          </p:nvPr>
        </p:nvSpPr>
        <p:spPr>
          <a:xfrm>
            <a:off x="385168" y="3861048"/>
            <a:ext cx="3744664" cy="288031"/>
          </a:xfrm>
          <a:prstGeom prst="rect">
            <a:avLst/>
          </a:prstGeom>
        </p:spPr>
        <p:txBody>
          <a:bodyPr/>
          <a:lstStyle>
            <a:lvl1pPr algn="l">
              <a:defRPr sz="1100">
                <a:solidFill>
                  <a:schemeClr val="bg1">
                    <a:lumMod val="75000"/>
                  </a:schemeClr>
                </a:solidFill>
              </a:defRPr>
            </a:lvl1pPr>
          </a:lstStyle>
          <a:p>
            <a:pPr>
              <a:defRPr/>
            </a:pPr>
            <a:r>
              <a:rPr lang="de-DE" dirty="0"/>
              <a:t>Seminarbezeichnung aus Kopf-/Fußzeilenfeld</a:t>
            </a:r>
          </a:p>
        </p:txBody>
      </p:sp>
      <p:sp>
        <p:nvSpPr>
          <p:cNvPr id="10" name="Rechteck 9"/>
          <p:cNvSpPr/>
          <p:nvPr userDrawn="1"/>
        </p:nvSpPr>
        <p:spPr>
          <a:xfrm>
            <a:off x="0" y="0"/>
            <a:ext cx="9144000" cy="9087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solidFill>
                  <a:schemeClr val="bg1"/>
                </a:solidFill>
              </a:ln>
              <a:solidFill>
                <a:schemeClr val="bg1"/>
              </a:solidFill>
            </a:endParaRPr>
          </a:p>
        </p:txBody>
      </p:sp>
      <p:pic>
        <p:nvPicPr>
          <p:cNvPr id="9" name="Bild 8" descr="Akademie-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136" y="5956770"/>
            <a:ext cx="2210229" cy="539999"/>
          </a:xfrm>
          <a:prstGeom prst="rect">
            <a:avLst/>
          </a:prstGeom>
        </p:spPr>
      </p:pic>
      <p:sp>
        <p:nvSpPr>
          <p:cNvPr id="6" name="Foliennummernplatzhalter 5"/>
          <p:cNvSpPr>
            <a:spLocks noGrp="1"/>
          </p:cNvSpPr>
          <p:nvPr>
            <p:ph type="sldNum" sz="quarter" idx="12"/>
          </p:nvPr>
        </p:nvSpPr>
        <p:spPr/>
        <p:txBody>
          <a:bodyPr/>
          <a:lstStyle/>
          <a:p>
            <a:fld id="{D85D4919-9345-C143-B116-BEF1F73A0D07}" type="slidenum">
              <a:rPr lang="de-DE" smtClean="0"/>
              <a:pPr/>
              <a:t>‹Nr.›</a:t>
            </a:fld>
            <a:endParaRPr lang="de-DE" dirty="0"/>
          </a:p>
        </p:txBody>
      </p:sp>
    </p:spTree>
    <p:extLst>
      <p:ext uri="{BB962C8B-B14F-4D97-AF65-F5344CB8AC3E}">
        <p14:creationId xmlns:p14="http://schemas.microsoft.com/office/powerpoint/2010/main" val="179856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76750493"/>
      </p:ext>
    </p:extLst>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956988446"/>
      </p:ext>
    </p:extLst>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4014311700"/>
      </p:ext>
    </p:extLst>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46610303"/>
      </p:ext>
    </p:extLst>
  </p:cSld>
  <p:clrMapOvr>
    <a:masterClrMapping/>
  </p:clrMapOvr>
  <p:transition>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4421432"/>
      </p:ext>
    </p:extLst>
  </p:cSld>
  <p:clrMapOvr>
    <a:masterClrMapping/>
  </p:clrMapOvr>
  <p:transition>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933204899"/>
      </p:ext>
    </p:extLst>
  </p:cSld>
  <p:clrMapOvr>
    <a:masterClrMapping/>
  </p:clrMapOvr>
  <p:transition>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111196766"/>
      </p:ext>
    </p:extLst>
  </p:cSld>
  <p:clrMapOvr>
    <a:masterClrMapping/>
  </p:clrMapOvr>
  <p:transition>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500642273"/>
      </p:ext>
    </p:extLst>
  </p:cSld>
  <p:clrMapOvr>
    <a:masterClrMapping/>
  </p:clrMapOvr>
  <p:transition>
    <p:cover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9041445"/>
      </p:ext>
    </p:extLst>
  </p:cSld>
  <p:clrMapOvr>
    <a:masterClrMapping/>
  </p:clrMapOvr>
  <p:transition>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727759269"/>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Mastertextformat bearbeiten</a:t>
            </a:r>
          </a:p>
        </p:txBody>
      </p:sp>
      <p:sp>
        <p:nvSpPr>
          <p:cNvPr id="6" name="Foliennummernplatzhalter 5"/>
          <p:cNvSpPr>
            <a:spLocks noGrp="1"/>
          </p:cNvSpPr>
          <p:nvPr>
            <p:ph type="sldNum" sz="quarter" idx="12"/>
          </p:nvPr>
        </p:nvSpPr>
        <p:spPr>
          <a:xfrm>
            <a:off x="7956376" y="6356350"/>
            <a:ext cx="730424" cy="365125"/>
          </a:xfrm>
        </p:spPr>
        <p:txBody>
          <a:bodyPr/>
          <a:lstStyle>
            <a:lvl1pPr>
              <a:defRPr/>
            </a:lvl1pPr>
          </a:lstStyle>
          <a:p>
            <a:fld id="{EE57C6AF-C1FF-6140-89C1-E3C03D68B29C}" type="slidenum">
              <a:rPr lang="de-DE" smtClean="0"/>
              <a:pPr/>
              <a:t>‹Nr.›</a:t>
            </a:fld>
            <a:endParaRPr lang="de-DE" dirty="0"/>
          </a:p>
        </p:txBody>
      </p:sp>
      <p:sp>
        <p:nvSpPr>
          <p:cNvPr id="4"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Gründen im Nebenerwerb</a:t>
            </a:r>
          </a:p>
        </p:txBody>
      </p:sp>
      <p:sp>
        <p:nvSpPr>
          <p:cNvPr id="5" name="Textfeld 4">
            <a:extLst>
              <a:ext uri="{FF2B5EF4-FFF2-40B4-BE49-F238E27FC236}">
                <a16:creationId xmlns="" xmlns:a16="http://schemas.microsoft.com/office/drawing/2014/main" id="{BA381C76-2E87-443E-A106-99850CF9B76D}"/>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Tree>
    <p:extLst>
      <p:ext uri="{BB962C8B-B14F-4D97-AF65-F5344CB8AC3E}">
        <p14:creationId xmlns:p14="http://schemas.microsoft.com/office/powerpoint/2010/main" val="1256225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67544" y="26064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16356022"/>
      </p:ext>
    </p:extLst>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3"/>
          </p:nvPr>
        </p:nvSpPr>
        <p:spPr>
          <a:xfrm>
            <a:off x="395536" y="6424329"/>
            <a:ext cx="5551487" cy="256699"/>
          </a:xfrm>
        </p:spPr>
        <p:txBody>
          <a:bodyPr/>
          <a:lstStyle/>
          <a:p>
            <a:pPr>
              <a:defRPr/>
            </a:pPr>
            <a:r>
              <a:rPr lang="de-DE" dirty="0"/>
              <a:t>Gründen im Nebenerwerb </a:t>
            </a:r>
          </a:p>
        </p:txBody>
      </p:sp>
      <p:sp>
        <p:nvSpPr>
          <p:cNvPr id="3" name="Textfeld 2">
            <a:extLst>
              <a:ext uri="{FF2B5EF4-FFF2-40B4-BE49-F238E27FC236}">
                <a16:creationId xmlns="" xmlns:a16="http://schemas.microsoft.com/office/drawing/2014/main" id="{7EEC8FC4-44CD-4FDE-A409-65E027E1D306}"/>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8" name="Textplatzhalter 9">
            <a:extLst>
              <a:ext uri="{FF2B5EF4-FFF2-40B4-BE49-F238E27FC236}">
                <a16:creationId xmlns="" xmlns:a16="http://schemas.microsoft.com/office/drawing/2014/main" id="{0EA6B9BA-2D73-4913-8E2C-33DE1C2743AD}"/>
              </a:ext>
            </a:extLst>
          </p:cNvPr>
          <p:cNvSpPr>
            <a:spLocks noGrp="1"/>
          </p:cNvSpPr>
          <p:nvPr>
            <p:ph type="body" idx="1" hasCustomPrompt="1"/>
          </p:nvPr>
        </p:nvSpPr>
        <p:spPr>
          <a:xfrm>
            <a:off x="444500" y="1361289"/>
            <a:ext cx="8235950" cy="522850"/>
          </a:xfrm>
          <a:solidFill>
            <a:srgbClr val="92D05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9" name="Gleichschenkliges Dreieck 8">
            <a:extLst>
              <a:ext uri="{FF2B5EF4-FFF2-40B4-BE49-F238E27FC236}">
                <a16:creationId xmlns="" xmlns:a16="http://schemas.microsoft.com/office/drawing/2014/main" id="{F22C42A1-57FF-41C0-828E-A3FAC248C86A}"/>
              </a:ext>
            </a:extLst>
          </p:cNvPr>
          <p:cNvSpPr>
            <a:spLocks noChangeAspect="1"/>
          </p:cNvSpPr>
          <p:nvPr userDrawn="1"/>
        </p:nvSpPr>
        <p:spPr>
          <a:xfrm rot="10800000">
            <a:off x="836240" y="1887721"/>
            <a:ext cx="215995" cy="108000"/>
          </a:xfrm>
          <a:prstGeom prst="triangl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6" name="Foliennummernplatzhalter 5">
            <a:extLst>
              <a:ext uri="{FF2B5EF4-FFF2-40B4-BE49-F238E27FC236}">
                <a16:creationId xmlns="" xmlns:a16="http://schemas.microsoft.com/office/drawing/2014/main" id="{47BFA50F-8B2D-4F7E-991D-E7D54E01F997}"/>
              </a:ext>
            </a:extLst>
          </p:cNvPr>
          <p:cNvSpPr>
            <a:spLocks noGrp="1"/>
          </p:cNvSpPr>
          <p:nvPr>
            <p:ph type="sldNum" sz="quarter" idx="12"/>
          </p:nvPr>
        </p:nvSpPr>
        <p:spPr>
          <a:xfrm>
            <a:off x="7956376" y="6356350"/>
            <a:ext cx="730424" cy="365125"/>
          </a:xfrm>
        </p:spPr>
        <p:txBody>
          <a:bodyPr/>
          <a:lstStyle/>
          <a:p>
            <a:fld id="{D85D4919-9345-C143-B116-BEF1F73A0D07}" type="slidenum">
              <a:rPr lang="de-DE" smtClean="0"/>
              <a:pPr/>
              <a:t>‹Nr.›</a:t>
            </a:fld>
            <a:endParaRPr lang="de-DE" dirty="0"/>
          </a:p>
        </p:txBody>
      </p:sp>
    </p:spTree>
    <p:extLst>
      <p:ext uri="{BB962C8B-B14F-4D97-AF65-F5344CB8AC3E}">
        <p14:creationId xmlns:p14="http://schemas.microsoft.com/office/powerpoint/2010/main" val="1173250807"/>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feld 4">
            <a:extLst>
              <a:ext uri="{FF2B5EF4-FFF2-40B4-BE49-F238E27FC236}">
                <a16:creationId xmlns="" xmlns:a16="http://schemas.microsoft.com/office/drawing/2014/main" id="{685BE83F-DE60-450D-B8F3-8234B056CE82}"/>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6" name="Textplatzhalter 9">
            <a:extLst>
              <a:ext uri="{FF2B5EF4-FFF2-40B4-BE49-F238E27FC236}">
                <a16:creationId xmlns="" xmlns:a16="http://schemas.microsoft.com/office/drawing/2014/main" id="{7FBC41FE-A330-4AF7-ADB9-80317934217B}"/>
              </a:ext>
            </a:extLst>
          </p:cNvPr>
          <p:cNvSpPr>
            <a:spLocks noGrp="1"/>
          </p:cNvSpPr>
          <p:nvPr>
            <p:ph type="body" idx="10" hasCustomPrompt="1"/>
          </p:nvPr>
        </p:nvSpPr>
        <p:spPr>
          <a:xfrm>
            <a:off x="444500" y="1361289"/>
            <a:ext cx="8235950" cy="522850"/>
          </a:xfrm>
          <a:solidFill>
            <a:srgbClr val="92D05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7" name="Gleichschenkliges Dreieck 6">
            <a:extLst>
              <a:ext uri="{FF2B5EF4-FFF2-40B4-BE49-F238E27FC236}">
                <a16:creationId xmlns="" xmlns:a16="http://schemas.microsoft.com/office/drawing/2014/main" id="{22DA8B42-8FC0-4BEF-AD92-4F028CE06138}"/>
              </a:ext>
            </a:extLst>
          </p:cNvPr>
          <p:cNvSpPr>
            <a:spLocks noChangeAspect="1"/>
          </p:cNvSpPr>
          <p:nvPr userDrawn="1"/>
        </p:nvSpPr>
        <p:spPr>
          <a:xfrm rot="10800000">
            <a:off x="836240" y="1887721"/>
            <a:ext cx="215995" cy="108000"/>
          </a:xfrm>
          <a:prstGeom prst="triangl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Tree>
    <p:extLst>
      <p:ext uri="{BB962C8B-B14F-4D97-AF65-F5344CB8AC3E}">
        <p14:creationId xmlns:p14="http://schemas.microsoft.com/office/powerpoint/2010/main" val="295766864"/>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Mastertextformat bearbeiten</a:t>
            </a:r>
          </a:p>
        </p:txBody>
      </p:sp>
      <p:sp>
        <p:nvSpPr>
          <p:cNvPr id="6" name="Foliennummernplatzhalter 5"/>
          <p:cNvSpPr>
            <a:spLocks noGrp="1"/>
          </p:cNvSpPr>
          <p:nvPr>
            <p:ph type="sldNum" sz="quarter" idx="12"/>
          </p:nvPr>
        </p:nvSpPr>
        <p:spPr>
          <a:xfrm>
            <a:off x="7956376" y="6356350"/>
            <a:ext cx="730424" cy="365125"/>
          </a:xfrm>
        </p:spPr>
        <p:txBody>
          <a:bodyPr/>
          <a:lstStyle>
            <a:lvl1pPr>
              <a:defRPr/>
            </a:lvl1pPr>
          </a:lstStyle>
          <a:p>
            <a:fld id="{EE57C6AF-C1FF-6140-89C1-E3C03D68B29C}" type="slidenum">
              <a:rPr lang="de-DE" smtClean="0"/>
              <a:pPr/>
              <a:t>‹Nr.›</a:t>
            </a:fld>
            <a:endParaRPr lang="de-DE" dirty="0"/>
          </a:p>
        </p:txBody>
      </p:sp>
      <p:sp>
        <p:nvSpPr>
          <p:cNvPr id="4"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Seminarbezeichnung aus Kopf-/Fußzeilenfeld</a:t>
            </a:r>
          </a:p>
        </p:txBody>
      </p:sp>
    </p:spTree>
    <p:extLst>
      <p:ext uri="{BB962C8B-B14F-4D97-AF65-F5344CB8AC3E}">
        <p14:creationId xmlns:p14="http://schemas.microsoft.com/office/powerpoint/2010/main" val="384273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Bild 11" descr="welle-blau_20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 y="3645024"/>
            <a:ext cx="9143063" cy="4231500"/>
          </a:xfrm>
          <a:prstGeom prst="rect">
            <a:avLst/>
          </a:prstGeom>
        </p:spPr>
      </p:pic>
      <p:sp>
        <p:nvSpPr>
          <p:cNvPr id="2" name="Titel 1"/>
          <p:cNvSpPr>
            <a:spLocks noGrp="1"/>
          </p:cNvSpPr>
          <p:nvPr>
            <p:ph type="ctrTitle"/>
          </p:nvPr>
        </p:nvSpPr>
        <p:spPr>
          <a:xfrm>
            <a:off x="397768" y="1124744"/>
            <a:ext cx="8350696" cy="1152128"/>
          </a:xfrm>
          <a:prstGeom prst="rect">
            <a:avLst/>
          </a:prstGeom>
        </p:spPr>
        <p:txBody>
          <a:bodyPr/>
          <a:lstStyle>
            <a:lvl1pPr algn="l">
              <a:defRPr sz="3600"/>
            </a:lvl1pPr>
          </a:lstStyle>
          <a:p>
            <a:r>
              <a:rPr lang="de-DE"/>
              <a:t>Mastertitelformat bearbeiten</a:t>
            </a:r>
            <a:endParaRPr lang="de-DE" dirty="0"/>
          </a:p>
        </p:txBody>
      </p:sp>
      <p:sp>
        <p:nvSpPr>
          <p:cNvPr id="5" name="Fußzeilenplatzhalter 4"/>
          <p:cNvSpPr>
            <a:spLocks noGrp="1"/>
          </p:cNvSpPr>
          <p:nvPr>
            <p:ph type="ftr" sz="quarter" idx="11"/>
          </p:nvPr>
        </p:nvSpPr>
        <p:spPr>
          <a:xfrm>
            <a:off x="385168" y="3861048"/>
            <a:ext cx="3744664" cy="288031"/>
          </a:xfrm>
          <a:prstGeom prst="rect">
            <a:avLst/>
          </a:prstGeom>
        </p:spPr>
        <p:txBody>
          <a:bodyPr/>
          <a:lstStyle>
            <a:lvl1pPr algn="l">
              <a:defRPr sz="1100">
                <a:solidFill>
                  <a:schemeClr val="bg1">
                    <a:lumMod val="75000"/>
                  </a:schemeClr>
                </a:solidFill>
              </a:defRPr>
            </a:lvl1pPr>
          </a:lstStyle>
          <a:p>
            <a:pPr>
              <a:defRPr/>
            </a:pPr>
            <a:r>
              <a:rPr lang="de-DE" dirty="0"/>
              <a:t>Gründen im Nebenerwerb</a:t>
            </a:r>
          </a:p>
        </p:txBody>
      </p:sp>
      <p:sp>
        <p:nvSpPr>
          <p:cNvPr id="10" name="Rechteck 9"/>
          <p:cNvSpPr/>
          <p:nvPr userDrawn="1"/>
        </p:nvSpPr>
        <p:spPr>
          <a:xfrm>
            <a:off x="0" y="0"/>
            <a:ext cx="9144000" cy="9087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solidFill>
                  <a:schemeClr val="bg1"/>
                </a:solidFill>
              </a:ln>
              <a:solidFill>
                <a:schemeClr val="bg1"/>
              </a:solidFill>
            </a:endParaRPr>
          </a:p>
        </p:txBody>
      </p:sp>
      <p:pic>
        <p:nvPicPr>
          <p:cNvPr id="9" name="Bild 8" descr="Akademie-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136" y="5956770"/>
            <a:ext cx="2210229" cy="539999"/>
          </a:xfrm>
          <a:prstGeom prst="rect">
            <a:avLst/>
          </a:prstGeom>
        </p:spPr>
      </p:pic>
      <p:sp>
        <p:nvSpPr>
          <p:cNvPr id="6" name="Foliennummernplatzhalter 5"/>
          <p:cNvSpPr>
            <a:spLocks noGrp="1"/>
          </p:cNvSpPr>
          <p:nvPr>
            <p:ph type="sldNum" sz="quarter" idx="12"/>
          </p:nvPr>
        </p:nvSpPr>
        <p:spPr/>
        <p:txBody>
          <a:bodyPr/>
          <a:lstStyle/>
          <a:p>
            <a:fld id="{D85D4919-9345-C143-B116-BEF1F73A0D07}" type="slidenum">
              <a:rPr lang="de-DE" smtClean="0"/>
              <a:pPr/>
              <a:t>‹Nr.›</a:t>
            </a:fld>
            <a:endParaRPr lang="de-DE" dirty="0"/>
          </a:p>
        </p:txBody>
      </p:sp>
    </p:spTree>
    <p:extLst>
      <p:ext uri="{BB962C8B-B14F-4D97-AF65-F5344CB8AC3E}">
        <p14:creationId xmlns:p14="http://schemas.microsoft.com/office/powerpoint/2010/main" val="307037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Mastertextformat bearbeiten</a:t>
            </a:r>
          </a:p>
        </p:txBody>
      </p:sp>
      <p:sp>
        <p:nvSpPr>
          <p:cNvPr id="6" name="Foliennummernplatzhalter 5"/>
          <p:cNvSpPr>
            <a:spLocks noGrp="1"/>
          </p:cNvSpPr>
          <p:nvPr>
            <p:ph type="sldNum" sz="quarter" idx="12"/>
          </p:nvPr>
        </p:nvSpPr>
        <p:spPr>
          <a:xfrm>
            <a:off x="7956376" y="6356350"/>
            <a:ext cx="730424" cy="365125"/>
          </a:xfrm>
        </p:spPr>
        <p:txBody>
          <a:bodyPr/>
          <a:lstStyle>
            <a:lvl1pPr>
              <a:defRPr/>
            </a:lvl1pPr>
          </a:lstStyle>
          <a:p>
            <a:fld id="{EE57C6AF-C1FF-6140-89C1-E3C03D68B29C}" type="slidenum">
              <a:rPr lang="de-DE" smtClean="0"/>
              <a:pPr/>
              <a:t>‹Nr.›</a:t>
            </a:fld>
            <a:endParaRPr lang="de-DE" dirty="0"/>
          </a:p>
        </p:txBody>
      </p:sp>
      <p:sp>
        <p:nvSpPr>
          <p:cNvPr id="4"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Gründen im Nebenerwerb</a:t>
            </a:r>
          </a:p>
        </p:txBody>
      </p:sp>
      <p:sp>
        <p:nvSpPr>
          <p:cNvPr id="5" name="Textfeld 4">
            <a:extLst>
              <a:ext uri="{FF2B5EF4-FFF2-40B4-BE49-F238E27FC236}">
                <a16:creationId xmlns="" xmlns:a16="http://schemas.microsoft.com/office/drawing/2014/main" id="{BA381C76-2E87-443E-A106-99850CF9B76D}"/>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Tree>
    <p:extLst>
      <p:ext uri="{BB962C8B-B14F-4D97-AF65-F5344CB8AC3E}">
        <p14:creationId xmlns:p14="http://schemas.microsoft.com/office/powerpoint/2010/main" val="206782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Fußzeilenplatzhalter 4"/>
          <p:cNvSpPr>
            <a:spLocks noGrp="1"/>
          </p:cNvSpPr>
          <p:nvPr>
            <p:ph type="ftr" sz="quarter" idx="3"/>
          </p:nvPr>
        </p:nvSpPr>
        <p:spPr>
          <a:xfrm>
            <a:off x="395536" y="6424329"/>
            <a:ext cx="5551487" cy="256699"/>
          </a:xfrm>
        </p:spPr>
        <p:txBody>
          <a:bodyPr/>
          <a:lstStyle/>
          <a:p>
            <a:pPr>
              <a:defRPr/>
            </a:pPr>
            <a:r>
              <a:rPr lang="de-DE" dirty="0"/>
              <a:t>Gründen im Nebenerwerb </a:t>
            </a:r>
          </a:p>
        </p:txBody>
      </p:sp>
      <p:sp>
        <p:nvSpPr>
          <p:cNvPr id="3" name="Textfeld 2">
            <a:extLst>
              <a:ext uri="{FF2B5EF4-FFF2-40B4-BE49-F238E27FC236}">
                <a16:creationId xmlns="" xmlns:a16="http://schemas.microsoft.com/office/drawing/2014/main" id="{7EEC8FC4-44CD-4FDE-A409-65E027E1D306}"/>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8" name="Textplatzhalter 9">
            <a:extLst>
              <a:ext uri="{FF2B5EF4-FFF2-40B4-BE49-F238E27FC236}">
                <a16:creationId xmlns="" xmlns:a16="http://schemas.microsoft.com/office/drawing/2014/main" id="{0EA6B9BA-2D73-4913-8E2C-33DE1C2743AD}"/>
              </a:ext>
            </a:extLst>
          </p:cNvPr>
          <p:cNvSpPr>
            <a:spLocks noGrp="1"/>
          </p:cNvSpPr>
          <p:nvPr>
            <p:ph type="body" idx="1" hasCustomPrompt="1"/>
          </p:nvPr>
        </p:nvSpPr>
        <p:spPr>
          <a:xfrm>
            <a:off x="444500" y="1361289"/>
            <a:ext cx="8235950" cy="522850"/>
          </a:xfrm>
          <a:solidFill>
            <a:srgbClr val="92D05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9" name="Gleichschenkliges Dreieck 8">
            <a:extLst>
              <a:ext uri="{FF2B5EF4-FFF2-40B4-BE49-F238E27FC236}">
                <a16:creationId xmlns="" xmlns:a16="http://schemas.microsoft.com/office/drawing/2014/main" id="{F22C42A1-57FF-41C0-828E-A3FAC248C86A}"/>
              </a:ext>
            </a:extLst>
          </p:cNvPr>
          <p:cNvSpPr>
            <a:spLocks noChangeAspect="1"/>
          </p:cNvSpPr>
          <p:nvPr userDrawn="1"/>
        </p:nvSpPr>
        <p:spPr>
          <a:xfrm rot="10800000">
            <a:off x="836240" y="1887721"/>
            <a:ext cx="215995" cy="108000"/>
          </a:xfrm>
          <a:prstGeom prst="triangl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6" name="Foliennummernplatzhalter 5">
            <a:extLst>
              <a:ext uri="{FF2B5EF4-FFF2-40B4-BE49-F238E27FC236}">
                <a16:creationId xmlns="" xmlns:a16="http://schemas.microsoft.com/office/drawing/2014/main" id="{47BFA50F-8B2D-4F7E-991D-E7D54E01F997}"/>
              </a:ext>
            </a:extLst>
          </p:cNvPr>
          <p:cNvSpPr>
            <a:spLocks noGrp="1"/>
          </p:cNvSpPr>
          <p:nvPr>
            <p:ph type="sldNum" sz="quarter" idx="12"/>
          </p:nvPr>
        </p:nvSpPr>
        <p:spPr>
          <a:xfrm>
            <a:off x="7956376" y="6356350"/>
            <a:ext cx="730424" cy="365125"/>
          </a:xfrm>
        </p:spPr>
        <p:txBody>
          <a:bodyPr/>
          <a:lstStyle/>
          <a:p>
            <a:fld id="{D85D4919-9345-C143-B116-BEF1F73A0D07}" type="slidenum">
              <a:rPr lang="de-DE" smtClean="0"/>
              <a:pPr/>
              <a:t>‹Nr.›</a:t>
            </a:fld>
            <a:endParaRPr lang="de-DE" dirty="0"/>
          </a:p>
        </p:txBody>
      </p:sp>
    </p:spTree>
    <p:extLst>
      <p:ext uri="{BB962C8B-B14F-4D97-AF65-F5344CB8AC3E}">
        <p14:creationId xmlns:p14="http://schemas.microsoft.com/office/powerpoint/2010/main" val="277932864"/>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feld 4">
            <a:extLst>
              <a:ext uri="{FF2B5EF4-FFF2-40B4-BE49-F238E27FC236}">
                <a16:creationId xmlns="" xmlns:a16="http://schemas.microsoft.com/office/drawing/2014/main" id="{685BE83F-DE60-450D-B8F3-8234B056CE82}"/>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6" name="Textplatzhalter 9">
            <a:extLst>
              <a:ext uri="{FF2B5EF4-FFF2-40B4-BE49-F238E27FC236}">
                <a16:creationId xmlns="" xmlns:a16="http://schemas.microsoft.com/office/drawing/2014/main" id="{7FBC41FE-A330-4AF7-ADB9-80317934217B}"/>
              </a:ext>
            </a:extLst>
          </p:cNvPr>
          <p:cNvSpPr>
            <a:spLocks noGrp="1"/>
          </p:cNvSpPr>
          <p:nvPr>
            <p:ph type="body" idx="10" hasCustomPrompt="1"/>
          </p:nvPr>
        </p:nvSpPr>
        <p:spPr>
          <a:xfrm>
            <a:off x="444500" y="1361289"/>
            <a:ext cx="8235950" cy="522850"/>
          </a:xfrm>
          <a:solidFill>
            <a:srgbClr val="92D05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7" name="Gleichschenkliges Dreieck 6">
            <a:extLst>
              <a:ext uri="{FF2B5EF4-FFF2-40B4-BE49-F238E27FC236}">
                <a16:creationId xmlns="" xmlns:a16="http://schemas.microsoft.com/office/drawing/2014/main" id="{22DA8B42-8FC0-4BEF-AD92-4F028CE06138}"/>
              </a:ext>
            </a:extLst>
          </p:cNvPr>
          <p:cNvSpPr>
            <a:spLocks noChangeAspect="1"/>
          </p:cNvSpPr>
          <p:nvPr userDrawn="1"/>
        </p:nvSpPr>
        <p:spPr>
          <a:xfrm rot="10800000">
            <a:off x="836240" y="1887721"/>
            <a:ext cx="215995" cy="108000"/>
          </a:xfrm>
          <a:prstGeom prst="triangl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Tree>
    <p:extLst>
      <p:ext uri="{BB962C8B-B14F-4D97-AF65-F5344CB8AC3E}">
        <p14:creationId xmlns:p14="http://schemas.microsoft.com/office/powerpoint/2010/main" val="2824125753"/>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1.emf"/><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descr="Akademie-Logo.eps"/>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6300192" y="6237312"/>
            <a:ext cx="1473476" cy="359997"/>
          </a:xfrm>
          <a:prstGeom prst="rect">
            <a:avLst/>
          </a:prstGeom>
        </p:spPr>
      </p:pic>
      <p:sp>
        <p:nvSpPr>
          <p:cNvPr id="17411" name="Textplatzhalter 2"/>
          <p:cNvSpPr>
            <a:spLocks noGrp="1"/>
          </p:cNvSpPr>
          <p:nvPr>
            <p:ph type="body" idx="1"/>
          </p:nvPr>
        </p:nvSpPr>
        <p:spPr bwMode="auto">
          <a:xfrm>
            <a:off x="457200" y="836712"/>
            <a:ext cx="8229600" cy="52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dirty="0"/>
              <a:t>Textmasterformat bearbeiten</a:t>
            </a:r>
          </a:p>
        </p:txBody>
      </p:sp>
      <p:sp>
        <p:nvSpPr>
          <p:cNvPr id="6" name="Foliennummernplatzhalter 5"/>
          <p:cNvSpPr>
            <a:spLocks noGrp="1"/>
          </p:cNvSpPr>
          <p:nvPr>
            <p:ph type="sldNum" sz="quarter" idx="4"/>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charset="0"/>
              </a:defRPr>
            </a:lvl1pPr>
          </a:lstStyle>
          <a:p>
            <a:fld id="{D85D4919-9345-C143-B116-BEF1F73A0D07}" type="slidenum">
              <a:rPr lang="de-DE" smtClean="0"/>
              <a:pPr/>
              <a:t>‹Nr.›</a:t>
            </a:fld>
            <a:endParaRPr lang="de-DE" dirty="0"/>
          </a:p>
        </p:txBody>
      </p:sp>
      <p:sp>
        <p:nvSpPr>
          <p:cNvPr id="5"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Seminarbezeichnung aus Kopf-/Fußzeilenfeld</a:t>
            </a:r>
          </a:p>
        </p:txBody>
      </p:sp>
    </p:spTree>
  </p:cSld>
  <p:clrMap bg1="lt1" tx1="dk1" bg2="lt2" tx2="dk2" accent1="accent1" accent2="accent2" accent3="accent3" accent4="accent4" accent5="accent5" accent6="accent6" hlink="hlink" folHlink="folHlink"/>
  <p:sldLayoutIdLst>
    <p:sldLayoutId id="2147483660" r:id="rId1"/>
    <p:sldLayoutId id="2147483818" r:id="rId2"/>
    <p:sldLayoutId id="2147483819" r:id="rId3"/>
    <p:sldLayoutId id="2147483820" r:id="rId4"/>
    <p:sldLayoutId id="2147483659" r:id="rId5"/>
  </p:sldLayoutIdLst>
  <p:hf hdr="0" dt="0"/>
  <p:txStyles>
    <p:title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p:titleStyle>
    <p:body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descr="Akademie-Logo.eps"/>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6300192" y="6237312"/>
            <a:ext cx="1473476" cy="359997"/>
          </a:xfrm>
          <a:prstGeom prst="rect">
            <a:avLst/>
          </a:prstGeom>
        </p:spPr>
      </p:pic>
      <p:sp>
        <p:nvSpPr>
          <p:cNvPr id="17411" name="Textplatzhalter 2"/>
          <p:cNvSpPr>
            <a:spLocks noGrp="1"/>
          </p:cNvSpPr>
          <p:nvPr>
            <p:ph type="body" idx="1"/>
          </p:nvPr>
        </p:nvSpPr>
        <p:spPr bwMode="auto">
          <a:xfrm>
            <a:off x="457200" y="836712"/>
            <a:ext cx="8229600" cy="52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dirty="0"/>
              <a:t>Textmasterformat bearbeiten</a:t>
            </a:r>
          </a:p>
        </p:txBody>
      </p:sp>
      <p:sp>
        <p:nvSpPr>
          <p:cNvPr id="6" name="Foliennummernplatzhalter 5"/>
          <p:cNvSpPr>
            <a:spLocks noGrp="1"/>
          </p:cNvSpPr>
          <p:nvPr>
            <p:ph type="sldNum" sz="quarter" idx="4"/>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charset="0"/>
              </a:defRPr>
            </a:lvl1pPr>
          </a:lstStyle>
          <a:p>
            <a:fld id="{D85D4919-9345-C143-B116-BEF1F73A0D07}" type="slidenum">
              <a:rPr lang="de-DE" smtClean="0"/>
              <a:pPr/>
              <a:t>‹Nr.›</a:t>
            </a:fld>
            <a:endParaRPr lang="de-DE" dirty="0"/>
          </a:p>
        </p:txBody>
      </p:sp>
      <p:sp>
        <p:nvSpPr>
          <p:cNvPr id="5"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Gründen im Nebenerwerb</a:t>
            </a:r>
          </a:p>
        </p:txBody>
      </p:sp>
    </p:spTree>
    <p:extLst>
      <p:ext uri="{BB962C8B-B14F-4D97-AF65-F5344CB8AC3E}">
        <p14:creationId xmlns:p14="http://schemas.microsoft.com/office/powerpoint/2010/main" val="138783189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Lst>
  <p:hf hdr="0" dt="0"/>
  <p:txStyles>
    <p:title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p:titleStyle>
    <p:body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64.emf"/><Relationship Id="rId4" Type="http://schemas.openxmlformats.org/officeDocument/2006/relationships/oleObject" Target="../embeddings/oleObject3.bin"/></Relationships>
</file>

<file path=ppt/slides/_rels/slide102.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65.emf"/><Relationship Id="rId4" Type="http://schemas.openxmlformats.org/officeDocument/2006/relationships/oleObject" Target="../embeddings/oleObject4.bin"/></Relationships>
</file>

<file path=ppt/slides/_rels/slide103.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66.emf"/><Relationship Id="rId4" Type="http://schemas.openxmlformats.org/officeDocument/2006/relationships/oleObject" Target="../embeddings/oleObject5.bin"/></Relationships>
</file>

<file path=ppt/slides/_rels/slide10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image" Target="../media/image67.emf"/><Relationship Id="rId4" Type="http://schemas.openxmlformats.org/officeDocument/2006/relationships/oleObject" Target="../embeddings/oleObject6.bin"/></Relationships>
</file>

<file path=ppt/slides/_rels/slide10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Layout" Target="../slideLayouts/slideLayout8.xml"/><Relationship Id="rId1" Type="http://schemas.openxmlformats.org/officeDocument/2006/relationships/vmlDrawing" Target="../drawings/vmlDrawing7.vml"/><Relationship Id="rId5" Type="http://schemas.openxmlformats.org/officeDocument/2006/relationships/image" Target="../media/image68.emf"/><Relationship Id="rId4" Type="http://schemas.openxmlformats.org/officeDocument/2006/relationships/oleObject" Target="../embeddings/oleObject7.bin"/></Relationships>
</file>

<file path=ppt/slides/_rels/slide106.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3.wmf"/><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2.png"/><Relationship Id="rId1" Type="http://schemas.openxmlformats.org/officeDocument/2006/relationships/slideLayout" Target="../slideLayouts/slideLayout8.xml"/><Relationship Id="rId4" Type="http://schemas.openxmlformats.org/officeDocument/2006/relationships/image" Target="../media/image75.wmf"/></Relationships>
</file>

<file path=ppt/slides/_rels/slide133.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2.png"/><Relationship Id="rId1" Type="http://schemas.openxmlformats.org/officeDocument/2006/relationships/slideLayout" Target="../slideLayouts/slideLayout8.xml"/><Relationship Id="rId5" Type="http://schemas.openxmlformats.org/officeDocument/2006/relationships/image" Target="../media/image77.emf"/><Relationship Id="rId4" Type="http://schemas.openxmlformats.org/officeDocument/2006/relationships/image" Target="../media/image76.emf"/></Relationships>
</file>

<file path=ppt/slides/_rels/slide135.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2.png"/><Relationship Id="rId1" Type="http://schemas.openxmlformats.org/officeDocument/2006/relationships/slideLayout" Target="../slideLayouts/slideLayout8.xml"/><Relationship Id="rId5" Type="http://schemas.openxmlformats.org/officeDocument/2006/relationships/image" Target="../media/image76.emf"/><Relationship Id="rId4" Type="http://schemas.openxmlformats.org/officeDocument/2006/relationships/image" Target="../media/image78.emf"/></Relationships>
</file>

<file path=ppt/slides/_rels/slide1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5.wmf"/><Relationship Id="rId1" Type="http://schemas.openxmlformats.org/officeDocument/2006/relationships/slideLayout" Target="../slideLayouts/slideLayout8.xml"/><Relationship Id="rId5" Type="http://schemas.openxmlformats.org/officeDocument/2006/relationships/image" Target="../media/image9.wmf"/><Relationship Id="rId4" Type="http://schemas.openxmlformats.org/officeDocument/2006/relationships/image" Target="../media/image80.png"/></Relationships>
</file>

<file path=ppt/slides/_rels/slide1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5.wmf"/><Relationship Id="rId1" Type="http://schemas.openxmlformats.org/officeDocument/2006/relationships/slideLayout" Target="../slideLayouts/slideLayout8.xml"/><Relationship Id="rId5" Type="http://schemas.openxmlformats.org/officeDocument/2006/relationships/image" Target="../media/image9.wmf"/><Relationship Id="rId4" Type="http://schemas.openxmlformats.org/officeDocument/2006/relationships/image" Target="../media/image81.png"/></Relationships>
</file>

<file path=ppt/slides/_rels/slide1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5.wmf"/><Relationship Id="rId1" Type="http://schemas.openxmlformats.org/officeDocument/2006/relationships/slideLayout" Target="../slideLayouts/slideLayout8.xml"/><Relationship Id="rId5" Type="http://schemas.openxmlformats.org/officeDocument/2006/relationships/image" Target="../media/image9.wmf"/><Relationship Id="rId4" Type="http://schemas.openxmlformats.org/officeDocument/2006/relationships/image" Target="../media/image82.png"/></Relationships>
</file>

<file path=ppt/slides/_rels/slide13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5" Type="http://schemas.openxmlformats.org/officeDocument/2006/relationships/image" Target="../media/image84.png"/><Relationship Id="rId4" Type="http://schemas.openxmlformats.org/officeDocument/2006/relationships/image" Target="../media/image83.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5" Type="http://schemas.openxmlformats.org/officeDocument/2006/relationships/image" Target="../media/image85.png"/><Relationship Id="rId4" Type="http://schemas.openxmlformats.org/officeDocument/2006/relationships/image" Target="../media/image83.png"/></Relationships>
</file>

<file path=ppt/slides/_rels/slide14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5" Type="http://schemas.openxmlformats.org/officeDocument/2006/relationships/image" Target="../media/image86.png"/><Relationship Id="rId4" Type="http://schemas.openxmlformats.org/officeDocument/2006/relationships/image" Target="../media/image83.png"/></Relationships>
</file>

<file path=ppt/slides/_rels/slide14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5" Type="http://schemas.openxmlformats.org/officeDocument/2006/relationships/image" Target="../media/image88.wmf"/><Relationship Id="rId4" Type="http://schemas.openxmlformats.org/officeDocument/2006/relationships/image" Target="../media/image87.png"/></Relationships>
</file>

<file path=ppt/slides/_rels/slide14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5" Type="http://schemas.openxmlformats.org/officeDocument/2006/relationships/image" Target="../media/image89.png"/><Relationship Id="rId4" Type="http://schemas.openxmlformats.org/officeDocument/2006/relationships/image" Target="../media/image87.png"/></Relationships>
</file>

<file path=ppt/slides/_rels/slide14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5" Type="http://schemas.openxmlformats.org/officeDocument/2006/relationships/image" Target="../media/image90.png"/><Relationship Id="rId4" Type="http://schemas.openxmlformats.org/officeDocument/2006/relationships/image" Target="../media/image87.png"/></Relationships>
</file>

<file path=ppt/slides/_rels/slide1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8.xml"/><Relationship Id="rId5" Type="http://schemas.openxmlformats.org/officeDocument/2006/relationships/image" Target="../media/image9.wmf"/><Relationship Id="rId4" Type="http://schemas.openxmlformats.org/officeDocument/2006/relationships/image" Target="../media/image75.wmf"/></Relationships>
</file>

<file path=ppt/slides/_rels/slide1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Layout" Target="../slideLayouts/slideLayout8.xml"/><Relationship Id="rId5" Type="http://schemas.openxmlformats.org/officeDocument/2006/relationships/image" Target="../media/image9.wmf"/><Relationship Id="rId4" Type="http://schemas.openxmlformats.org/officeDocument/2006/relationships/image" Target="../media/image75.wmf"/></Relationships>
</file>

<file path=ppt/slides/_rels/slide1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1.png"/><Relationship Id="rId1" Type="http://schemas.openxmlformats.org/officeDocument/2006/relationships/slideLayout" Target="../slideLayouts/slideLayout8.xml"/><Relationship Id="rId5" Type="http://schemas.openxmlformats.org/officeDocument/2006/relationships/image" Target="../media/image9.wmf"/><Relationship Id="rId4" Type="http://schemas.openxmlformats.org/officeDocument/2006/relationships/image" Target="../media/image75.wmf"/></Relationships>
</file>

<file path=ppt/slides/_rels/slide14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5" Type="http://schemas.openxmlformats.org/officeDocument/2006/relationships/image" Target="../media/image96.png"/><Relationship Id="rId4" Type="http://schemas.openxmlformats.org/officeDocument/2006/relationships/image" Target="../media/image95.png"/></Relationships>
</file>

<file path=ppt/slides/_rels/slide14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5" Type="http://schemas.openxmlformats.org/officeDocument/2006/relationships/image" Target="../media/image97.png"/><Relationship Id="rId4" Type="http://schemas.openxmlformats.org/officeDocument/2006/relationships/image" Target="../media/image9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5" Type="http://schemas.openxmlformats.org/officeDocument/2006/relationships/image" Target="../media/image98.png"/><Relationship Id="rId4" Type="http://schemas.openxmlformats.org/officeDocument/2006/relationships/image" Target="../media/image95.png"/></Relationships>
</file>

<file path=ppt/slides/_rels/slide151.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99.png"/><Relationship Id="rId1" Type="http://schemas.openxmlformats.org/officeDocument/2006/relationships/slideLayout" Target="../slideLayouts/slideLayout8.xml"/><Relationship Id="rId5" Type="http://schemas.openxmlformats.org/officeDocument/2006/relationships/image" Target="../media/image100.png"/><Relationship Id="rId4" Type="http://schemas.openxmlformats.org/officeDocument/2006/relationships/image" Target="../media/image9.wmf"/></Relationships>
</file>

<file path=ppt/slides/_rels/slide152.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99.png"/><Relationship Id="rId1" Type="http://schemas.openxmlformats.org/officeDocument/2006/relationships/slideLayout" Target="../slideLayouts/slideLayout8.xml"/><Relationship Id="rId5" Type="http://schemas.openxmlformats.org/officeDocument/2006/relationships/image" Target="../media/image101.png"/><Relationship Id="rId4" Type="http://schemas.openxmlformats.org/officeDocument/2006/relationships/image" Target="../media/image9.wmf"/></Relationships>
</file>

<file path=ppt/slides/_rels/slide153.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99.png"/><Relationship Id="rId1" Type="http://schemas.openxmlformats.org/officeDocument/2006/relationships/slideLayout" Target="../slideLayouts/slideLayout8.xml"/><Relationship Id="rId5" Type="http://schemas.openxmlformats.org/officeDocument/2006/relationships/image" Target="../media/image102.png"/><Relationship Id="rId4" Type="http://schemas.openxmlformats.org/officeDocument/2006/relationships/image" Target="../media/image9.wmf"/></Relationships>
</file>

<file path=ppt/slides/_rels/slide154.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2.png"/><Relationship Id="rId1" Type="http://schemas.openxmlformats.org/officeDocument/2006/relationships/slideLayout" Target="../slideLayouts/slideLayout8.xml"/><Relationship Id="rId5" Type="http://schemas.openxmlformats.org/officeDocument/2006/relationships/image" Target="../media/image104.png"/><Relationship Id="rId4" Type="http://schemas.openxmlformats.org/officeDocument/2006/relationships/image" Target="../media/image103.png"/></Relationships>
</file>

<file path=ppt/slides/_rels/slide155.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2.png"/><Relationship Id="rId1" Type="http://schemas.openxmlformats.org/officeDocument/2006/relationships/slideLayout" Target="../slideLayouts/slideLayout8.xml"/><Relationship Id="rId5" Type="http://schemas.openxmlformats.org/officeDocument/2006/relationships/image" Target="../media/image105.png"/><Relationship Id="rId4" Type="http://schemas.openxmlformats.org/officeDocument/2006/relationships/image" Target="../media/image103.png"/></Relationships>
</file>

<file path=ppt/slides/_rels/slide156.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2.png"/><Relationship Id="rId1" Type="http://schemas.openxmlformats.org/officeDocument/2006/relationships/slideLayout" Target="../slideLayouts/slideLayout8.xml"/><Relationship Id="rId5" Type="http://schemas.openxmlformats.org/officeDocument/2006/relationships/image" Target="../media/image106.png"/><Relationship Id="rId4" Type="http://schemas.openxmlformats.org/officeDocument/2006/relationships/image" Target="../media/image103.png"/></Relationships>
</file>

<file path=ppt/slides/_rels/slide15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158.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15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0.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161.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16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16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16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114.png"/></Relationships>
</file>

<file path=ppt/slides/_rels/slide16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115.png"/></Relationships>
</file>

<file path=ppt/slides/_rels/slide16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116.wmf"/></Relationships>
</file>

<file path=ppt/slides/_rels/slide16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117.wmf"/></Relationships>
</file>

<file path=ppt/slides/_rels/slide168.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118.png"/><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169.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119.png"/><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120.png"/></Relationships>
</file>

<file path=ppt/slides/_rels/slide17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121.png"/></Relationships>
</file>

<file path=ppt/slides/_rels/slide17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122.png"/></Relationships>
</file>

<file path=ppt/slides/_rels/slide17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5.wmf"/><Relationship Id="rId1" Type="http://schemas.openxmlformats.org/officeDocument/2006/relationships/slideLayout" Target="../slideLayouts/slideLayout8.xml"/><Relationship Id="rId4" Type="http://schemas.openxmlformats.org/officeDocument/2006/relationships/image" Target="../media/image123.png"/></Relationships>
</file>

<file path=ppt/slides/_rels/slide174.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2.png"/><Relationship Id="rId1" Type="http://schemas.openxmlformats.org/officeDocument/2006/relationships/slideLayout" Target="../slideLayouts/slideLayout8.xml"/><Relationship Id="rId4" Type="http://schemas.openxmlformats.org/officeDocument/2006/relationships/image" Target="../media/image124.png"/></Relationships>
</file>

<file path=ppt/slides/_rels/slide175.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2.png"/><Relationship Id="rId1" Type="http://schemas.openxmlformats.org/officeDocument/2006/relationships/slideLayout" Target="../slideLayouts/slideLayout8.xml"/><Relationship Id="rId4" Type="http://schemas.openxmlformats.org/officeDocument/2006/relationships/image" Target="../media/image125.png"/></Relationships>
</file>

<file path=ppt/slides/_rels/slide17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7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81.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82.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83.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84.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85.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86.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87.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88.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89.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90.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91.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92.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93.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94.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95.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96.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97.x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slideLayout" Target="../slideLayouts/slideLayout8.xml"/></Relationships>
</file>

<file path=ppt/slides/_rels/slide198.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harald-hof.de/" TargetMode="External"/><Relationship Id="rId7" Type="http://schemas.openxmlformats.org/officeDocument/2006/relationships/image" Target="../media/image5.tiff"/><Relationship Id="rId2" Type="http://schemas.openxmlformats.org/officeDocument/2006/relationships/hyperlink" Target="mailto:info@harald-hof.de" TargetMode="Externa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http://www.harald-hof.de/downloads/"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kfw.de/" TargetMode="External"/><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200.x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0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20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0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04.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05.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0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07.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08.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09.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28.jpeg"/><Relationship Id="rId1" Type="http://schemas.openxmlformats.org/officeDocument/2006/relationships/slideLayout" Target="../slideLayouts/slideLayout8.xml"/><Relationship Id="rId4" Type="http://schemas.openxmlformats.org/officeDocument/2006/relationships/image" Target="../media/image138.jpeg"/></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21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11.x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12.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13.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14.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15.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1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44.png"/><Relationship Id="rId1" Type="http://schemas.openxmlformats.org/officeDocument/2006/relationships/slideLayout" Target="../slideLayouts/slideLayout8.xml"/></Relationships>
</file>

<file path=ppt/slides/_rels/slide2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28.jpeg"/><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28.jpeg"/><Relationship Id="rId1" Type="http://schemas.openxmlformats.org/officeDocument/2006/relationships/slideLayout" Target="../slideLayouts/slideLayout8.xml"/></Relationships>
</file>

<file path=ppt/slides/_rels/slide21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28.jpeg"/><Relationship Id="rId1" Type="http://schemas.openxmlformats.org/officeDocument/2006/relationships/slideLayout" Target="../slideLayouts/slideLayout8.xml"/><Relationship Id="rId5" Type="http://schemas.openxmlformats.org/officeDocument/2006/relationships/hyperlink" Target="http://www.bafa.de/" TargetMode="External"/><Relationship Id="rId4" Type="http://schemas.openxmlformats.org/officeDocument/2006/relationships/image" Target="../media/image147.png"/></Relationships>
</file>

<file path=ppt/slides/_rels/slide2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2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8.xml"/><Relationship Id="rId1" Type="http://schemas.openxmlformats.org/officeDocument/2006/relationships/vmlDrawing" Target="../drawings/vmlDrawing8.vml"/><Relationship Id="rId5" Type="http://schemas.openxmlformats.org/officeDocument/2006/relationships/image" Target="../media/image148.emf"/><Relationship Id="rId4" Type="http://schemas.openxmlformats.org/officeDocument/2006/relationships/oleObject" Target="../embeddings/oleObject8.bin"/></Relationships>
</file>

<file path=ppt/slides/_rels/slide2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hyperlink" Target="http://www.gruenden-in-muenchen.de/" TargetMode="External"/><Relationship Id="rId7" Type="http://schemas.openxmlformats.org/officeDocument/2006/relationships/hyperlink" Target="http://www.bmf-steuerrechner.de/" TargetMode="External"/><Relationship Id="rId2" Type="http://schemas.openxmlformats.org/officeDocument/2006/relationships/hyperlink" Target="http://www.gruenden-im-nebenerwerb.de/" TargetMode="External"/><Relationship Id="rId1" Type="http://schemas.openxmlformats.org/officeDocument/2006/relationships/slideLayout" Target="../slideLayouts/slideLayout8.xml"/><Relationship Id="rId6" Type="http://schemas.openxmlformats.org/officeDocument/2006/relationships/hyperlink" Target="http://www.ihk-muenchen.de/" TargetMode="External"/><Relationship Id="rId5" Type="http://schemas.openxmlformats.org/officeDocument/2006/relationships/hyperlink" Target="http://www.ifb-gruendung.de/" TargetMode="External"/><Relationship Id="rId4" Type="http://schemas.openxmlformats.org/officeDocument/2006/relationships/hyperlink" Target="http://www.gruenden-in-oberbayern.de/" TargetMode="External"/></Relationships>
</file>

<file path=ppt/slides/_rels/slide226.xml.rels><?xml version="1.0" encoding="UTF-8" standalone="yes"?>
<Relationships xmlns="http://schemas.openxmlformats.org/package/2006/relationships"><Relationship Id="rId8" Type="http://schemas.openxmlformats.org/officeDocument/2006/relationships/hyperlink" Target="http://www.versicherungsamt-muenchen.de/" TargetMode="External"/><Relationship Id="rId3" Type="http://schemas.openxmlformats.org/officeDocument/2006/relationships/hyperlink" Target="http://www.debeka.de/" TargetMode="External"/><Relationship Id="rId7" Type="http://schemas.openxmlformats.org/officeDocument/2006/relationships/hyperlink" Target="http://www.kuenstlersozialkasse.de/" TargetMode="External"/><Relationship Id="rId2" Type="http://schemas.openxmlformats.org/officeDocument/2006/relationships/hyperlink" Target="http://www.aok.de/" TargetMode="External"/><Relationship Id="rId1" Type="http://schemas.openxmlformats.org/officeDocument/2006/relationships/slideLayout" Target="../slideLayouts/slideLayout8.xml"/><Relationship Id="rId6" Type="http://schemas.openxmlformats.org/officeDocument/2006/relationships/hyperlink" Target="http://www.gdv.de/" TargetMode="External"/><Relationship Id="rId5" Type="http://schemas.openxmlformats.org/officeDocument/2006/relationships/hyperlink" Target="http://www.dguv.de/" TargetMode="External"/><Relationship Id="rId4" Type="http://schemas.openxmlformats.org/officeDocument/2006/relationships/hyperlink" Target="http://www.deutsche-rentenversicherung.de/"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www.ihk-muenchen.de/de/Wirtschaftsstandort" TargetMode="External"/><Relationship Id="rId7" Type="http://schemas.openxmlformats.org/officeDocument/2006/relationships/hyperlink" Target="http://www.vr-banknordeifel.de/" TargetMode="External"/><Relationship Id="rId2" Type="http://schemas.openxmlformats.org/officeDocument/2006/relationships/hyperlink" Target="http://www.destatis.de/" TargetMode="External"/><Relationship Id="rId1" Type="http://schemas.openxmlformats.org/officeDocument/2006/relationships/slideLayout" Target="../slideLayouts/slideLayout8.xml"/><Relationship Id="rId6" Type="http://schemas.openxmlformats.org/officeDocument/2006/relationships/hyperlink" Target="http://www.verbaende.de/" TargetMode="External"/><Relationship Id="rId5" Type="http://schemas.openxmlformats.org/officeDocument/2006/relationships/hyperlink" Target="http://www.verbaende.com/" TargetMode="External"/><Relationship Id="rId4" Type="http://schemas.openxmlformats.org/officeDocument/2006/relationships/hyperlink" Target="http://www.sisby.de/" TargetMode="External"/></Relationships>
</file>

<file path=ppt/slides/_rels/slide228.xml.rels><?xml version="1.0" encoding="UTF-8" standalone="yes"?>
<Relationships xmlns="http://schemas.openxmlformats.org/package/2006/relationships"><Relationship Id="rId8" Type="http://schemas.openxmlformats.org/officeDocument/2006/relationships/hyperlink" Target="http://www.mein-mikrokredit.de/" TargetMode="External"/><Relationship Id="rId3" Type="http://schemas.openxmlformats.org/officeDocument/2006/relationships/hyperlink" Target="http://www.baybg.de/" TargetMode="External"/><Relationship Id="rId7" Type="http://schemas.openxmlformats.org/officeDocument/2006/relationships/hyperlink" Target="http://www.lfa.de/" TargetMode="External"/><Relationship Id="rId2" Type="http://schemas.openxmlformats.org/officeDocument/2006/relationships/hyperlink" Target="http://www.bafa.de/" TargetMode="External"/><Relationship Id="rId1" Type="http://schemas.openxmlformats.org/officeDocument/2006/relationships/slideLayout" Target="../slideLayouts/slideLayout8.xml"/><Relationship Id="rId6" Type="http://schemas.openxmlformats.org/officeDocument/2006/relationships/hyperlink" Target="http://www.kfw.de/" TargetMode="External"/><Relationship Id="rId5" Type="http://schemas.openxmlformats.org/officeDocument/2006/relationships/hyperlink" Target="http://www.bb-bayern.de/" TargetMode="External"/><Relationship Id="rId10" Type="http://schemas.openxmlformats.org/officeDocument/2006/relationships/hyperlink" Target="http://www.gruenden-im-nebenerwerb.de/" TargetMode="External"/><Relationship Id="rId4" Type="http://schemas.openxmlformats.org/officeDocument/2006/relationships/hyperlink" Target="http://www.bayernkapital.de/" TargetMode="External"/><Relationship Id="rId9" Type="http://schemas.openxmlformats.org/officeDocument/2006/relationships/hyperlink" Target="http://www.bmwi.de/" TargetMode="External"/></Relationships>
</file>

<file path=ppt/slides/_rels/slide229.xml.rels><?xml version="1.0" encoding="UTF-8" standalone="yes"?>
<Relationships xmlns="http://schemas.openxmlformats.org/package/2006/relationships"><Relationship Id="rId8" Type="http://schemas.openxmlformats.org/officeDocument/2006/relationships/hyperlink" Target="http://www.bmwi.de/" TargetMode="External"/><Relationship Id="rId3" Type="http://schemas.openxmlformats.org/officeDocument/2006/relationships/hyperlink" Target="http://www.franchiseportal.de/" TargetMode="External"/><Relationship Id="rId7" Type="http://schemas.openxmlformats.org/officeDocument/2006/relationships/hyperlink" Target="http://www.nexxt-change.org/" TargetMode="External"/><Relationship Id="rId2" Type="http://schemas.openxmlformats.org/officeDocument/2006/relationships/hyperlink" Target="http://www.die-franchisenehmer.de/" TargetMode="External"/><Relationship Id="rId1" Type="http://schemas.openxmlformats.org/officeDocument/2006/relationships/slideLayout" Target="../slideLayouts/slideLayout8.xml"/><Relationship Id="rId6" Type="http://schemas.openxmlformats.org/officeDocument/2006/relationships/hyperlink" Target="http://www.franchise-welt.com/" TargetMode="External"/><Relationship Id="rId5" Type="http://schemas.openxmlformats.org/officeDocument/2006/relationships/hyperlink" Target="http://www.franchiseverband.com/" TargetMode="External"/><Relationship Id="rId4" Type="http://schemas.openxmlformats.org/officeDocument/2006/relationships/hyperlink" Target="http://www.franchiserecht.de/" TargetMode="External"/><Relationship Id="rId9" Type="http://schemas.openxmlformats.org/officeDocument/2006/relationships/hyperlink" Target="http://www.gruenden-im-nebenerwerb.d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kfw.de/" TargetMode="External"/><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5.xml.rels><?xml version="1.0" encoding="UTF-8" standalone="yes"?>
<Relationships xmlns="http://schemas.openxmlformats.org/package/2006/relationships"><Relationship Id="rId8" Type="http://schemas.openxmlformats.org/officeDocument/2006/relationships/hyperlink" Target="https://pixabay.com/de/daumen-hand-mensch-geste-1006395/" TargetMode="External"/><Relationship Id="rId3" Type="http://schemas.openxmlformats.org/officeDocument/2006/relationships/hyperlink" Target="http://www.bmwi.de/BMWi/Navigation/Service/publikationen,did=34874.html" TargetMode="External"/><Relationship Id="rId7" Type="http://schemas.openxmlformats.org/officeDocument/2006/relationships/hyperlink" Target="http://www.ihk-nuernberg.de/" TargetMode="External"/><Relationship Id="rId2" Type="http://schemas.openxmlformats.org/officeDocument/2006/relationships/hyperlink" Target="https://pixabay.com/de/benennen-stochern-finger-zeigen-427537/" TargetMode="External"/><Relationship Id="rId1" Type="http://schemas.openxmlformats.org/officeDocument/2006/relationships/slideLayout" Target="../slideLayouts/slideLayout8.xml"/><Relationship Id="rId6" Type="http://schemas.openxmlformats.org/officeDocument/2006/relationships/hyperlink" Target="https://pixabay.com/de/euro-scheine-geld-finanzen-870757/" TargetMode="External"/><Relationship Id="rId5" Type="http://schemas.openxmlformats.org/officeDocument/2006/relationships/hyperlink" Target="https://pixabay.com/de/brille-lesen-lernen-buch-text-272399/" TargetMode="External"/><Relationship Id="rId4" Type="http://schemas.openxmlformats.org/officeDocument/2006/relationships/hyperlink" Target="https://pixabay.com/de/ma%CC%88nner-angestellte-anzug-arbeit-1979261/" TargetMode="External"/><Relationship Id="rId9" Type="http://schemas.openxmlformats.org/officeDocument/2006/relationships/hyperlink" Target="http://file1.npage.de/007979/85/bilder/ampel-gruen.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kfw.de/" TargetMode="External"/><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kfw.de/" TargetMode="External"/><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9.wmf"/></Relationships>
</file>

<file path=ppt/slides/_rels/slide4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21.emf"/></Relationships>
</file>

<file path=ppt/slides/_rels/slide5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21.emf"/></Relationships>
</file>

<file path=ppt/slides/_rels/slide5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2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9.wmf"/></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9.wmf"/></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9.wmf"/></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wmf"/><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image" Target="../media/image9.wmf"/></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wmf"/><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8.xml"/><Relationship Id="rId4" Type="http://schemas.openxmlformats.org/officeDocument/2006/relationships/image" Target="../media/image9.wmf"/></Relationships>
</file>

<file path=ppt/slides/_rels/slide7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wmf"/><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8.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a:t>Gründen im Nebenerwerb</a:t>
            </a:r>
          </a:p>
        </p:txBody>
      </p:sp>
      <p:sp>
        <p:nvSpPr>
          <p:cNvPr id="4" name="Rechteck 3"/>
          <p:cNvSpPr/>
          <p:nvPr/>
        </p:nvSpPr>
        <p:spPr>
          <a:xfrm>
            <a:off x="6228184" y="6165304"/>
            <a:ext cx="1656184"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4741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6B962224-3CBF-492B-B1D1-320FA1D42F5C}"/>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F195A77-40F5-41C5-89AE-7922D89F86B2}"/>
              </a:ext>
            </a:extLst>
          </p:cNvPr>
          <p:cNvSpPr>
            <a:spLocks noGrp="1"/>
          </p:cNvSpPr>
          <p:nvPr>
            <p:ph type="body" idx="1"/>
          </p:nvPr>
        </p:nvSpPr>
        <p:spPr/>
        <p:txBody>
          <a:bodyPr/>
          <a:lstStyle/>
          <a:p>
            <a:r>
              <a:rPr lang="de-DE" dirty="0"/>
              <a:t>Gründertest - Persönlichkeit</a:t>
            </a:r>
          </a:p>
        </p:txBody>
      </p:sp>
      <p:sp>
        <p:nvSpPr>
          <p:cNvPr id="4" name="Foliennummernplatzhalter 3">
            <a:extLst>
              <a:ext uri="{FF2B5EF4-FFF2-40B4-BE49-F238E27FC236}">
                <a16:creationId xmlns="" xmlns:a16="http://schemas.microsoft.com/office/drawing/2014/main" id="{79906F8E-9987-47BC-8842-6035B9AEC5FA}"/>
              </a:ext>
            </a:extLst>
          </p:cNvPr>
          <p:cNvSpPr>
            <a:spLocks noGrp="1"/>
          </p:cNvSpPr>
          <p:nvPr>
            <p:ph type="sldNum" sz="quarter" idx="12"/>
          </p:nvPr>
        </p:nvSpPr>
        <p:spPr/>
        <p:txBody>
          <a:bodyPr/>
          <a:lstStyle/>
          <a:p>
            <a:r>
              <a:rPr lang="de-DE" dirty="0"/>
              <a:t>7</a:t>
            </a:r>
          </a:p>
        </p:txBody>
      </p:sp>
      <p:sp>
        <p:nvSpPr>
          <p:cNvPr id="5" name="Textfeld 1">
            <a:extLst>
              <a:ext uri="{FF2B5EF4-FFF2-40B4-BE49-F238E27FC236}">
                <a16:creationId xmlns="" xmlns:a16="http://schemas.microsoft.com/office/drawing/2014/main" id="{2F7AD4FD-92F2-40E0-A4CE-0497B1CC8F91}"/>
              </a:ext>
            </a:extLst>
          </p:cNvPr>
          <p:cNvSpPr txBox="1">
            <a:spLocks noChangeArrowheads="1"/>
          </p:cNvSpPr>
          <p:nvPr/>
        </p:nvSpPr>
        <p:spPr bwMode="auto">
          <a:xfrm>
            <a:off x="444500" y="1884139"/>
            <a:ext cx="823595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2000" dirty="0"/>
          </a:p>
          <a:p>
            <a:pPr algn="l"/>
            <a:r>
              <a:rPr lang="de-DE" altLang="de-DE" sz="1800" dirty="0"/>
              <a:t>Hinweise darauf, was dazu gehört, Unternehmerin oder Unternehmer zu sein, gibt der folgende Test. Er geht auf wichtige Eigenschaften einer Unternehmer-persönlichkeit ein. Mithilfe dieses Tests kann man auch feststellen, ob man selbst ein „Unternehmertyp“ ist oder nicht.</a:t>
            </a:r>
          </a:p>
          <a:p>
            <a:pPr algn="l"/>
            <a:endParaRPr lang="de-DE" altLang="de-DE" sz="1800" dirty="0"/>
          </a:p>
          <a:p>
            <a:pPr algn="l"/>
            <a:r>
              <a:rPr lang="de-DE" altLang="de-DE" sz="1800" u="sng" dirty="0"/>
              <a:t>Hinweis:</a:t>
            </a:r>
          </a:p>
          <a:p>
            <a:pPr algn="l"/>
            <a:r>
              <a:rPr lang="de-DE" altLang="de-DE" sz="1800" dirty="0"/>
              <a:t>Für ein „eher ja“ gibt es 1 Punkt, für ein „eher nein“ 0 Punkte.</a:t>
            </a:r>
          </a:p>
          <a:p>
            <a:pPr algn="l"/>
            <a:r>
              <a:rPr lang="de-DE" altLang="de-DE" sz="1800" dirty="0"/>
              <a:t>Addieren Sie Ihre Punktzahlen aus den folgenden sechs Bereichen:</a:t>
            </a:r>
          </a:p>
          <a:p>
            <a:pPr algn="l"/>
            <a:endParaRPr lang="de-DE" altLang="de-DE" sz="2000" dirty="0"/>
          </a:p>
          <a:p>
            <a:pPr algn="l"/>
            <a:endParaRPr lang="de-DE" altLang="de-DE" sz="2000" dirty="0"/>
          </a:p>
          <a:p>
            <a:pPr algn="l"/>
            <a:endParaRPr lang="de-DE" altLang="de-DE" sz="2000" dirty="0"/>
          </a:p>
          <a:p>
            <a:pPr algn="l"/>
            <a:endParaRPr lang="de-DE" altLang="de-DE" sz="2000" dirty="0"/>
          </a:p>
          <a:p>
            <a:pPr algn="l"/>
            <a:endParaRPr lang="de-DE" altLang="de-DE" sz="1000" dirty="0"/>
          </a:p>
          <a:p>
            <a:pPr algn="l"/>
            <a:r>
              <a:rPr lang="de-DE" altLang="de-DE" sz="1600" dirty="0"/>
              <a:t>Quelle: Bundeswirtschaftsministerium, Starthilfe, Stand 2014</a:t>
            </a:r>
          </a:p>
          <a:p>
            <a:pPr algn="l"/>
            <a:endParaRPr lang="de-DE" altLang="de-DE" sz="2000" dirty="0"/>
          </a:p>
        </p:txBody>
      </p:sp>
    </p:spTree>
    <p:extLst>
      <p:ext uri="{BB962C8B-B14F-4D97-AF65-F5344CB8AC3E}">
        <p14:creationId xmlns:p14="http://schemas.microsoft.com/office/powerpoint/2010/main" val="4140474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B3A9287-56CE-4853-8C8C-5297FA226718}"/>
              </a:ext>
            </a:extLst>
          </p:cNvPr>
          <p:cNvSpPr>
            <a:spLocks noGrp="1"/>
          </p:cNvSpPr>
          <p:nvPr>
            <p:ph type="title"/>
          </p:nvPr>
        </p:nvSpPr>
        <p:spPr/>
        <p:txBody>
          <a:bodyPr/>
          <a:lstStyle/>
          <a:p>
            <a:endParaRPr lang="de-DE"/>
          </a:p>
        </p:txBody>
      </p:sp>
      <p:sp>
        <p:nvSpPr>
          <p:cNvPr id="3" name="Inhaltsplatzhalter 2">
            <a:extLst>
              <a:ext uri="{FF2B5EF4-FFF2-40B4-BE49-F238E27FC236}">
                <a16:creationId xmlns="" xmlns:a16="http://schemas.microsoft.com/office/drawing/2014/main" id="{9C75EDB4-C2C8-4E85-838C-038D2A2F4B05}"/>
              </a:ext>
            </a:extLst>
          </p:cNvPr>
          <p:cNvSpPr>
            <a:spLocks noGrp="1"/>
          </p:cNvSpPr>
          <p:nvPr>
            <p:ph sz="half" idx="1"/>
          </p:nvPr>
        </p:nvSpPr>
        <p:spPr>
          <a:xfrm>
            <a:off x="457200" y="1884139"/>
            <a:ext cx="4038600" cy="4525963"/>
          </a:xfrm>
        </p:spPr>
        <p:txBody>
          <a:bodyPr/>
          <a:lstStyle/>
          <a:p>
            <a:pPr lvl="0">
              <a:lnSpc>
                <a:spcPct val="90000"/>
              </a:lnSpc>
            </a:pPr>
            <a:endParaRPr lang="de-DE" altLang="de-DE" sz="1800" dirty="0">
              <a:solidFill>
                <a:prstClr val="black"/>
              </a:solidFill>
              <a:latin typeface="Arial" pitchFamily="34" charset="0"/>
            </a:endParaRPr>
          </a:p>
          <a:p>
            <a:pPr lvl="0">
              <a:lnSpc>
                <a:spcPct val="90000"/>
              </a:lnSpc>
            </a:pPr>
            <a:r>
              <a:rPr lang="de-DE" altLang="de-DE" sz="1800" dirty="0">
                <a:solidFill>
                  <a:srgbClr val="92D050"/>
                </a:solidFill>
                <a:latin typeface="Arial" pitchFamily="34" charset="0"/>
              </a:rPr>
              <a:t>Allein</a:t>
            </a:r>
          </a:p>
          <a:p>
            <a:pPr lvl="0">
              <a:lnSpc>
                <a:spcPct val="90000"/>
              </a:lnSpc>
            </a:pPr>
            <a:endParaRPr lang="de-DE" altLang="de-DE" sz="1000" dirty="0">
              <a:solidFill>
                <a:prstClr val="black"/>
              </a:solidFill>
              <a:latin typeface="Arial" pitchFamily="34" charset="0"/>
            </a:endParaRPr>
          </a:p>
          <a:p>
            <a:pPr>
              <a:buFont typeface="Wingdings" pitchFamily="2" charset="2"/>
              <a:buChar char="ý"/>
            </a:pPr>
            <a:r>
              <a:rPr lang="de-DE" altLang="de-DE" sz="1800" dirty="0"/>
              <a:t> Einzelunternehmen</a:t>
            </a:r>
          </a:p>
          <a:p>
            <a:endParaRPr lang="de-DE" altLang="de-DE" sz="1000" dirty="0"/>
          </a:p>
          <a:p>
            <a:pPr>
              <a:buFont typeface="Wingdings" pitchFamily="2" charset="2"/>
              <a:buChar char="ý"/>
            </a:pPr>
            <a:r>
              <a:rPr lang="de-DE" altLang="de-DE" sz="1800" dirty="0"/>
              <a:t> Ein-Personen-GmbH / UG</a:t>
            </a:r>
          </a:p>
          <a:p>
            <a:endParaRPr lang="de-DE" altLang="de-DE" sz="1000" dirty="0"/>
          </a:p>
          <a:p>
            <a:pPr>
              <a:buFont typeface="Wingdings" pitchFamily="2" charset="2"/>
              <a:buChar char="ý"/>
            </a:pPr>
            <a:r>
              <a:rPr lang="de-DE" altLang="de-DE" sz="1800"/>
              <a:t> Ein-Personen-AG</a:t>
            </a:r>
            <a:endParaRPr lang="de-DE" altLang="de-DE" sz="1800" dirty="0"/>
          </a:p>
        </p:txBody>
      </p:sp>
      <p:sp>
        <p:nvSpPr>
          <p:cNvPr id="4" name="Inhaltsplatzhalter 3">
            <a:extLst>
              <a:ext uri="{FF2B5EF4-FFF2-40B4-BE49-F238E27FC236}">
                <a16:creationId xmlns="" xmlns:a16="http://schemas.microsoft.com/office/drawing/2014/main" id="{0E719D13-CCE0-4A5C-9F4C-40A63A78B369}"/>
              </a:ext>
            </a:extLst>
          </p:cNvPr>
          <p:cNvSpPr>
            <a:spLocks noGrp="1"/>
          </p:cNvSpPr>
          <p:nvPr>
            <p:ph sz="half" idx="2"/>
          </p:nvPr>
        </p:nvSpPr>
        <p:spPr>
          <a:xfrm>
            <a:off x="4641850" y="1884138"/>
            <a:ext cx="4038600" cy="4525963"/>
          </a:xfrm>
        </p:spPr>
        <p:txBody>
          <a:bodyPr/>
          <a:lstStyle/>
          <a:p>
            <a:endParaRPr lang="de-DE" sz="1800" dirty="0"/>
          </a:p>
          <a:p>
            <a:r>
              <a:rPr lang="de-DE" sz="1800" dirty="0">
                <a:solidFill>
                  <a:srgbClr val="92D050"/>
                </a:solidFill>
              </a:rPr>
              <a:t>Mit Partnern</a:t>
            </a:r>
          </a:p>
          <a:p>
            <a:endParaRPr lang="de-DE" sz="1000" dirty="0"/>
          </a:p>
          <a:p>
            <a:pPr>
              <a:buFont typeface="Wingdings" pitchFamily="2" charset="2"/>
              <a:buChar char="ý"/>
            </a:pPr>
            <a:r>
              <a:rPr lang="de-DE" sz="1800" dirty="0"/>
              <a:t> GbR*</a:t>
            </a:r>
          </a:p>
          <a:p>
            <a:endParaRPr lang="de-DE" sz="1000" dirty="0"/>
          </a:p>
          <a:p>
            <a:pPr>
              <a:buFont typeface="Wingdings" pitchFamily="2" charset="2"/>
              <a:buChar char="ý"/>
            </a:pPr>
            <a:r>
              <a:rPr lang="de-DE" altLang="de-DE" sz="1800" dirty="0"/>
              <a:t> </a:t>
            </a:r>
            <a:r>
              <a:rPr lang="de-DE" altLang="de-DE" sz="1800" dirty="0" err="1"/>
              <a:t>oHG</a:t>
            </a:r>
            <a:r>
              <a:rPr lang="de-DE" altLang="de-DE" sz="1800" dirty="0"/>
              <a:t> / KG</a:t>
            </a:r>
          </a:p>
          <a:p>
            <a:endParaRPr lang="de-DE" altLang="de-DE" sz="1000" dirty="0"/>
          </a:p>
          <a:p>
            <a:pPr>
              <a:buFont typeface="Wingdings" pitchFamily="2" charset="2"/>
              <a:buChar char="ý"/>
            </a:pPr>
            <a:r>
              <a:rPr lang="de-DE" altLang="de-DE" sz="1800" dirty="0"/>
              <a:t> PartG / PartG mbB</a:t>
            </a:r>
          </a:p>
          <a:p>
            <a:endParaRPr lang="de-DE" altLang="de-DE" sz="1000" dirty="0"/>
          </a:p>
          <a:p>
            <a:pPr>
              <a:buFont typeface="Wingdings" pitchFamily="2" charset="2"/>
              <a:buChar char="ý"/>
            </a:pPr>
            <a:r>
              <a:rPr lang="de-DE" altLang="de-DE" sz="1800" dirty="0"/>
              <a:t> GmbH / UG</a:t>
            </a:r>
          </a:p>
          <a:p>
            <a:endParaRPr lang="de-DE" altLang="de-DE" sz="1000" dirty="0"/>
          </a:p>
          <a:p>
            <a:pPr>
              <a:buFont typeface="Wingdings" pitchFamily="2" charset="2"/>
              <a:buChar char="ý"/>
            </a:pPr>
            <a:r>
              <a:rPr lang="de-DE" altLang="de-DE" sz="1800" dirty="0"/>
              <a:t> AG</a:t>
            </a:r>
          </a:p>
          <a:p>
            <a:endParaRPr lang="de-DE" sz="1800" dirty="0"/>
          </a:p>
        </p:txBody>
      </p:sp>
      <p:sp>
        <p:nvSpPr>
          <p:cNvPr id="5" name="Textplatzhalter 4">
            <a:extLst>
              <a:ext uri="{FF2B5EF4-FFF2-40B4-BE49-F238E27FC236}">
                <a16:creationId xmlns="" xmlns:a16="http://schemas.microsoft.com/office/drawing/2014/main" id="{D28F07BF-CBEF-457D-AAAF-0533D84D4F44}"/>
              </a:ext>
            </a:extLst>
          </p:cNvPr>
          <p:cNvSpPr>
            <a:spLocks noGrp="1"/>
          </p:cNvSpPr>
          <p:nvPr>
            <p:ph type="body" idx="10"/>
          </p:nvPr>
        </p:nvSpPr>
        <p:spPr/>
        <p:txBody>
          <a:bodyPr/>
          <a:lstStyle/>
          <a:p>
            <a:r>
              <a:rPr lang="de-DE" dirty="0"/>
              <a:t>Rechtsformen im Überblick</a:t>
            </a:r>
          </a:p>
        </p:txBody>
      </p:sp>
      <p:pic>
        <p:nvPicPr>
          <p:cNvPr id="6" name="Picture 7" descr="BS00330_">
            <a:extLst>
              <a:ext uri="{FF2B5EF4-FFF2-40B4-BE49-F238E27FC236}">
                <a16:creationId xmlns="" xmlns:a16="http://schemas.microsoft.com/office/drawing/2014/main" id="{D9C94E35-CDCA-48D6-BF99-F3655248E4C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1">
            <a:extLst>
              <a:ext uri="{FF2B5EF4-FFF2-40B4-BE49-F238E27FC236}">
                <a16:creationId xmlns="" xmlns:a16="http://schemas.microsoft.com/office/drawing/2014/main" id="{B30FB202-850F-4A61-AA57-D9213E117741}"/>
              </a:ext>
            </a:extLst>
          </p:cNvPr>
          <p:cNvSpPr txBox="1">
            <a:spLocks noChangeArrowheads="1"/>
          </p:cNvSpPr>
          <p:nvPr/>
        </p:nvSpPr>
        <p:spPr bwMode="auto">
          <a:xfrm>
            <a:off x="444622" y="5518722"/>
            <a:ext cx="82358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800" b="1" dirty="0">
                <a:solidFill>
                  <a:srgbClr val="92D050"/>
                </a:solidFill>
              </a:rPr>
              <a:t>*Achtung:</a:t>
            </a:r>
          </a:p>
          <a:p>
            <a:pPr algn="l"/>
            <a:r>
              <a:rPr lang="de-DE" altLang="de-DE" sz="1800" dirty="0"/>
              <a:t>Eine GbR ist nur dann freiberuflich, wenn alle Gesellschafter den freien Berufen angehören!</a:t>
            </a:r>
          </a:p>
        </p:txBody>
      </p:sp>
      <p:sp>
        <p:nvSpPr>
          <p:cNvPr id="8" name="Fußzeilenplatzhalter 1">
            <a:extLst>
              <a:ext uri="{FF2B5EF4-FFF2-40B4-BE49-F238E27FC236}">
                <a16:creationId xmlns="" xmlns:a16="http://schemas.microsoft.com/office/drawing/2014/main" id="{96EDF24A-AD0E-4659-ABD3-B0C9489C1F7D}"/>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sz="900" dirty="0">
                <a:solidFill>
                  <a:srgbClr val="898989"/>
                </a:solidFill>
                <a:latin typeface="Calibri" charset="0"/>
              </a:rPr>
              <a:t>Gründen im Nebenerwerb </a:t>
            </a:r>
          </a:p>
        </p:txBody>
      </p:sp>
      <p:sp>
        <p:nvSpPr>
          <p:cNvPr id="9" name="Foliennummernplatzhalter 3">
            <a:extLst>
              <a:ext uri="{FF2B5EF4-FFF2-40B4-BE49-F238E27FC236}">
                <a16:creationId xmlns="" xmlns:a16="http://schemas.microsoft.com/office/drawing/2014/main" id="{55430ABE-2BF9-417F-B3D4-E9AAA38073AE}"/>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lgn="r"/>
            <a:r>
              <a:rPr lang="de-DE" sz="900" dirty="0">
                <a:solidFill>
                  <a:schemeClr val="bg1">
                    <a:lumMod val="50000"/>
                  </a:schemeClr>
                </a:solidFill>
                <a:latin typeface="Calibri" panose="020F0502020204030204" pitchFamily="34" charset="0"/>
                <a:cs typeface="Calibri" panose="020F0502020204030204" pitchFamily="34" charset="0"/>
              </a:rPr>
              <a:t>32</a:t>
            </a:r>
          </a:p>
        </p:txBody>
      </p:sp>
    </p:spTree>
    <p:extLst>
      <p:ext uri="{BB962C8B-B14F-4D97-AF65-F5344CB8AC3E}">
        <p14:creationId xmlns:p14="http://schemas.microsoft.com/office/powerpoint/2010/main" val="1435393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33</a:t>
            </a:r>
          </a:p>
        </p:txBody>
      </p:sp>
      <p:pic>
        <p:nvPicPr>
          <p:cNvPr id="7" name="Picture 7" descr="BS00330_">
            <a:extLst>
              <a:ext uri="{FF2B5EF4-FFF2-40B4-BE49-F238E27FC236}">
                <a16:creationId xmlns="" xmlns:a16="http://schemas.microsoft.com/office/drawing/2014/main" id="{2533111C-A06D-47B5-A189-9236EF81441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3">
            <a:extLst>
              <a:ext uri="{FF2B5EF4-FFF2-40B4-BE49-F238E27FC236}">
                <a16:creationId xmlns="" xmlns:a16="http://schemas.microsoft.com/office/drawing/2014/main" id="{BEBDBF69-94A1-4BD3-96D8-94ED087B2ADD}"/>
              </a:ext>
            </a:extLst>
          </p:cNvPr>
          <p:cNvGraphicFramePr>
            <a:graphicFrameLocks noChangeAspect="1"/>
          </p:cNvGraphicFramePr>
          <p:nvPr>
            <p:extLst/>
          </p:nvPr>
        </p:nvGraphicFramePr>
        <p:xfrm>
          <a:off x="444499" y="2249082"/>
          <a:ext cx="8235951" cy="3042056"/>
        </p:xfrm>
        <a:graphic>
          <a:graphicData uri="http://schemas.openxmlformats.org/presentationml/2006/ole">
            <mc:AlternateContent xmlns:mc="http://schemas.openxmlformats.org/markup-compatibility/2006">
              <mc:Choice xmlns:v="urn:schemas-microsoft-com:vml" Requires="v">
                <p:oleObj spid="_x0000_s35857" name="Arbeitsblatt" r:id="rId4" imgW="8924849" imgH="3133649" progId="Excel.Sheet.8">
                  <p:embed/>
                </p:oleObj>
              </mc:Choice>
              <mc:Fallback>
                <p:oleObj name="Arbeitsblatt" r:id="rId4" imgW="8924849" imgH="3133649" progId="Excel.Sheet.8">
                  <p:embed/>
                  <p:pic>
                    <p:nvPicPr>
                      <p:cNvPr id="8" name="Object 3">
                        <a:extLst>
                          <a:ext uri="{FF2B5EF4-FFF2-40B4-BE49-F238E27FC236}">
                            <a16:creationId xmlns="" xmlns:a16="http://schemas.microsoft.com/office/drawing/2014/main" id="{BEBDBF69-94A1-4BD3-96D8-94ED087B2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499" y="2249082"/>
                        <a:ext cx="8235951" cy="304205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9643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34</a:t>
            </a:r>
          </a:p>
        </p:txBody>
      </p:sp>
      <p:pic>
        <p:nvPicPr>
          <p:cNvPr id="7" name="Picture 7" descr="BS00330_">
            <a:extLst>
              <a:ext uri="{FF2B5EF4-FFF2-40B4-BE49-F238E27FC236}">
                <a16:creationId xmlns="" xmlns:a16="http://schemas.microsoft.com/office/drawing/2014/main" id="{2533111C-A06D-47B5-A189-9236EF81441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a:extLst>
              <a:ext uri="{FF2B5EF4-FFF2-40B4-BE49-F238E27FC236}">
                <a16:creationId xmlns="" xmlns:a16="http://schemas.microsoft.com/office/drawing/2014/main" id="{30418CDE-39DC-42BC-A82A-F0980FA2C56F}"/>
              </a:ext>
            </a:extLst>
          </p:cNvPr>
          <p:cNvGraphicFramePr>
            <a:graphicFrameLocks noChangeAspect="1"/>
          </p:cNvGraphicFramePr>
          <p:nvPr>
            <p:extLst/>
          </p:nvPr>
        </p:nvGraphicFramePr>
        <p:xfrm>
          <a:off x="438267" y="2240381"/>
          <a:ext cx="8229717" cy="3722523"/>
        </p:xfrm>
        <a:graphic>
          <a:graphicData uri="http://schemas.openxmlformats.org/presentationml/2006/ole">
            <mc:AlternateContent xmlns:mc="http://schemas.openxmlformats.org/markup-compatibility/2006">
              <mc:Choice xmlns:v="urn:schemas-microsoft-com:vml" Requires="v">
                <p:oleObj spid="_x0000_s36881" name="Arbeitsblatt" r:id="rId4" imgW="8924849" imgH="4067251" progId="Excel.Sheet.8">
                  <p:embed/>
                </p:oleObj>
              </mc:Choice>
              <mc:Fallback>
                <p:oleObj name="Arbeitsblatt" r:id="rId4" imgW="8924849" imgH="4067251" progId="Excel.Sheet.8">
                  <p:embed/>
                  <p:pic>
                    <p:nvPicPr>
                      <p:cNvPr id="6" name="Object 3">
                        <a:extLst>
                          <a:ext uri="{FF2B5EF4-FFF2-40B4-BE49-F238E27FC236}">
                            <a16:creationId xmlns="" xmlns:a16="http://schemas.microsoft.com/office/drawing/2014/main" id="{30418CDE-39DC-42BC-A82A-F0980FA2C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267" y="2240381"/>
                        <a:ext cx="8229717" cy="372252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2735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35</a:t>
            </a:r>
          </a:p>
        </p:txBody>
      </p:sp>
      <p:pic>
        <p:nvPicPr>
          <p:cNvPr id="7" name="Picture 7" descr="BS00330_">
            <a:extLst>
              <a:ext uri="{FF2B5EF4-FFF2-40B4-BE49-F238E27FC236}">
                <a16:creationId xmlns="" xmlns:a16="http://schemas.microsoft.com/office/drawing/2014/main" id="{2533111C-A06D-47B5-A189-9236EF81441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a:extLst>
              <a:ext uri="{FF2B5EF4-FFF2-40B4-BE49-F238E27FC236}">
                <a16:creationId xmlns="" xmlns:a16="http://schemas.microsoft.com/office/drawing/2014/main" id="{E9B61F97-9BAF-4377-86DF-C2BE83C1414C}"/>
              </a:ext>
            </a:extLst>
          </p:cNvPr>
          <p:cNvGraphicFramePr>
            <a:graphicFrameLocks noChangeAspect="1"/>
          </p:cNvGraphicFramePr>
          <p:nvPr>
            <p:extLst/>
          </p:nvPr>
        </p:nvGraphicFramePr>
        <p:xfrm>
          <a:off x="454025" y="2204864"/>
          <a:ext cx="8235950" cy="4085382"/>
        </p:xfrm>
        <a:graphic>
          <a:graphicData uri="http://schemas.openxmlformats.org/presentationml/2006/ole">
            <mc:AlternateContent xmlns:mc="http://schemas.openxmlformats.org/markup-compatibility/2006">
              <mc:Choice xmlns:v="urn:schemas-microsoft-com:vml" Requires="v">
                <p:oleObj spid="_x0000_s37905" name="Arbeitsblatt" r:id="rId4" imgW="8924849" imgH="4219651" progId="Excel.Sheet.8">
                  <p:embed/>
                </p:oleObj>
              </mc:Choice>
              <mc:Fallback>
                <p:oleObj name="Arbeitsblatt" r:id="rId4" imgW="8924849" imgH="4219651" progId="Excel.Sheet.8">
                  <p:embed/>
                  <p:pic>
                    <p:nvPicPr>
                      <p:cNvPr id="6" name="Object 3">
                        <a:extLst>
                          <a:ext uri="{FF2B5EF4-FFF2-40B4-BE49-F238E27FC236}">
                            <a16:creationId xmlns="" xmlns:a16="http://schemas.microsoft.com/office/drawing/2014/main" id="{E9B61F97-9BAF-4377-86DF-C2BE83C141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2204864"/>
                        <a:ext cx="8235950" cy="408538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826024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36</a:t>
            </a:r>
          </a:p>
        </p:txBody>
      </p:sp>
      <p:pic>
        <p:nvPicPr>
          <p:cNvPr id="7" name="Picture 7" descr="BS00330_">
            <a:extLst>
              <a:ext uri="{FF2B5EF4-FFF2-40B4-BE49-F238E27FC236}">
                <a16:creationId xmlns="" xmlns:a16="http://schemas.microsoft.com/office/drawing/2014/main" id="{2533111C-A06D-47B5-A189-9236EF81441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a:extLst>
              <a:ext uri="{FF2B5EF4-FFF2-40B4-BE49-F238E27FC236}">
                <a16:creationId xmlns="" xmlns:a16="http://schemas.microsoft.com/office/drawing/2014/main" id="{EED83049-E757-48B0-B951-7EDBECA5AA2F}"/>
              </a:ext>
            </a:extLst>
          </p:cNvPr>
          <p:cNvGraphicFramePr>
            <a:graphicFrameLocks noChangeAspect="1"/>
          </p:cNvGraphicFramePr>
          <p:nvPr>
            <p:extLst/>
          </p:nvPr>
        </p:nvGraphicFramePr>
        <p:xfrm>
          <a:off x="444499" y="2198745"/>
          <a:ext cx="8235951" cy="3444817"/>
        </p:xfrm>
        <a:graphic>
          <a:graphicData uri="http://schemas.openxmlformats.org/presentationml/2006/ole">
            <mc:AlternateContent xmlns:mc="http://schemas.openxmlformats.org/markup-compatibility/2006">
              <mc:Choice xmlns:v="urn:schemas-microsoft-com:vml" Requires="v">
                <p:oleObj spid="_x0000_s38929" name="Arbeitsblatt" r:id="rId4" imgW="8924849" imgH="3714902" progId="Excel.Sheet.8">
                  <p:embed/>
                </p:oleObj>
              </mc:Choice>
              <mc:Fallback>
                <p:oleObj name="Arbeitsblatt" r:id="rId4" imgW="8924849" imgH="3714902" progId="Excel.Sheet.8">
                  <p:embed/>
                  <p:pic>
                    <p:nvPicPr>
                      <p:cNvPr id="6" name="Object 3">
                        <a:extLst>
                          <a:ext uri="{FF2B5EF4-FFF2-40B4-BE49-F238E27FC236}">
                            <a16:creationId xmlns="" xmlns:a16="http://schemas.microsoft.com/office/drawing/2014/main" id="{EED83049-E757-48B0-B951-7EDBECA5AA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499" y="2198745"/>
                        <a:ext cx="8235951" cy="344481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922057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37</a:t>
            </a:r>
          </a:p>
        </p:txBody>
      </p:sp>
      <p:pic>
        <p:nvPicPr>
          <p:cNvPr id="7" name="Picture 7" descr="BS00330_">
            <a:extLst>
              <a:ext uri="{FF2B5EF4-FFF2-40B4-BE49-F238E27FC236}">
                <a16:creationId xmlns="" xmlns:a16="http://schemas.microsoft.com/office/drawing/2014/main" id="{2533111C-A06D-47B5-A189-9236EF81441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a:extLst>
              <a:ext uri="{FF2B5EF4-FFF2-40B4-BE49-F238E27FC236}">
                <a16:creationId xmlns="" xmlns:a16="http://schemas.microsoft.com/office/drawing/2014/main" id="{0D93156A-E338-4EE7-B4E5-127126972CA8}"/>
              </a:ext>
            </a:extLst>
          </p:cNvPr>
          <p:cNvGraphicFramePr>
            <a:graphicFrameLocks noChangeAspect="1"/>
          </p:cNvGraphicFramePr>
          <p:nvPr>
            <p:extLst/>
          </p:nvPr>
        </p:nvGraphicFramePr>
        <p:xfrm>
          <a:off x="444500" y="2182613"/>
          <a:ext cx="8235950" cy="3731640"/>
        </p:xfrm>
        <a:graphic>
          <a:graphicData uri="http://schemas.openxmlformats.org/presentationml/2006/ole">
            <mc:AlternateContent xmlns:mc="http://schemas.openxmlformats.org/markup-compatibility/2006">
              <mc:Choice xmlns:v="urn:schemas-microsoft-com:vml" Requires="v">
                <p:oleObj spid="_x0000_s39953" name="Arbeitsblatt" r:id="rId4" imgW="8924849" imgH="4038600" progId="Excel.Sheet.8">
                  <p:embed/>
                </p:oleObj>
              </mc:Choice>
              <mc:Fallback>
                <p:oleObj name="Arbeitsblatt" r:id="rId4" imgW="8924849" imgH="4038600" progId="Excel.Sheet.8">
                  <p:embed/>
                  <p:pic>
                    <p:nvPicPr>
                      <p:cNvPr id="6" name="Object 3">
                        <a:extLst>
                          <a:ext uri="{FF2B5EF4-FFF2-40B4-BE49-F238E27FC236}">
                            <a16:creationId xmlns="" xmlns:a16="http://schemas.microsoft.com/office/drawing/2014/main" id="{0D93156A-E338-4EE7-B4E5-127126972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2182613"/>
                        <a:ext cx="8235950" cy="373164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768239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Besondere Rechtsformen für Freiberufler – PartG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38</a:t>
            </a:r>
          </a:p>
        </p:txBody>
      </p:sp>
      <p:pic>
        <p:nvPicPr>
          <p:cNvPr id="7" name="Picture 7" descr="BS00330_">
            <a:extLst>
              <a:ext uri="{FF2B5EF4-FFF2-40B4-BE49-F238E27FC236}">
                <a16:creationId xmlns="" xmlns:a16="http://schemas.microsoft.com/office/drawing/2014/main" id="{2533111C-A06D-47B5-A189-9236EF81441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 xmlns:a16="http://schemas.microsoft.com/office/drawing/2014/main" id="{B3B44F78-24DD-42B7-8B74-B7FDADC74D85}"/>
              </a:ext>
            </a:extLst>
          </p:cNvPr>
          <p:cNvSpPr/>
          <p:nvPr/>
        </p:nvSpPr>
        <p:spPr>
          <a:xfrm>
            <a:off x="444500" y="1884139"/>
            <a:ext cx="8216900" cy="4062651"/>
          </a:xfrm>
          <a:prstGeom prst="rect">
            <a:avLst/>
          </a:prstGeom>
        </p:spPr>
        <p:txBody>
          <a:bodyPr wrap="square">
            <a:spAutoFit/>
          </a:bodyPr>
          <a:lstStyle/>
          <a:p>
            <a:pPr eaLnBrk="1" hangingPunct="1">
              <a:buFontTx/>
              <a:buNone/>
            </a:pPr>
            <a:endParaRPr lang="de-DE" altLang="de-DE" b="1" dirty="0">
              <a:latin typeface="Arial" pitchFamily="34" charset="0"/>
              <a:cs typeface="Times New Roman" pitchFamily="18" charset="0"/>
            </a:endParaRPr>
          </a:p>
          <a:p>
            <a:pPr eaLnBrk="1" hangingPunct="1">
              <a:buFontTx/>
              <a:buNone/>
            </a:pPr>
            <a:r>
              <a:rPr lang="de-DE" altLang="de-DE" sz="1600" b="1" dirty="0">
                <a:latin typeface="Arial" pitchFamily="34" charset="0"/>
                <a:cs typeface="Times New Roman" pitchFamily="18" charset="0"/>
              </a:rPr>
              <a:t>Partnerschaft</a:t>
            </a:r>
            <a:endParaRPr lang="de-DE" altLang="de-DE" sz="1600" dirty="0">
              <a:latin typeface="Arial" pitchFamily="34" charset="0"/>
              <a:cs typeface="Times New Roman" pitchFamily="18" charset="0"/>
            </a:endParaRPr>
          </a:p>
          <a:p>
            <a:pPr eaLnBrk="1" hangingPunct="1">
              <a:buFontTx/>
              <a:buNone/>
            </a:pPr>
            <a:r>
              <a:rPr lang="de-DE" altLang="de-DE" sz="1600" dirty="0">
                <a:latin typeface="Arial" pitchFamily="34" charset="0"/>
                <a:cs typeface="Times New Roman" pitchFamily="18" charset="0"/>
              </a:rPr>
              <a:t>Die Gründung einer Gesellschaft mit der Rechtsform der „Partnerschaft“ ist seit Inkrafttreten des Partnerschaftsgesellschaftsgesetzes im Jahre 1995 möglich. Die Partnerschaft entspricht in etwa der offenen Handelsgesellschaft, kann allerdings nur von Freiberuflern wie Ärzten oder Rechtsanwälten gewählt werden. Für Verbindlichkeiten der Partnerschaft haften den Gläubigern gegenüber neben dem Vermögen der Partnerschaft die Gesellschafter persönlich. Diese können ihre Haftung allerdings für Ansprüche aus Schäden wegen fehlerhafter Berufsausübung (auch unter Verwendung von AGBs) auf denjenigen von ihnen beschränken, der innerhalb der Partnerschaft die berufliche Leistung zu erbringen oder verantwortlich zu leiten und zu überwachen hat. </a:t>
            </a:r>
          </a:p>
          <a:p>
            <a:pPr eaLnBrk="1" hangingPunct="1">
              <a:buFontTx/>
              <a:buNone/>
            </a:pPr>
            <a:r>
              <a:rPr lang="de-DE" altLang="de-DE" sz="1600" dirty="0">
                <a:latin typeface="Arial" pitchFamily="34" charset="0"/>
                <a:cs typeface="Times New Roman" pitchFamily="18" charset="0"/>
              </a:rPr>
              <a:t> </a:t>
            </a:r>
          </a:p>
          <a:p>
            <a:pPr eaLnBrk="1" hangingPunct="1">
              <a:buFontTx/>
              <a:buNone/>
            </a:pPr>
            <a:r>
              <a:rPr lang="de-DE" altLang="de-DE" sz="1600" dirty="0">
                <a:latin typeface="Arial" pitchFamily="34" charset="0"/>
                <a:cs typeface="Times New Roman" pitchFamily="18" charset="0"/>
              </a:rPr>
              <a:t>Das Recht der Partnerschaften ist im Gesetz nur sehr knapp geregelt. Durch die erfolgte </a:t>
            </a:r>
          </a:p>
          <a:p>
            <a:pPr eaLnBrk="1" hangingPunct="1">
              <a:buFontTx/>
              <a:buNone/>
            </a:pPr>
            <a:r>
              <a:rPr lang="de-DE" altLang="de-DE" sz="1600" dirty="0">
                <a:latin typeface="Arial" pitchFamily="34" charset="0"/>
                <a:cs typeface="Times New Roman" pitchFamily="18" charset="0"/>
              </a:rPr>
              <a:t>Zulassung der GmbH-Gründung für einige Freiberufler ist das Interesse an dieser </a:t>
            </a:r>
          </a:p>
          <a:p>
            <a:pPr eaLnBrk="1" hangingPunct="1">
              <a:buFontTx/>
              <a:buNone/>
            </a:pPr>
            <a:r>
              <a:rPr lang="de-DE" altLang="de-DE" sz="1600" dirty="0">
                <a:latin typeface="Arial" pitchFamily="34" charset="0"/>
                <a:cs typeface="Times New Roman" pitchFamily="18" charset="0"/>
              </a:rPr>
              <a:t>Rechtsform zurückgegangen. Partnerschaftsgesellschaften sind in das Partnerschaftsregister beim Amtsgericht einzutragen.</a:t>
            </a:r>
            <a:r>
              <a:rPr lang="de-DE" altLang="de-DE" sz="1600" dirty="0">
                <a:latin typeface="Arial" pitchFamily="34" charset="0"/>
              </a:rPr>
              <a:t> </a:t>
            </a:r>
          </a:p>
        </p:txBody>
      </p:sp>
    </p:spTree>
    <p:extLst>
      <p:ext uri="{BB962C8B-B14F-4D97-AF65-F5344CB8AC3E}">
        <p14:creationId xmlns:p14="http://schemas.microsoft.com/office/powerpoint/2010/main" val="3677779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Besondere Rechtsformen für Freiberufler – PartG mbB</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7" name="Picture 7" descr="BS00330_">
            <a:extLst>
              <a:ext uri="{FF2B5EF4-FFF2-40B4-BE49-F238E27FC236}">
                <a16:creationId xmlns="" xmlns:a16="http://schemas.microsoft.com/office/drawing/2014/main" id="{2533111C-A06D-47B5-A189-9236EF81441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 xmlns:a16="http://schemas.microsoft.com/office/drawing/2014/main" id="{219CE1D7-F9DD-48CA-9929-A66CE88DC97A}"/>
              </a:ext>
            </a:extLst>
          </p:cNvPr>
          <p:cNvSpPr/>
          <p:nvPr/>
        </p:nvSpPr>
        <p:spPr>
          <a:xfrm>
            <a:off x="444500" y="1884139"/>
            <a:ext cx="8235950" cy="4970591"/>
          </a:xfrm>
          <a:prstGeom prst="rect">
            <a:avLst/>
          </a:prstGeom>
        </p:spPr>
        <p:txBody>
          <a:bodyPr wrap="square">
            <a:spAutoFit/>
          </a:bodyPr>
          <a:lstStyle/>
          <a:p>
            <a:endParaRPr lang="de-DE" altLang="de-DE" sz="1000" dirty="0"/>
          </a:p>
          <a:p>
            <a:r>
              <a:rPr lang="de-DE" altLang="de-DE" sz="1000" dirty="0"/>
              <a:t>Die </a:t>
            </a:r>
            <a:r>
              <a:rPr lang="de-DE" altLang="de-DE" sz="1000" b="1" dirty="0"/>
              <a:t>Partnerschaftsgesellschaft mit beschränkter Berufshaftung</a:t>
            </a:r>
            <a:r>
              <a:rPr lang="de-DE" altLang="de-DE" sz="1000" dirty="0"/>
              <a:t> (PartG mbB) ist eine Variante der Partnerschaftsgesellschaft.</a:t>
            </a:r>
          </a:p>
          <a:p>
            <a:r>
              <a:rPr lang="de-DE" altLang="de-DE" sz="1000" dirty="0"/>
              <a:t>Sie ist gegenüber dieser keine eigene Rechtsform.</a:t>
            </a:r>
          </a:p>
          <a:p>
            <a:endParaRPr lang="de-DE" altLang="de-DE" sz="900" dirty="0"/>
          </a:p>
          <a:p>
            <a:r>
              <a:rPr lang="de-DE" altLang="de-DE" sz="1000" dirty="0"/>
              <a:t>Die Partnerschaftsgesellschaft mit beschränkter Berufshaftung wurde mit dem am </a:t>
            </a:r>
            <a:r>
              <a:rPr lang="de-DE" altLang="de-DE" sz="1000" b="1" dirty="0"/>
              <a:t>19. Juli 2013 </a:t>
            </a:r>
            <a:r>
              <a:rPr lang="de-DE" altLang="de-DE" sz="1000" dirty="0"/>
              <a:t>in Kraft getretenen Gesetz zur Einführung einer Partnerschaftsgesellschaft mit beschränkter Berufshaftung und zur Änderung des Berufsrechts der </a:t>
            </a:r>
            <a:r>
              <a:rPr lang="de-DE" altLang="de-DE" sz="1000" b="1" dirty="0"/>
              <a:t>Rechtsanwälte</a:t>
            </a:r>
            <a:r>
              <a:rPr lang="de-DE" altLang="de-DE" sz="1000" dirty="0"/>
              <a:t>, </a:t>
            </a:r>
            <a:r>
              <a:rPr lang="de-DE" altLang="de-DE" sz="1000" b="1" dirty="0"/>
              <a:t>Patentanwälte</a:t>
            </a:r>
            <a:r>
              <a:rPr lang="de-DE" altLang="de-DE" sz="1000" dirty="0"/>
              <a:t>, Steuerberater und Wirtschaftsprüfer eingeführt, um eine Personengesellschaft als Alternative im deutschen Recht zur Limited </a:t>
            </a:r>
            <a:r>
              <a:rPr lang="de-DE" altLang="de-DE" sz="1000" dirty="0" err="1"/>
              <a:t>Liability</a:t>
            </a:r>
            <a:r>
              <a:rPr lang="de-DE" altLang="de-DE" sz="1000" dirty="0"/>
              <a:t> Partnership (LLP) zu schaffen, indem sie für die Freien Berufe eine </a:t>
            </a:r>
            <a:r>
              <a:rPr lang="de-DE" altLang="de-DE" sz="1000" b="1" dirty="0"/>
              <a:t>generelle Beschränkung der Berufshaftung mit dem Privatvermögen ermöglicht, ohne dass hierzu eine Kapitalgesellschaft erforderlich ist</a:t>
            </a:r>
            <a:r>
              <a:rPr lang="de-DE" altLang="de-DE" sz="1000" dirty="0"/>
              <a:t>. Gerade wegen der Gewerbesteuer für  Kapitalgesellschaften sind Freiberufler überwiegend in Personengesellschaften organisiert. Vielen Freiberuflern bleibt aus berufsrechtlichen Gründen die Nutzung einer GmbH &amp; Co KG als Personengesellschaft versperrt, die ebenfalls als Personengesellschaft eine Haftungsbeschränkung ermöglicht.</a:t>
            </a:r>
          </a:p>
          <a:p>
            <a:r>
              <a:rPr lang="de-DE" altLang="de-DE" sz="1000" dirty="0"/>
              <a:t>Da die Partnerschaftsgesellschaft mit beschränkter Berufshaftung nur eine Variante der Partnerschaftsgesellschaft ist, können sich zwar grundsätzlich alle Angehörige derjenigen Freien Berufe zur Berufsausübung zusammenschließen, denen auch bisher schon die Partnerschaftsgesellschaft offenstand. Das sind gemäß § 1 PartGG unter anderem Ärzte, Rechtsanwälte, Patentanwälte, Wirtschaftsprüfer, Steuerberater, beratende Volks- und Betriebswirte, vereidigte Buchprüfer, Ingenieure, Architekten und Sachverständige.</a:t>
            </a:r>
          </a:p>
          <a:p>
            <a:r>
              <a:rPr lang="de-DE" altLang="de-DE" sz="1000" dirty="0"/>
              <a:t>Die </a:t>
            </a:r>
            <a:r>
              <a:rPr lang="de-DE" altLang="de-DE" sz="1000" b="1" dirty="0"/>
              <a:t>beschränkte Berufshaftung setzt aber das Unterhalten einer besonderen Haftpflichtversicherung voraus</a:t>
            </a:r>
            <a:r>
              <a:rPr lang="de-DE" altLang="de-DE" sz="1000" dirty="0"/>
              <a:t>, wobei das PartGG insoweit auf die berufsrechtlichen Regelungen der einzelnen Freien Berufe verweist. Spezielle Regelungen findet sich bislang nur in den Berufsrechten der Anwälte, der Steuerberater und der Wirtschaftsprüfer: Berufshaftpflichtversicherung mit </a:t>
            </a:r>
            <a:r>
              <a:rPr lang="de-DE" altLang="de-DE" sz="1000" b="1" dirty="0"/>
              <a:t>2,5 Millionen Euro Mindestversicherungssumme </a:t>
            </a:r>
            <a:r>
              <a:rPr lang="de-DE" altLang="de-DE" sz="1000" dirty="0"/>
              <a:t>(Rechtsanwälte, Patentanwälte) bzw. 1 Million Euro (Wirtschaftsprüfer, Steuerberater) Mindestversicherungssumme </a:t>
            </a:r>
            <a:r>
              <a:rPr lang="de-DE" altLang="de-DE" sz="1000" b="1" dirty="0"/>
              <a:t>je Versicherungsfall</a:t>
            </a:r>
            <a:r>
              <a:rPr lang="de-DE" altLang="de-DE" sz="1000" dirty="0"/>
              <a:t>.</a:t>
            </a:r>
          </a:p>
          <a:p>
            <a:r>
              <a:rPr lang="de-DE" altLang="de-DE" sz="1000" dirty="0"/>
              <a:t>Damit steht die PartG mbB bisher nur den Rechtsanwälten und Patentanwälten sowie den Steuerberatern und Wirtschaftsprüfern zur Verfügung. Weitere Freie Berufe können aber folgen, sofern ihr Berufsrecht eine Regelung für eine besondere Haftpflichtversicherung trifft.</a:t>
            </a:r>
          </a:p>
          <a:p>
            <a:r>
              <a:rPr lang="de-DE" altLang="de-DE" sz="1000" b="1" dirty="0"/>
              <a:t>Bei der neu eingeführten PartG mbB ist gemäß § 8 Abs. 4 S. 1 PartGG gegenüber den Gläubigern eine Haftung für aus fehlerhafter Berufsausübung entstehende Schäden auf das Gesellschaftsvermögen beschränkt. Eine persönliche Haftung des einzelnen Partners ist ausgeschlossen.</a:t>
            </a:r>
          </a:p>
          <a:p>
            <a:r>
              <a:rPr lang="de-DE" altLang="de-DE" sz="1000" b="1" dirty="0"/>
              <a:t>Die persönliche Haftung der Partner für sonstige Verbindlichkeiten bleibt jedoch bestehen.</a:t>
            </a:r>
            <a:r>
              <a:rPr lang="de-DE" altLang="de-DE" sz="1000" dirty="0"/>
              <a:t> Zu diesen Verbindlichkeiten zählen beispielsweise die Bezüge der Mitarbeiter, Mieten oder Versicherungsbeiträge.</a:t>
            </a:r>
          </a:p>
          <a:p>
            <a:r>
              <a:rPr lang="de-DE" altLang="de-DE" sz="1000" dirty="0"/>
              <a:t>Der Name der Partnerschaft muss gemäß § 8 Abs. 4 S. 3 PartGG den Zusatz „mit beschränkter Berufshaftung“, die Abkürzung „mbB“ oder eine andere allgemein verständliche Abkürzung dieser Bezeichnung enthalten.</a:t>
            </a:r>
          </a:p>
          <a:p>
            <a:endParaRPr lang="de-DE" altLang="de-DE" dirty="0"/>
          </a:p>
          <a:p>
            <a:r>
              <a:rPr lang="de-DE" altLang="de-DE" sz="1000" dirty="0"/>
              <a:t>Quelle: http://de.wikipedia.org/</a:t>
            </a:r>
            <a:r>
              <a:rPr lang="de-DE" altLang="de-DE" sz="1000" dirty="0" err="1"/>
              <a:t>wiki</a:t>
            </a:r>
            <a:r>
              <a:rPr lang="de-DE" altLang="de-DE" sz="1000" dirty="0"/>
              <a:t>/</a:t>
            </a:r>
            <a:r>
              <a:rPr lang="de-DE" altLang="de-DE" sz="1000" dirty="0" err="1"/>
              <a:t>Partnerschaftsgesellschaft_mit_beschränkter_Berufshaftung</a:t>
            </a:r>
            <a:r>
              <a:rPr lang="de-DE" altLang="de-DE" sz="1000" dirty="0"/>
              <a:t>/20.01.2014_12:49h</a:t>
            </a:r>
          </a:p>
        </p:txBody>
      </p:sp>
    </p:spTree>
    <p:extLst>
      <p:ext uri="{BB962C8B-B14F-4D97-AF65-F5344CB8AC3E}">
        <p14:creationId xmlns:p14="http://schemas.microsoft.com/office/powerpoint/2010/main" val="1429569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Fußzeilenplatzhalter 3"/>
          <p:cNvSpPr>
            <a:spLocks noGrp="1"/>
          </p:cNvSpPr>
          <p:nvPr>
            <p:ph type="ftr" sz="quarter" idx="4294967295"/>
          </p:nvPr>
        </p:nvSpPr>
        <p:spPr>
          <a:xfrm>
            <a:off x="304800" y="6248400"/>
            <a:ext cx="31242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96259" name="Foliennummernplatzhalter 4"/>
          <p:cNvSpPr>
            <a:spLocks noGrp="1"/>
          </p:cNvSpPr>
          <p:nvPr>
            <p:ph type="sldNum" sz="quarter" idx="4294967295"/>
          </p:nvPr>
        </p:nvSpPr>
        <p:spPr>
          <a:xfrm>
            <a:off x="6629400" y="6248400"/>
            <a:ext cx="21336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a:p>
            <a:endParaRPr lang="de-DE" altLang="de-DE" sz="1400" dirty="0"/>
          </a:p>
        </p:txBody>
      </p:sp>
      <p:sp>
        <p:nvSpPr>
          <p:cNvPr id="96260" name="Rectangle 3"/>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Besondere Rechtsformen </a:t>
            </a:r>
            <a:br>
              <a:rPr lang="de-DE" altLang="de-DE" sz="2400" b="1" dirty="0"/>
            </a:br>
            <a:r>
              <a:rPr lang="de-DE" altLang="de-DE" sz="2400" b="1" dirty="0"/>
              <a:t>für Freiberufler</a:t>
            </a:r>
          </a:p>
        </p:txBody>
      </p:sp>
      <p:pic>
        <p:nvPicPr>
          <p:cNvPr id="96261" name="Picture 4" descr="BS00330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0" y="76200"/>
            <a:ext cx="1143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1625" y="1700213"/>
            <a:ext cx="8661400" cy="404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2381200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Fußzeilenplatzhalter 3"/>
          <p:cNvSpPr>
            <a:spLocks noGrp="1"/>
          </p:cNvSpPr>
          <p:nvPr>
            <p:ph type="ftr" sz="quarter" idx="4294967295"/>
          </p:nvPr>
        </p:nvSpPr>
        <p:spPr>
          <a:xfrm>
            <a:off x="304800" y="6248400"/>
            <a:ext cx="31242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97283" name="Foliennummernplatzhalter 4"/>
          <p:cNvSpPr>
            <a:spLocks noGrp="1"/>
          </p:cNvSpPr>
          <p:nvPr>
            <p:ph type="sldNum" sz="quarter" idx="4294967295"/>
          </p:nvPr>
        </p:nvSpPr>
        <p:spPr>
          <a:xfrm>
            <a:off x="6629400" y="6248400"/>
            <a:ext cx="21336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a:p>
            <a:endParaRPr lang="de-DE" altLang="de-DE" sz="1400" dirty="0"/>
          </a:p>
        </p:txBody>
      </p:sp>
      <p:sp>
        <p:nvSpPr>
          <p:cNvPr id="97284" name="Rectangle 3"/>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Besondere Rechtsformen </a:t>
            </a:r>
            <a:br>
              <a:rPr lang="de-DE" altLang="de-DE" sz="2400" b="1" dirty="0"/>
            </a:br>
            <a:r>
              <a:rPr lang="de-DE" altLang="de-DE" sz="2400" b="1" dirty="0"/>
              <a:t>für Freiberufler</a:t>
            </a:r>
          </a:p>
        </p:txBody>
      </p:sp>
      <p:pic>
        <p:nvPicPr>
          <p:cNvPr id="97285" name="Picture 4" descr="BS00330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0" y="76200"/>
            <a:ext cx="1143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feld 1"/>
          <p:cNvSpPr txBox="1">
            <a:spLocks noChangeArrowheads="1"/>
          </p:cNvSpPr>
          <p:nvPr/>
        </p:nvSpPr>
        <p:spPr bwMode="auto">
          <a:xfrm>
            <a:off x="395288" y="1573213"/>
            <a:ext cx="82804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sz="1200" dirty="0"/>
          </a:p>
          <a:p>
            <a:r>
              <a:rPr lang="de-DE" altLang="de-DE" sz="1000" b="1" dirty="0"/>
              <a:t>A. Problem und Ziel </a:t>
            </a:r>
            <a:endParaRPr lang="de-DE" altLang="de-DE" sz="1000" dirty="0"/>
          </a:p>
          <a:p>
            <a:pPr algn="l"/>
            <a:r>
              <a:rPr lang="de-DE" altLang="de-DE" sz="1000" dirty="0"/>
              <a:t>Das Haftungskonzept der Partnerschaftsgesellschaft wird von Angehörigen Freier Berufe zum Teil als nicht befriedigend empfunden. Zwar wird mit der Partnerschaftsgesellschaft eine Rechtsform angeboten, die unter anderem den Vorteil einer transparenten Besteuerung mit einer Haftungskonzentration nach § 8 Absatz 2 des Partnerschaftsgesellschaftsgesetzes (PartGG) verbindet. Je- doch stößt die Haftungskonzentration auf den Handelnden zumindest dort auf praktische Schwierigkeiten, wo Partnerschaftsgesellschaften eine gewisse Größenordnung überschreiten und Aufgaben von Teams innerhalb der Partnerschaftsgesellschaft bearbeitet werden. Die aufgrund unterschiedlicher Spezialisierung miteinander arbeitenden Partnerinnen und Partner können die Arbeitsbeiträge der anderen weder inhaltlich noch dem Umfang nach vollständig überblicken und verantworten. Im Bereich von anwaltlichen Großkanzleien zeichnet sich daher ein Trend zum Rechtsformwechsel zur Limited Liability Partnership (LLP) nach englischem Recht ab. Infolge der kontinuierlichen Rechtsprechung des Europäischen Gerichtshofs zur Niederlassungsfreiheit (Centros, Überseering, Inspire Art) bestehen keine rechtlichen Bedenken, wenn eine Rechtsform aus einem anderen Rechtskreis gewählt wird, obgleich der Tätigkeitsschwerpunkt in Deutschland liegt. Jedoch soll eine deutsche Alternative zur LLP geboten werden. Dabei soll die Möglichkeit einer weiter gehenden Haftungsbeschränkung auf das Vermögen der Partnerschaft als bisher, aber nur hinsichtlich der Haftung aus beruflichen Fehlern bestehen, da Gläubigerinteressen hier durch eine Haftpflichtversicherung berücksichtigt werden können. </a:t>
            </a:r>
          </a:p>
          <a:p>
            <a:endParaRPr lang="de-DE" altLang="de-DE" sz="1000" dirty="0"/>
          </a:p>
          <a:p>
            <a:endParaRPr lang="de-DE" altLang="de-DE" sz="1000" dirty="0"/>
          </a:p>
          <a:p>
            <a:r>
              <a:rPr lang="de-DE" altLang="de-DE" sz="1000" b="1" dirty="0"/>
              <a:t>B. Lösung </a:t>
            </a:r>
            <a:endParaRPr lang="de-DE" altLang="de-DE" sz="1000" dirty="0"/>
          </a:p>
          <a:p>
            <a:pPr algn="l"/>
            <a:r>
              <a:rPr lang="de-DE" altLang="de-DE" sz="1000" dirty="0"/>
              <a:t>Durch das Gesetz wird für Angehörige Freier Berufe die Möglichkeit eröffnet, sich für eine Partnerschaftsgesellschaft mit beschränkter Berufshaftung zu entscheiden. Hierzu wird im Partnerschaftsgesellschaftsgesetz selbst eine Haftungsbeschränkung geschaffen, die eingreift, wenn bestimmte Voraussetzungen vorliegen. Die bisherige Partnerschaftsgesellschaft wird neben der Möglichkeit einer Partnerschaftsgesellschaft mit beschränkter Berufshaftung (PartG mbB) weiterbestehen. </a:t>
            </a:r>
          </a:p>
          <a:p>
            <a:pPr algn="l"/>
            <a:r>
              <a:rPr lang="de-DE" altLang="de-DE" sz="1000" dirty="0"/>
              <a:t>Regelungen zur Berufshaftpflichtversicherung und zu eventuellen Pflichten gegenüber Berufskammern sind den jeweiligen Berufsgesetzen vorbehalten. Mit dem vorliegenden Gesetzentwurf werden Regelungen zur Berufshaftpflichtversicherung der Partnerschaftsgesellschaft mit beschränkter Berufshaftung für Rechtsanwältinnen und Rechtsanwälte, für Patentanwältinnen und Patentanwälte und Steuerberaterinnen und Steuerberater sowie Wirtschaftsprüferinnen und Wirtschaftsprüfer und vereidigte Buchprüferinnen und Buchprüfer vorgeschlagen. </a:t>
            </a:r>
          </a:p>
          <a:p>
            <a:endParaRPr lang="de-DE" altLang="de-DE" sz="1000" dirty="0"/>
          </a:p>
          <a:p>
            <a:r>
              <a:rPr lang="de-DE" altLang="de-DE" sz="1000" b="1" dirty="0"/>
              <a:t>C. Alternativen </a:t>
            </a:r>
            <a:endParaRPr lang="de-DE" altLang="de-DE" sz="1000" dirty="0"/>
          </a:p>
          <a:p>
            <a:pPr algn="l"/>
            <a:r>
              <a:rPr lang="de-DE" altLang="de-DE" sz="1000" dirty="0"/>
              <a:t>Die PartG mbB stellt eine Alternative zur Rechtsform der britischen LLP dar; ein Wechsel in eine englische LLP wäre mit höheren einmaligen aber auch höheren laufenden Kosten für die Beteiligten verbunden. </a:t>
            </a:r>
          </a:p>
        </p:txBody>
      </p:sp>
    </p:spTree>
    <p:extLst>
      <p:ext uri="{BB962C8B-B14F-4D97-AF65-F5344CB8AC3E}">
        <p14:creationId xmlns:p14="http://schemas.microsoft.com/office/powerpoint/2010/main" val="568460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6B962224-3CBF-492B-B1D1-320FA1D42F5C}"/>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F195A77-40F5-41C5-89AE-7922D89F86B2}"/>
              </a:ext>
            </a:extLst>
          </p:cNvPr>
          <p:cNvSpPr>
            <a:spLocks noGrp="1"/>
          </p:cNvSpPr>
          <p:nvPr>
            <p:ph type="body" idx="1"/>
          </p:nvPr>
        </p:nvSpPr>
        <p:spPr/>
        <p:txBody>
          <a:bodyPr/>
          <a:lstStyle/>
          <a:p>
            <a:r>
              <a:rPr lang="de-DE" dirty="0"/>
              <a:t>Gründertest</a:t>
            </a:r>
          </a:p>
        </p:txBody>
      </p:sp>
      <p:sp>
        <p:nvSpPr>
          <p:cNvPr id="4" name="Foliennummernplatzhalter 3">
            <a:extLst>
              <a:ext uri="{FF2B5EF4-FFF2-40B4-BE49-F238E27FC236}">
                <a16:creationId xmlns="" xmlns:a16="http://schemas.microsoft.com/office/drawing/2014/main" id="{79906F8E-9987-47BC-8842-6035B9AEC5FA}"/>
              </a:ext>
            </a:extLst>
          </p:cNvPr>
          <p:cNvSpPr>
            <a:spLocks noGrp="1"/>
          </p:cNvSpPr>
          <p:nvPr>
            <p:ph type="sldNum" sz="quarter" idx="12"/>
          </p:nvPr>
        </p:nvSpPr>
        <p:spPr/>
        <p:txBody>
          <a:bodyPr/>
          <a:lstStyle/>
          <a:p>
            <a:r>
              <a:rPr lang="de-DE" dirty="0"/>
              <a:t>8</a:t>
            </a:r>
          </a:p>
        </p:txBody>
      </p:sp>
      <p:graphicFrame>
        <p:nvGraphicFramePr>
          <p:cNvPr id="6" name="Diagramm 5">
            <a:extLst>
              <a:ext uri="{FF2B5EF4-FFF2-40B4-BE49-F238E27FC236}">
                <a16:creationId xmlns="" xmlns:a16="http://schemas.microsoft.com/office/drawing/2014/main" id="{E3257251-1F1E-41D0-AB64-8F4F68E147FD}"/>
              </a:ext>
            </a:extLst>
          </p:cNvPr>
          <p:cNvGraphicFramePr/>
          <p:nvPr>
            <p:extLst>
              <p:ext uri="{D42A27DB-BD31-4B8C-83A1-F6EECF244321}">
                <p14:modId xmlns:p14="http://schemas.microsoft.com/office/powerpoint/2010/main" val="1409493698"/>
              </p:ext>
            </p:extLst>
          </p:nvPr>
        </p:nvGraphicFramePr>
        <p:xfrm>
          <a:off x="899592" y="51137"/>
          <a:ext cx="7344816"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1">
            <a:extLst>
              <a:ext uri="{FF2B5EF4-FFF2-40B4-BE49-F238E27FC236}">
                <a16:creationId xmlns="" xmlns:a16="http://schemas.microsoft.com/office/drawing/2014/main" id="{6AC6B39C-6BC2-4333-B8AB-06CA9AA49553}"/>
              </a:ext>
            </a:extLst>
          </p:cNvPr>
          <p:cNvSpPr txBox="1">
            <a:spLocks noChangeArrowheads="1"/>
          </p:cNvSpPr>
          <p:nvPr/>
        </p:nvSpPr>
        <p:spPr bwMode="auto">
          <a:xfrm>
            <a:off x="466923" y="1884139"/>
            <a:ext cx="60118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3200" b="1" dirty="0"/>
          </a:p>
          <a:p>
            <a:pPr algn="l"/>
            <a:r>
              <a:rPr lang="de-DE" altLang="de-DE" sz="2000" b="1" dirty="0"/>
              <a:t>						        </a:t>
            </a:r>
          </a:p>
          <a:p>
            <a:pPr algn="l"/>
            <a:endParaRPr lang="de-DE" altLang="de-DE" sz="2000" dirty="0"/>
          </a:p>
          <a:p>
            <a:pPr algn="l"/>
            <a:r>
              <a:rPr lang="de-DE" altLang="de-DE" sz="1800" dirty="0"/>
              <a:t>Sind Sie begeisterungsfähig?	</a:t>
            </a:r>
          </a:p>
          <a:p>
            <a:pPr algn="l"/>
            <a:r>
              <a:rPr lang="de-DE" altLang="de-DE" sz="1800" dirty="0"/>
              <a:t>	</a:t>
            </a:r>
          </a:p>
          <a:p>
            <a:pPr algn="l"/>
            <a:r>
              <a:rPr lang="de-DE" altLang="de-DE" sz="1800" dirty="0"/>
              <a:t>Sind Sie entscheidungsfreudig?	</a:t>
            </a:r>
          </a:p>
          <a:p>
            <a:pPr algn="l"/>
            <a:r>
              <a:rPr lang="de-DE" altLang="de-DE" sz="1800" dirty="0"/>
              <a:t>	</a:t>
            </a:r>
          </a:p>
          <a:p>
            <a:pPr algn="l"/>
            <a:r>
              <a:rPr lang="de-DE" altLang="de-DE" sz="1800" dirty="0"/>
              <a:t>Nehmen Sie Herausforderungen gern an?</a:t>
            </a:r>
          </a:p>
          <a:p>
            <a:pPr algn="l"/>
            <a:r>
              <a:rPr lang="de-DE" altLang="de-DE" sz="1800" dirty="0"/>
              <a:t>	</a:t>
            </a:r>
          </a:p>
          <a:p>
            <a:pPr algn="l"/>
            <a:r>
              <a:rPr lang="de-DE" altLang="de-DE" sz="1800" dirty="0"/>
              <a:t>Sind Sie hartnäckig, wenn es um Ihre Sache geht?</a:t>
            </a:r>
          </a:p>
        </p:txBody>
      </p:sp>
      <p:sp>
        <p:nvSpPr>
          <p:cNvPr id="8" name="Textfeld 3">
            <a:extLst>
              <a:ext uri="{FF2B5EF4-FFF2-40B4-BE49-F238E27FC236}">
                <a16:creationId xmlns="" xmlns:a16="http://schemas.microsoft.com/office/drawing/2014/main" id="{15766614-3D42-4210-B4AD-B6221249D846}"/>
              </a:ext>
            </a:extLst>
          </p:cNvPr>
          <p:cNvSpPr txBox="1">
            <a:spLocks noChangeArrowheads="1"/>
          </p:cNvSpPr>
          <p:nvPr/>
        </p:nvSpPr>
        <p:spPr bwMode="auto">
          <a:xfrm>
            <a:off x="6300590" y="2376582"/>
            <a:ext cx="23764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800" dirty="0"/>
              <a:t>Eher ja / Eher nein</a:t>
            </a:r>
          </a:p>
          <a:p>
            <a:endParaRPr lang="de-DE" altLang="de-DE" sz="1800" dirty="0"/>
          </a:p>
          <a:p>
            <a:r>
              <a:rPr lang="de-DE" altLang="de-DE" sz="1800" dirty="0"/>
              <a:t>O	 O</a:t>
            </a:r>
          </a:p>
          <a:p>
            <a:endParaRPr lang="de-DE" altLang="de-DE" sz="1800" dirty="0"/>
          </a:p>
          <a:p>
            <a:r>
              <a:rPr lang="de-DE" altLang="de-DE" sz="1800" dirty="0"/>
              <a:t>O	 O</a:t>
            </a:r>
          </a:p>
          <a:p>
            <a:endParaRPr lang="de-DE" altLang="de-DE" sz="1800" dirty="0"/>
          </a:p>
          <a:p>
            <a:r>
              <a:rPr lang="de-DE" altLang="de-DE" sz="1800" dirty="0"/>
              <a:t>O	 O</a:t>
            </a:r>
          </a:p>
          <a:p>
            <a:endParaRPr lang="de-DE" altLang="de-DE" sz="1800" dirty="0"/>
          </a:p>
          <a:p>
            <a:r>
              <a:rPr lang="de-DE" altLang="de-DE" sz="1800" dirty="0"/>
              <a:t>O	 O</a:t>
            </a:r>
          </a:p>
        </p:txBody>
      </p:sp>
    </p:spTree>
    <p:extLst>
      <p:ext uri="{BB962C8B-B14F-4D97-AF65-F5344CB8AC3E}">
        <p14:creationId xmlns:p14="http://schemas.microsoft.com/office/powerpoint/2010/main" val="671777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Firmenname (Werbung)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8" name="Picture 4" descr="BD04924_">
            <a:extLst>
              <a:ext uri="{FF2B5EF4-FFF2-40B4-BE49-F238E27FC236}">
                <a16:creationId xmlns="" xmlns:a16="http://schemas.microsoft.com/office/drawing/2014/main" id="{24EDFE54-AD8B-4E1D-9721-5DC9AB0DD11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73620" y="1361289"/>
            <a:ext cx="387780"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 xmlns:a16="http://schemas.microsoft.com/office/drawing/2014/main" id="{DAA278B3-1F44-4A72-8F28-C301864007EE}"/>
              </a:ext>
            </a:extLst>
          </p:cNvPr>
          <p:cNvSpPr txBox="1">
            <a:spLocks noChangeArrowheads="1"/>
          </p:cNvSpPr>
          <p:nvPr/>
        </p:nvSpPr>
        <p:spPr bwMode="auto">
          <a:xfrm>
            <a:off x="482600" y="1884139"/>
            <a:ext cx="8178800"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u="sng" dirty="0"/>
          </a:p>
          <a:p>
            <a:pPr algn="l">
              <a:spcBef>
                <a:spcPct val="50000"/>
              </a:spcBef>
            </a:pPr>
            <a:r>
              <a:rPr lang="de-DE" altLang="de-DE" sz="1800" u="sng" dirty="0"/>
              <a:t>Nicht im Handelsregister eingetragen:</a:t>
            </a:r>
          </a:p>
          <a:p>
            <a:pPr algn="l">
              <a:spcBef>
                <a:spcPct val="50000"/>
              </a:spcBef>
            </a:pPr>
            <a:r>
              <a:rPr lang="de-DE" altLang="de-DE" sz="1800" dirty="0"/>
              <a:t>1. Vor- und Zuname ausgeschrieben</a:t>
            </a:r>
          </a:p>
          <a:p>
            <a:pPr algn="l">
              <a:spcBef>
                <a:spcPct val="50000"/>
              </a:spcBef>
            </a:pPr>
            <a:r>
              <a:rPr lang="de-DE" altLang="de-DE" sz="1800" dirty="0"/>
              <a:t>2. Vor- und Zuname ausgeschrieben plus Wort- und / oder Bildmarke im</a:t>
            </a:r>
          </a:p>
          <a:p>
            <a:pPr algn="l">
              <a:spcBef>
                <a:spcPct val="50000"/>
              </a:spcBef>
            </a:pPr>
            <a:r>
              <a:rPr lang="de-DE" altLang="de-DE" sz="1800" dirty="0"/>
              <a:t>    räumlichen Abstand</a:t>
            </a:r>
          </a:p>
          <a:p>
            <a:pPr algn="l">
              <a:spcBef>
                <a:spcPct val="50000"/>
              </a:spcBef>
            </a:pPr>
            <a:endParaRPr lang="de-DE" altLang="de-DE" sz="1800" dirty="0"/>
          </a:p>
          <a:p>
            <a:pPr algn="l">
              <a:spcBef>
                <a:spcPct val="50000"/>
              </a:spcBef>
            </a:pPr>
            <a:r>
              <a:rPr lang="de-DE" altLang="de-DE" sz="1800" u="sng" dirty="0"/>
              <a:t>Im Handelsregister eingetragen:</a:t>
            </a:r>
          </a:p>
          <a:p>
            <a:pPr algn="l">
              <a:spcBef>
                <a:spcPct val="50000"/>
              </a:spcBef>
            </a:pPr>
            <a:r>
              <a:rPr lang="de-DE" altLang="de-DE" sz="1800" dirty="0"/>
              <a:t>1. Phantasiename plus Firmenzusatz, z.B. GmbH</a:t>
            </a:r>
          </a:p>
          <a:p>
            <a:pPr algn="l">
              <a:spcBef>
                <a:spcPct val="50000"/>
              </a:spcBef>
            </a:pPr>
            <a:r>
              <a:rPr lang="de-DE" altLang="de-DE" sz="1800" dirty="0"/>
              <a:t>2. Phantasiename plus Firmenzusatz, z.B. GmbH plus Wort- und / oder</a:t>
            </a:r>
          </a:p>
          <a:p>
            <a:pPr algn="l">
              <a:spcBef>
                <a:spcPct val="50000"/>
              </a:spcBef>
            </a:pPr>
            <a:r>
              <a:rPr lang="de-DE" altLang="de-DE" sz="1800" dirty="0"/>
              <a:t>    Bildmarke </a:t>
            </a:r>
          </a:p>
        </p:txBody>
      </p:sp>
    </p:spTree>
    <p:extLst>
      <p:ext uri="{BB962C8B-B14F-4D97-AF65-F5344CB8AC3E}">
        <p14:creationId xmlns:p14="http://schemas.microsoft.com/office/powerpoint/2010/main" val="64660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B28A3BB2-9782-47F4-9CF8-B664C6B26AF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59450" r="48425" b="15223"/>
          <a:stretch/>
        </p:blipFill>
        <p:spPr>
          <a:xfrm>
            <a:off x="0" y="5421417"/>
            <a:ext cx="2339752" cy="575133"/>
          </a:xfrm>
          <a:prstGeom prst="rect">
            <a:avLst/>
          </a:prstGeom>
        </p:spPr>
      </p:pic>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Wie erfolgt die Anmeldung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39</a:t>
            </a:r>
          </a:p>
        </p:txBody>
      </p:sp>
      <p:sp>
        <p:nvSpPr>
          <p:cNvPr id="7" name="Rectangle 2">
            <a:extLst>
              <a:ext uri="{FF2B5EF4-FFF2-40B4-BE49-F238E27FC236}">
                <a16:creationId xmlns="" xmlns:a16="http://schemas.microsoft.com/office/drawing/2014/main" id="{19CA0B8E-89DC-4641-8D37-809C3C1424AA}"/>
              </a:ext>
            </a:extLst>
          </p:cNvPr>
          <p:cNvSpPr txBox="1">
            <a:spLocks noChangeArrowheads="1"/>
          </p:cNvSpPr>
          <p:nvPr/>
        </p:nvSpPr>
        <p:spPr bwMode="auto">
          <a:xfrm>
            <a:off x="444500" y="1884139"/>
            <a:ext cx="82073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eaLnBrk="1" hangingPunct="1">
              <a:lnSpc>
                <a:spcPct val="90000"/>
              </a:lnSpc>
              <a:spcBef>
                <a:spcPct val="20000"/>
              </a:spcBef>
              <a:buFontTx/>
              <a:buChar char="•"/>
            </a:pPr>
            <a:endParaRPr lang="de-DE" altLang="de-DE" sz="1900" b="1" u="sng" dirty="0">
              <a:cs typeface="Times New Roman" pitchFamily="18" charset="0"/>
            </a:endParaRPr>
          </a:p>
          <a:p>
            <a:pPr algn="l" eaLnBrk="1" hangingPunct="1">
              <a:lnSpc>
                <a:spcPct val="90000"/>
              </a:lnSpc>
              <a:spcBef>
                <a:spcPct val="20000"/>
              </a:spcBef>
              <a:buFontTx/>
              <a:buChar char="•"/>
            </a:pPr>
            <a:r>
              <a:rPr lang="de-DE" altLang="de-DE" sz="1800" b="1" u="sng" dirty="0">
                <a:solidFill>
                  <a:srgbClr val="92D050"/>
                </a:solidFill>
                <a:cs typeface="Times New Roman" pitchFamily="18" charset="0"/>
              </a:rPr>
              <a:t>Freier Beruf:</a:t>
            </a:r>
            <a:r>
              <a:rPr lang="de-DE" altLang="de-DE" sz="1800" b="1" u="sng" dirty="0">
                <a:cs typeface="Times New Roman" pitchFamily="18" charset="0"/>
              </a:rPr>
              <a:t/>
            </a:r>
            <a:br>
              <a:rPr lang="de-DE" altLang="de-DE" sz="1800" b="1" u="sng" dirty="0">
                <a:cs typeface="Times New Roman" pitchFamily="18" charset="0"/>
              </a:rPr>
            </a:br>
            <a:r>
              <a:rPr lang="de-DE" altLang="de-DE" sz="1800" dirty="0">
                <a:cs typeface="Times New Roman" pitchFamily="18" charset="0"/>
              </a:rPr>
              <a:t/>
            </a:r>
            <a:br>
              <a:rPr lang="de-DE" altLang="de-DE" sz="1800" dirty="0">
                <a:cs typeface="Times New Roman" pitchFamily="18" charset="0"/>
              </a:rPr>
            </a:br>
            <a:r>
              <a:rPr lang="de-DE" altLang="de-DE" sz="1800" dirty="0">
                <a:cs typeface="Times New Roman" pitchFamily="18" charset="0"/>
              </a:rPr>
              <a:t>- Mitteilung ans Finanzamt</a:t>
            </a:r>
          </a:p>
          <a:p>
            <a:pPr algn="l" eaLnBrk="1" hangingPunct="1">
              <a:lnSpc>
                <a:spcPct val="90000"/>
              </a:lnSpc>
              <a:spcBef>
                <a:spcPct val="20000"/>
              </a:spcBef>
            </a:pPr>
            <a:r>
              <a:rPr lang="de-DE" altLang="de-DE" sz="1800" dirty="0">
                <a:cs typeface="Times New Roman" pitchFamily="18" charset="0"/>
              </a:rPr>
              <a:t>  </a:t>
            </a:r>
          </a:p>
          <a:p>
            <a:pPr algn="l" eaLnBrk="1" hangingPunct="1">
              <a:lnSpc>
                <a:spcPct val="90000"/>
              </a:lnSpc>
              <a:spcBef>
                <a:spcPct val="20000"/>
              </a:spcBef>
              <a:buFontTx/>
              <a:buChar char="•"/>
            </a:pPr>
            <a:r>
              <a:rPr lang="de-DE" altLang="de-DE" sz="1800" b="1" u="sng" dirty="0">
                <a:solidFill>
                  <a:srgbClr val="92D050"/>
                </a:solidFill>
                <a:cs typeface="Times New Roman" pitchFamily="18" charset="0"/>
              </a:rPr>
              <a:t>Gewerbebetrieb:</a:t>
            </a:r>
            <a:r>
              <a:rPr lang="de-DE" altLang="de-DE" sz="1800" b="1" u="sng" dirty="0">
                <a:cs typeface="Times New Roman" pitchFamily="18" charset="0"/>
              </a:rPr>
              <a:t/>
            </a:r>
            <a:br>
              <a:rPr lang="de-DE" altLang="de-DE" sz="1800" b="1" u="sng" dirty="0">
                <a:cs typeface="Times New Roman" pitchFamily="18" charset="0"/>
              </a:rPr>
            </a:br>
            <a:r>
              <a:rPr lang="de-DE" altLang="de-DE" sz="1800" dirty="0">
                <a:cs typeface="Times New Roman" pitchFamily="18" charset="0"/>
              </a:rPr>
              <a:t/>
            </a:r>
            <a:br>
              <a:rPr lang="de-DE" altLang="de-DE" sz="1800" dirty="0">
                <a:cs typeface="Times New Roman" pitchFamily="18" charset="0"/>
              </a:rPr>
            </a:br>
            <a:r>
              <a:rPr lang="de-DE" altLang="de-DE" sz="1800" dirty="0">
                <a:cs typeface="Times New Roman" pitchFamily="18" charset="0"/>
              </a:rPr>
              <a:t>- Anmeldung beim zuständigen Gewerbeamt</a:t>
            </a:r>
            <a:br>
              <a:rPr lang="de-DE" altLang="de-DE" sz="1800" dirty="0">
                <a:cs typeface="Times New Roman" pitchFamily="18" charset="0"/>
              </a:rPr>
            </a:br>
            <a:r>
              <a:rPr lang="de-DE" altLang="de-DE" sz="1800" dirty="0">
                <a:cs typeface="Times New Roman" pitchFamily="18" charset="0"/>
              </a:rPr>
              <a:t>  (stehendes Gewerbe / Reisegewerbe)</a:t>
            </a:r>
            <a:br>
              <a:rPr lang="de-DE" altLang="de-DE" sz="1800" dirty="0">
                <a:cs typeface="Times New Roman" pitchFamily="18" charset="0"/>
              </a:rPr>
            </a:br>
            <a:r>
              <a:rPr lang="de-DE" altLang="de-DE" sz="1800" dirty="0">
                <a:cs typeface="Times New Roman" pitchFamily="18" charset="0"/>
              </a:rPr>
              <a:t>  </a:t>
            </a:r>
            <a:r>
              <a:rPr lang="de-DE" altLang="de-DE" sz="1800" dirty="0">
                <a:cs typeface="Times New Roman" pitchFamily="18" charset="0"/>
                <a:sym typeface="Wingdings" pitchFamily="2" charset="2"/>
              </a:rPr>
              <a:t></a:t>
            </a:r>
            <a:r>
              <a:rPr lang="de-DE" altLang="de-DE" sz="1800" dirty="0">
                <a:cs typeface="Times New Roman" pitchFamily="18" charset="0"/>
              </a:rPr>
              <a:t> kostenpflichtig</a:t>
            </a:r>
            <a:br>
              <a:rPr lang="de-DE" altLang="de-DE" sz="1800" dirty="0">
                <a:cs typeface="Times New Roman" pitchFamily="18" charset="0"/>
              </a:rPr>
            </a:br>
            <a:r>
              <a:rPr lang="de-DE" altLang="de-DE" sz="1800" dirty="0">
                <a:cs typeface="Times New Roman" pitchFamily="18" charset="0"/>
              </a:rPr>
              <a:t>- min. erforderliche Unterlage:  Personalausweis</a:t>
            </a:r>
            <a:br>
              <a:rPr lang="de-DE" altLang="de-DE" sz="1800" dirty="0">
                <a:cs typeface="Times New Roman" pitchFamily="18" charset="0"/>
              </a:rPr>
            </a:br>
            <a:r>
              <a:rPr lang="de-DE" altLang="de-DE" sz="1800" dirty="0">
                <a:cs typeface="Times New Roman" pitchFamily="18" charset="0"/>
              </a:rPr>
              <a:t>                                                  Ausländer zusätzlich:</a:t>
            </a:r>
            <a:br>
              <a:rPr lang="de-DE" altLang="de-DE" sz="1800" dirty="0">
                <a:cs typeface="Times New Roman" pitchFamily="18" charset="0"/>
              </a:rPr>
            </a:br>
            <a:r>
              <a:rPr lang="de-DE" altLang="de-DE" sz="1800" dirty="0">
                <a:cs typeface="Times New Roman" pitchFamily="18" charset="0"/>
              </a:rPr>
              <a:t>                                                  Aufenthalts- (EU), Arbeitserlaubnis (EU)</a:t>
            </a:r>
            <a:br>
              <a:rPr lang="de-DE" altLang="de-DE" sz="1800" dirty="0">
                <a:cs typeface="Times New Roman" pitchFamily="18" charset="0"/>
              </a:rPr>
            </a:br>
            <a:endParaRPr lang="de-DE" altLang="de-DE" sz="1800" dirty="0">
              <a:cs typeface="Times New Roman" pitchFamily="18" charset="0"/>
            </a:endParaRPr>
          </a:p>
          <a:p>
            <a:pPr algn="ctr" eaLnBrk="1" hangingPunct="1">
              <a:lnSpc>
                <a:spcPct val="90000"/>
              </a:lnSpc>
              <a:spcBef>
                <a:spcPct val="20000"/>
              </a:spcBef>
            </a:pPr>
            <a:r>
              <a:rPr lang="de-DE" altLang="de-DE" sz="1800" b="1" dirty="0">
                <a:solidFill>
                  <a:srgbClr val="92D050"/>
                </a:solidFill>
                <a:cs typeface="Times New Roman" pitchFamily="18" charset="0"/>
              </a:rPr>
              <a:t>! Jede Änderung ist anzeigepflichtig !</a:t>
            </a:r>
            <a:endParaRPr lang="de-DE" altLang="de-DE" sz="1800" dirty="0">
              <a:solidFill>
                <a:srgbClr val="92D050"/>
              </a:solidFill>
              <a:cs typeface="Times New Roman" pitchFamily="18" charset="0"/>
            </a:endParaRPr>
          </a:p>
          <a:p>
            <a:pPr algn="ctr" eaLnBrk="1" hangingPunct="1">
              <a:lnSpc>
                <a:spcPct val="90000"/>
              </a:lnSpc>
              <a:spcBef>
                <a:spcPct val="20000"/>
              </a:spcBef>
            </a:pPr>
            <a:r>
              <a:rPr lang="de-DE" altLang="de-DE" sz="1800" b="1" dirty="0">
                <a:solidFill>
                  <a:srgbClr val="92D050"/>
                </a:solidFill>
                <a:cs typeface="Times New Roman" pitchFamily="18" charset="0"/>
              </a:rPr>
              <a:t>(z.B. zusätzliche Branche, Ummeldung, Abmeldung)</a:t>
            </a:r>
            <a:endParaRPr lang="de-DE" altLang="de-DE" sz="1800" dirty="0">
              <a:solidFill>
                <a:srgbClr val="92D050"/>
              </a:solidFill>
              <a:cs typeface="Times New Roman" pitchFamily="18" charset="0"/>
            </a:endParaRPr>
          </a:p>
          <a:p>
            <a:pPr algn="l" eaLnBrk="1" hangingPunct="1">
              <a:lnSpc>
                <a:spcPct val="90000"/>
              </a:lnSpc>
              <a:spcBef>
                <a:spcPct val="20000"/>
              </a:spcBef>
            </a:pPr>
            <a:r>
              <a:rPr lang="de-DE" altLang="de-DE" sz="1900" dirty="0">
                <a:cs typeface="Times New Roman" pitchFamily="18" charset="0"/>
              </a:rPr>
              <a:t> </a:t>
            </a:r>
          </a:p>
          <a:p>
            <a:pPr algn="l" eaLnBrk="1" hangingPunct="1">
              <a:lnSpc>
                <a:spcPct val="90000"/>
              </a:lnSpc>
              <a:spcBef>
                <a:spcPct val="20000"/>
              </a:spcBef>
            </a:pPr>
            <a:endParaRPr lang="de-DE" altLang="de-DE" sz="1900" dirty="0"/>
          </a:p>
        </p:txBody>
      </p:sp>
      <p:sp>
        <p:nvSpPr>
          <p:cNvPr id="11" name="Line 4">
            <a:extLst>
              <a:ext uri="{FF2B5EF4-FFF2-40B4-BE49-F238E27FC236}">
                <a16:creationId xmlns="" xmlns:a16="http://schemas.microsoft.com/office/drawing/2014/main" id="{23329A71-13CE-481A-AF87-9EB91B6F701F}"/>
              </a:ext>
            </a:extLst>
          </p:cNvPr>
          <p:cNvSpPr>
            <a:spLocks noChangeShapeType="1"/>
          </p:cNvSpPr>
          <p:nvPr/>
        </p:nvSpPr>
        <p:spPr bwMode="auto">
          <a:xfrm flipV="1">
            <a:off x="7681072" y="5085184"/>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Tree>
    <p:extLst>
      <p:ext uri="{BB962C8B-B14F-4D97-AF65-F5344CB8AC3E}">
        <p14:creationId xmlns:p14="http://schemas.microsoft.com/office/powerpoint/2010/main" val="246029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Wie erfolgt die Anmeldung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40</a:t>
            </a:r>
          </a:p>
        </p:txBody>
      </p:sp>
      <p:sp>
        <p:nvSpPr>
          <p:cNvPr id="5" name="Rechteck 4">
            <a:extLst>
              <a:ext uri="{FF2B5EF4-FFF2-40B4-BE49-F238E27FC236}">
                <a16:creationId xmlns="" xmlns:a16="http://schemas.microsoft.com/office/drawing/2014/main" id="{2C7A23C9-725F-45B5-A5E0-29676823A5BB}"/>
              </a:ext>
            </a:extLst>
          </p:cNvPr>
          <p:cNvSpPr/>
          <p:nvPr/>
        </p:nvSpPr>
        <p:spPr>
          <a:xfrm>
            <a:off x="443036" y="1884139"/>
            <a:ext cx="8235949" cy="3139321"/>
          </a:xfrm>
          <a:prstGeom prst="rect">
            <a:avLst/>
          </a:prstGeom>
        </p:spPr>
        <p:txBody>
          <a:bodyPr wrap="square">
            <a:spAutoFit/>
          </a:bodyPr>
          <a:lstStyle/>
          <a:p>
            <a:pPr eaLnBrk="1" hangingPunct="1">
              <a:buFontTx/>
              <a:buNone/>
            </a:pPr>
            <a:endParaRPr lang="de-DE" altLang="de-DE" b="1" u="sng" dirty="0">
              <a:latin typeface="Arial" pitchFamily="34" charset="0"/>
              <a:cs typeface="Times New Roman" pitchFamily="18" charset="0"/>
            </a:endParaRPr>
          </a:p>
          <a:p>
            <a:pPr eaLnBrk="1" hangingPunct="1">
              <a:buFontTx/>
              <a:buNone/>
            </a:pPr>
            <a:r>
              <a:rPr lang="de-DE" altLang="de-DE" b="1" u="sng" dirty="0">
                <a:solidFill>
                  <a:srgbClr val="92D050"/>
                </a:solidFill>
                <a:latin typeface="Arial" pitchFamily="34" charset="0"/>
                <a:cs typeface="Times New Roman" pitchFamily="18" charset="0"/>
              </a:rPr>
              <a:t>Eintragung ins Handelsregister:</a:t>
            </a:r>
            <a:r>
              <a:rPr lang="de-DE" altLang="de-DE" dirty="0">
                <a:latin typeface="Arial" pitchFamily="34" charset="0"/>
                <a:cs typeface="Times New Roman" pitchFamily="18" charset="0"/>
              </a:rPr>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Notarieller Antrag ans Registergericht</a:t>
            </a:r>
          </a:p>
          <a:p>
            <a:pPr eaLnBrk="1" hangingPunct="1">
              <a:buFontTx/>
              <a:buNone/>
            </a:pPr>
            <a:r>
              <a:rPr lang="de-DE" altLang="de-DE" dirty="0">
                <a:latin typeface="Arial" pitchFamily="34" charset="0"/>
                <a:cs typeface="Times New Roman" pitchFamily="18" charset="0"/>
              </a:rPr>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Eintragung ins Handelsregister</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t>
            </a:r>
            <a:r>
              <a:rPr lang="de-DE" altLang="de-DE" b="1" dirty="0">
                <a:solidFill>
                  <a:srgbClr val="92D050"/>
                </a:solidFill>
                <a:latin typeface="Arial" pitchFamily="34" charset="0"/>
                <a:cs typeface="Times New Roman" pitchFamily="18" charset="0"/>
              </a:rPr>
              <a:t>=&gt;</a:t>
            </a:r>
            <a:r>
              <a:rPr lang="de-DE" altLang="de-DE" dirty="0">
                <a:latin typeface="Arial" pitchFamily="34" charset="0"/>
                <a:cs typeface="Times New Roman" pitchFamily="18" charset="0"/>
              </a:rPr>
              <a:t> doppelte Buchführungspflicht</a:t>
            </a:r>
          </a:p>
          <a:p>
            <a:pPr eaLnBrk="1" hangingPunct="1">
              <a:buFontTx/>
              <a:buNone/>
            </a:pPr>
            <a:r>
              <a:rPr lang="de-DE" altLang="de-DE" dirty="0">
                <a:latin typeface="Arial" pitchFamily="34" charset="0"/>
                <a:cs typeface="Times New Roman" pitchFamily="18" charset="0"/>
              </a:rPr>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evtl. Geschäftsführervertrag (abhängig von der Rechtsform)</a:t>
            </a:r>
          </a:p>
          <a:p>
            <a:pPr eaLnBrk="1" hangingPunct="1">
              <a:buFontTx/>
              <a:buNone/>
            </a:pPr>
            <a:r>
              <a:rPr lang="de-DE" altLang="de-DE" dirty="0">
                <a:latin typeface="Arial" pitchFamily="34" charset="0"/>
                <a:cs typeface="Times New Roman" pitchFamily="18" charset="0"/>
              </a:rPr>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evtl. Gesellschaftervertrag (abhängig von der Rechtsform)</a:t>
            </a:r>
            <a:r>
              <a:rPr lang="de-DE" altLang="de-DE" dirty="0">
                <a:latin typeface="Arial" pitchFamily="34" charset="0"/>
              </a:rPr>
              <a:t> </a:t>
            </a:r>
          </a:p>
        </p:txBody>
      </p:sp>
    </p:spTree>
    <p:extLst>
      <p:ext uri="{BB962C8B-B14F-4D97-AF65-F5344CB8AC3E}">
        <p14:creationId xmlns:p14="http://schemas.microsoft.com/office/powerpoint/2010/main" val="3921391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5EA5F1-7B42-4088-89E7-2204936D7F19}"/>
              </a:ext>
            </a:extLst>
          </p:cNvPr>
          <p:cNvSpPr>
            <a:spLocks noGrp="1"/>
          </p:cNvSpPr>
          <p:nvPr>
            <p:ph type="title"/>
          </p:nvPr>
        </p:nvSpPr>
        <p:spPr/>
        <p:txBody>
          <a:bodyPr/>
          <a:lstStyle/>
          <a:p>
            <a:endParaRPr lang="de-DE"/>
          </a:p>
        </p:txBody>
      </p:sp>
      <p:sp>
        <p:nvSpPr>
          <p:cNvPr id="3" name="Inhaltsplatzhalter 2">
            <a:extLst>
              <a:ext uri="{FF2B5EF4-FFF2-40B4-BE49-F238E27FC236}">
                <a16:creationId xmlns="" xmlns:a16="http://schemas.microsoft.com/office/drawing/2014/main" id="{F7044F47-E344-4A88-8114-77AA027B727E}"/>
              </a:ext>
            </a:extLst>
          </p:cNvPr>
          <p:cNvSpPr>
            <a:spLocks noGrp="1"/>
          </p:cNvSpPr>
          <p:nvPr>
            <p:ph sz="half" idx="1"/>
          </p:nvPr>
        </p:nvSpPr>
        <p:spPr>
          <a:xfrm>
            <a:off x="457200" y="1890431"/>
            <a:ext cx="4324474" cy="4525963"/>
          </a:xfrm>
        </p:spPr>
        <p:txBody>
          <a:bodyPr/>
          <a:lstStyle/>
          <a:p>
            <a:pPr>
              <a:lnSpc>
                <a:spcPct val="70000"/>
              </a:lnSpc>
            </a:pP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Bayerisches Statistisches Landesamt</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Finanzamt (Gewerbesteuernummer, </a:t>
            </a:r>
            <a:r>
              <a:rPr lang="de-DE" altLang="de-DE" sz="1600" dirty="0" err="1">
                <a:latin typeface="Arial" pitchFamily="34" charset="0"/>
                <a:cs typeface="Times New Roman" pitchFamily="18" charset="0"/>
              </a:rPr>
              <a:t>USt</a:t>
            </a:r>
            <a:r>
              <a:rPr lang="de-DE" altLang="de-DE" sz="1600" dirty="0">
                <a:latin typeface="Arial" pitchFamily="34" charset="0"/>
                <a:cs typeface="Times New Roman" pitchFamily="18" charset="0"/>
              </a:rPr>
              <a:t>-ID)  </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Gewerbeaufsichtsamt bei der Reg. v. </a:t>
            </a:r>
            <a:r>
              <a:rPr lang="de-DE" altLang="de-DE" sz="1600" dirty="0" err="1">
                <a:latin typeface="Arial" pitchFamily="34" charset="0"/>
                <a:cs typeface="Times New Roman" pitchFamily="18" charset="0"/>
              </a:rPr>
              <a:t>Obb</a:t>
            </a:r>
            <a:r>
              <a:rPr lang="de-DE" altLang="de-DE" sz="1600" dirty="0">
                <a:latin typeface="Arial" pitchFamily="34" charset="0"/>
                <a:cs typeface="Times New Roman" pitchFamily="18" charset="0"/>
              </a:rPr>
              <a:t>.</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Industrie- und Handelskammer</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Handwerkskammer</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Eichamt</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Bundesagentur für Arbeit </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(AOK) wegen KV, </a:t>
            </a:r>
            <a:r>
              <a:rPr lang="de-DE" altLang="de-DE" sz="1600" dirty="0" err="1">
                <a:latin typeface="Arial" pitchFamily="34" charset="0"/>
                <a:cs typeface="Times New Roman" pitchFamily="18" charset="0"/>
              </a:rPr>
              <a:t>PfV</a:t>
            </a:r>
            <a:r>
              <a:rPr lang="de-DE" altLang="de-DE" sz="1600" dirty="0">
                <a:latin typeface="Arial" pitchFamily="34" charset="0"/>
                <a:cs typeface="Times New Roman" pitchFamily="18" charset="0"/>
              </a:rPr>
              <a:t>, RV</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Behörden der Zollverwaltung</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Deutsche Gesetzliche Unfallversicherung e.V. zur Weiterleitung an die zuständige Berufs-genossenschaft</a:t>
            </a:r>
          </a:p>
          <a:p>
            <a:pPr>
              <a:lnSpc>
                <a:spcPct val="70000"/>
              </a:lnSpc>
            </a:pPr>
            <a:endParaRPr lang="de-DE" altLang="de-DE" sz="1000" dirty="0">
              <a:latin typeface="Arial" pitchFamily="34" charset="0"/>
              <a:cs typeface="Times New Roman" pitchFamily="18" charset="0"/>
            </a:endParaRPr>
          </a:p>
          <a:p>
            <a:pPr>
              <a:lnSpc>
                <a:spcPct val="70000"/>
              </a:lnSpc>
            </a:pPr>
            <a:r>
              <a:rPr lang="de-DE" sz="1600" dirty="0"/>
              <a:t>Bayerisches Landesamt für Gesundheit und Lebensmittelsicherheit</a:t>
            </a:r>
          </a:p>
          <a:p>
            <a:endParaRPr lang="de-DE" dirty="0"/>
          </a:p>
        </p:txBody>
      </p:sp>
      <p:sp>
        <p:nvSpPr>
          <p:cNvPr id="4" name="Inhaltsplatzhalter 3">
            <a:extLst>
              <a:ext uri="{FF2B5EF4-FFF2-40B4-BE49-F238E27FC236}">
                <a16:creationId xmlns="" xmlns:a16="http://schemas.microsoft.com/office/drawing/2014/main" id="{A3941FD1-479F-4F58-ADFB-84DBBD462C19}"/>
              </a:ext>
            </a:extLst>
          </p:cNvPr>
          <p:cNvSpPr>
            <a:spLocks noGrp="1"/>
          </p:cNvSpPr>
          <p:nvPr>
            <p:ph sz="half" idx="2"/>
          </p:nvPr>
        </p:nvSpPr>
        <p:spPr>
          <a:xfrm>
            <a:off x="4788024" y="1890431"/>
            <a:ext cx="3791458" cy="4525963"/>
          </a:xfrm>
        </p:spPr>
        <p:txBody>
          <a:bodyPr/>
          <a:lstStyle/>
          <a:p>
            <a:pPr>
              <a:lnSpc>
                <a:spcPct val="90000"/>
              </a:lnSpc>
            </a:pPr>
            <a:endParaRPr lang="de-DE" altLang="de-DE" sz="900" dirty="0"/>
          </a:p>
          <a:p>
            <a:pPr>
              <a:lnSpc>
                <a:spcPct val="90000"/>
              </a:lnSpc>
            </a:pPr>
            <a:r>
              <a:rPr lang="de-DE" altLang="de-DE" sz="1600" dirty="0"/>
              <a:t>Eingangsmeldung freier Beruf</a:t>
            </a:r>
          </a:p>
          <a:p>
            <a:pPr>
              <a:lnSpc>
                <a:spcPct val="90000"/>
              </a:lnSpc>
            </a:pPr>
            <a:endParaRPr lang="de-DE" altLang="de-DE" sz="1000" dirty="0"/>
          </a:p>
          <a:p>
            <a:pPr>
              <a:lnSpc>
                <a:spcPct val="90000"/>
              </a:lnSpc>
            </a:pPr>
            <a:r>
              <a:rPr lang="de-DE" altLang="de-DE" sz="1600" dirty="0"/>
              <a:t>evtl. auch im freien Beruf</a:t>
            </a:r>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r>
              <a:rPr lang="de-DE" altLang="de-DE" sz="1600" dirty="0"/>
              <a:t>evtl. auch im freien Beruf</a:t>
            </a:r>
          </a:p>
          <a:p>
            <a:pPr>
              <a:lnSpc>
                <a:spcPct val="90000"/>
              </a:lnSpc>
            </a:pPr>
            <a:endParaRPr lang="de-DE" altLang="de-DE" sz="1000" dirty="0"/>
          </a:p>
          <a:p>
            <a:pPr>
              <a:lnSpc>
                <a:spcPct val="70000"/>
              </a:lnSpc>
            </a:pPr>
            <a:r>
              <a:rPr lang="de-DE" altLang="de-DE" sz="1600" dirty="0"/>
              <a:t>auch freier Beruf</a:t>
            </a:r>
          </a:p>
          <a:p>
            <a:pPr>
              <a:lnSpc>
                <a:spcPct val="70000"/>
              </a:lnSpc>
            </a:pPr>
            <a:endParaRPr lang="de-DE" altLang="de-DE" sz="1000" dirty="0"/>
          </a:p>
          <a:p>
            <a:pPr>
              <a:lnSpc>
                <a:spcPct val="70000"/>
              </a:lnSpc>
            </a:pPr>
            <a:r>
              <a:rPr lang="de-DE" altLang="de-DE" sz="1600" dirty="0"/>
              <a:t>auch freier Beruf</a:t>
            </a:r>
          </a:p>
          <a:p>
            <a:pPr>
              <a:lnSpc>
                <a:spcPct val="70000"/>
              </a:lnSpc>
            </a:pPr>
            <a:endParaRPr lang="de-DE" altLang="de-DE" sz="1000" dirty="0"/>
          </a:p>
          <a:p>
            <a:pPr>
              <a:lnSpc>
                <a:spcPct val="70000"/>
              </a:lnSpc>
            </a:pPr>
            <a:r>
              <a:rPr lang="de-DE" altLang="de-DE" sz="1600" dirty="0"/>
              <a:t>auch freier Beruf</a:t>
            </a:r>
          </a:p>
          <a:p>
            <a:pPr>
              <a:lnSpc>
                <a:spcPct val="70000"/>
              </a:lnSpc>
            </a:pPr>
            <a:endParaRPr lang="de-DE" altLang="de-DE" sz="1000" dirty="0"/>
          </a:p>
          <a:p>
            <a:pPr>
              <a:lnSpc>
                <a:spcPct val="70000"/>
              </a:lnSpc>
            </a:pPr>
            <a:r>
              <a:rPr lang="de-DE" altLang="de-DE" sz="1600" dirty="0"/>
              <a:t>auch freier Beruf</a:t>
            </a:r>
          </a:p>
          <a:p>
            <a:pPr>
              <a:lnSpc>
                <a:spcPct val="70000"/>
              </a:lnSpc>
            </a:pPr>
            <a:endParaRPr lang="de-DE" altLang="de-DE" sz="1000" dirty="0"/>
          </a:p>
          <a:p>
            <a:pPr>
              <a:lnSpc>
                <a:spcPct val="70000"/>
              </a:lnSpc>
            </a:pPr>
            <a:endParaRPr lang="de-DE" altLang="de-DE" sz="1000" dirty="0"/>
          </a:p>
          <a:p>
            <a:pPr>
              <a:lnSpc>
                <a:spcPct val="70000"/>
              </a:lnSpc>
            </a:pPr>
            <a:endParaRPr lang="de-DE" altLang="de-DE" sz="1400" dirty="0"/>
          </a:p>
          <a:p>
            <a:pPr>
              <a:lnSpc>
                <a:spcPct val="70000"/>
              </a:lnSpc>
            </a:pPr>
            <a:r>
              <a:rPr lang="de-DE" altLang="de-DE" sz="1600" dirty="0"/>
              <a:t>evtl. auch im freien Beruf</a:t>
            </a:r>
          </a:p>
          <a:p>
            <a:endParaRPr lang="de-DE" dirty="0"/>
          </a:p>
        </p:txBody>
      </p:sp>
      <p:sp>
        <p:nvSpPr>
          <p:cNvPr id="5" name="Textplatzhalter 4">
            <a:extLst>
              <a:ext uri="{FF2B5EF4-FFF2-40B4-BE49-F238E27FC236}">
                <a16:creationId xmlns="" xmlns:a16="http://schemas.microsoft.com/office/drawing/2014/main" id="{C2AAFBA5-394D-4D75-B5FA-678497BF550E}"/>
              </a:ext>
            </a:extLst>
          </p:cNvPr>
          <p:cNvSpPr>
            <a:spLocks noGrp="1"/>
          </p:cNvSpPr>
          <p:nvPr>
            <p:ph type="body" idx="10"/>
          </p:nvPr>
        </p:nvSpPr>
        <p:spPr/>
        <p:txBody>
          <a:bodyPr/>
          <a:lstStyle/>
          <a:p>
            <a:r>
              <a:rPr lang="de-DE" dirty="0"/>
              <a:t>Durch die Gewerbeanmeldung werden informiert:</a:t>
            </a:r>
          </a:p>
        </p:txBody>
      </p:sp>
      <p:sp>
        <p:nvSpPr>
          <p:cNvPr id="6" name="Fußzeilenplatzhalter 1">
            <a:extLst>
              <a:ext uri="{FF2B5EF4-FFF2-40B4-BE49-F238E27FC236}">
                <a16:creationId xmlns="" xmlns:a16="http://schemas.microsoft.com/office/drawing/2014/main" id="{5F701666-3A98-42EB-A0F4-797FB2C523A4}"/>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sz="900" dirty="0">
                <a:solidFill>
                  <a:srgbClr val="C0C0C0"/>
                </a:solidFill>
                <a:latin typeface="Calibri" panose="020F0502020204030204" pitchFamily="34" charset="0"/>
                <a:cs typeface="Calibri" panose="020F0502020204030204" pitchFamily="34" charset="0"/>
              </a:rPr>
              <a:t>Gründen im Nebenerwerb </a:t>
            </a:r>
          </a:p>
        </p:txBody>
      </p:sp>
      <p:sp>
        <p:nvSpPr>
          <p:cNvPr id="7" name="Foliennummernplatzhalter 3">
            <a:extLst>
              <a:ext uri="{FF2B5EF4-FFF2-40B4-BE49-F238E27FC236}">
                <a16:creationId xmlns="" xmlns:a16="http://schemas.microsoft.com/office/drawing/2014/main" id="{854D00E9-EF60-49DF-9230-1F0074BD2739}"/>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lgn="r"/>
            <a:r>
              <a:rPr lang="de-DE" sz="900" dirty="0">
                <a:latin typeface="Calibri" panose="020F0502020204030204" pitchFamily="34" charset="0"/>
                <a:cs typeface="Calibri" panose="020F0502020204030204" pitchFamily="34" charset="0"/>
              </a:rPr>
              <a:t>41</a:t>
            </a:r>
          </a:p>
        </p:txBody>
      </p:sp>
    </p:spTree>
    <p:extLst>
      <p:ext uri="{BB962C8B-B14F-4D97-AF65-F5344CB8AC3E}">
        <p14:creationId xmlns:p14="http://schemas.microsoft.com/office/powerpoint/2010/main" val="3954125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Steuern für den Unternehmer</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42</a:t>
            </a:r>
          </a:p>
        </p:txBody>
      </p:sp>
      <p:sp>
        <p:nvSpPr>
          <p:cNvPr id="7" name="Rechteck 6">
            <a:extLst>
              <a:ext uri="{FF2B5EF4-FFF2-40B4-BE49-F238E27FC236}">
                <a16:creationId xmlns="" xmlns:a16="http://schemas.microsoft.com/office/drawing/2014/main" id="{A1DD2587-019E-494E-B371-4D99AE73060D}"/>
              </a:ext>
            </a:extLst>
          </p:cNvPr>
          <p:cNvSpPr/>
          <p:nvPr/>
        </p:nvSpPr>
        <p:spPr>
          <a:xfrm>
            <a:off x="438826" y="1884139"/>
            <a:ext cx="8235949" cy="2862322"/>
          </a:xfrm>
          <a:prstGeom prst="rect">
            <a:avLst/>
          </a:prstGeom>
        </p:spPr>
        <p:txBody>
          <a:bodyPr wrap="square">
            <a:spAutoFit/>
          </a:bodyPr>
          <a:lstStyle/>
          <a:p>
            <a:pPr eaLnBrk="1" hangingPunct="1"/>
            <a:endParaRPr lang="de-DE" altLang="de-DE" b="1" dirty="0">
              <a:latin typeface="Arial" pitchFamily="34" charset="0"/>
            </a:endParaRPr>
          </a:p>
          <a:p>
            <a:pPr eaLnBrk="1" hangingPunct="1"/>
            <a:r>
              <a:rPr lang="de-DE" altLang="de-DE" b="1" dirty="0">
                <a:solidFill>
                  <a:srgbClr val="92D050"/>
                </a:solidFill>
                <a:latin typeface="Arial" pitchFamily="34" charset="0"/>
              </a:rPr>
              <a:t>Umsatzsteuer</a:t>
            </a:r>
            <a:br>
              <a:rPr lang="de-DE" altLang="de-DE" b="1" dirty="0">
                <a:solidFill>
                  <a:srgbClr val="92D050"/>
                </a:solidFill>
                <a:latin typeface="Arial" pitchFamily="34" charset="0"/>
              </a:rPr>
            </a:br>
            <a:r>
              <a:rPr lang="de-DE" altLang="de-DE" b="1" dirty="0">
                <a:solidFill>
                  <a:srgbClr val="92D050"/>
                </a:solidFill>
                <a:latin typeface="Arial" pitchFamily="34" charset="0"/>
              </a:rPr>
              <a:t/>
            </a:r>
            <a:br>
              <a:rPr lang="de-DE" altLang="de-DE" b="1" dirty="0">
                <a:solidFill>
                  <a:srgbClr val="92D050"/>
                </a:solidFill>
                <a:latin typeface="Arial" pitchFamily="34" charset="0"/>
              </a:rPr>
            </a:br>
            <a:endParaRPr lang="de-DE" altLang="de-DE" dirty="0">
              <a:solidFill>
                <a:srgbClr val="92D050"/>
              </a:solidFill>
              <a:latin typeface="Arial" pitchFamily="34" charset="0"/>
            </a:endParaRPr>
          </a:p>
          <a:p>
            <a:pPr eaLnBrk="1" hangingPunct="1"/>
            <a:r>
              <a:rPr lang="de-DE" altLang="de-DE" b="1" dirty="0">
                <a:solidFill>
                  <a:srgbClr val="92D050"/>
                </a:solidFill>
                <a:latin typeface="Arial" pitchFamily="34" charset="0"/>
              </a:rPr>
              <a:t>Einkommen- und Körperschaftssteuer</a:t>
            </a:r>
            <a:r>
              <a:rPr lang="de-DE" altLang="de-DE" b="1" dirty="0">
                <a:latin typeface="Arial" pitchFamily="34" charset="0"/>
              </a:rPr>
              <a:t> </a:t>
            </a:r>
          </a:p>
          <a:p>
            <a:pPr eaLnBrk="1" hangingPunct="1">
              <a:buFontTx/>
              <a:buNone/>
            </a:pPr>
            <a:r>
              <a:rPr lang="de-DE" altLang="de-DE" dirty="0">
                <a:latin typeface="Arial" pitchFamily="34" charset="0"/>
              </a:rPr>
              <a:t>(Personengesellschaft / Kapitalgesellschaft)</a:t>
            </a:r>
            <a:br>
              <a:rPr lang="de-DE" altLang="de-DE" dirty="0">
                <a:latin typeface="Arial" pitchFamily="34" charset="0"/>
              </a:rPr>
            </a:br>
            <a:r>
              <a:rPr lang="de-DE" altLang="de-DE" dirty="0">
                <a:latin typeface="Arial" pitchFamily="34" charset="0"/>
              </a:rPr>
              <a:t/>
            </a:r>
            <a:br>
              <a:rPr lang="de-DE" altLang="de-DE" dirty="0">
                <a:latin typeface="Arial" pitchFamily="34" charset="0"/>
              </a:rPr>
            </a:br>
            <a:endParaRPr lang="de-DE" altLang="de-DE" dirty="0">
              <a:latin typeface="Arial" pitchFamily="34" charset="0"/>
            </a:endParaRPr>
          </a:p>
          <a:p>
            <a:pPr eaLnBrk="1" hangingPunct="1"/>
            <a:r>
              <a:rPr lang="de-DE" altLang="de-DE" b="1" dirty="0">
                <a:solidFill>
                  <a:srgbClr val="92D050"/>
                </a:solidFill>
                <a:latin typeface="Arial" pitchFamily="34" charset="0"/>
              </a:rPr>
              <a:t>Gewerbesteuer </a:t>
            </a:r>
          </a:p>
          <a:p>
            <a:pPr eaLnBrk="1" hangingPunct="1">
              <a:buFontTx/>
              <a:buNone/>
            </a:pPr>
            <a:r>
              <a:rPr lang="de-DE" altLang="de-DE" dirty="0">
                <a:latin typeface="Arial" pitchFamily="34" charset="0"/>
              </a:rPr>
              <a:t>(Unterschiede bei Personengesellschaft, Kapitalgesellschaft)</a:t>
            </a:r>
          </a:p>
        </p:txBody>
      </p:sp>
    </p:spTree>
    <p:extLst>
      <p:ext uri="{BB962C8B-B14F-4D97-AF65-F5344CB8AC3E}">
        <p14:creationId xmlns:p14="http://schemas.microsoft.com/office/powerpoint/2010/main" val="411434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Umsatzsteuer - Kleinunternehmer</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sp>
        <p:nvSpPr>
          <p:cNvPr id="6" name="Text Box 3">
            <a:extLst>
              <a:ext uri="{FF2B5EF4-FFF2-40B4-BE49-F238E27FC236}">
                <a16:creationId xmlns="" xmlns:a16="http://schemas.microsoft.com/office/drawing/2014/main" id="{A3368F5F-16CF-446E-885F-27691CBEE51E}"/>
              </a:ext>
            </a:extLst>
          </p:cNvPr>
          <p:cNvSpPr txBox="1">
            <a:spLocks noChangeArrowheads="1"/>
          </p:cNvSpPr>
          <p:nvPr/>
        </p:nvSpPr>
        <p:spPr bwMode="auto">
          <a:xfrm>
            <a:off x="444500" y="1886191"/>
            <a:ext cx="823595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dirty="0"/>
          </a:p>
          <a:p>
            <a:pPr algn="l">
              <a:spcBef>
                <a:spcPct val="50000"/>
              </a:spcBef>
            </a:pPr>
            <a:r>
              <a:rPr lang="de-DE" altLang="de-DE" sz="1800" dirty="0"/>
              <a:t>Ein Kleinunternehmer, dessen Umsatz im 1. Jahr der Gründung unter 17.500 € bzw. im 2. Jahr unter 50.000 € liegt muss nicht zwingend Umsatzsteuer ausweisen.</a:t>
            </a:r>
          </a:p>
          <a:p>
            <a:pPr algn="l">
              <a:spcBef>
                <a:spcPct val="50000"/>
              </a:spcBef>
            </a:pPr>
            <a:r>
              <a:rPr lang="de-DE" altLang="de-DE" sz="1800" dirty="0"/>
              <a:t>Dies hat aber zur Folge, dass keine Vorsteuer geltend gemacht werden kann.</a:t>
            </a:r>
          </a:p>
          <a:p>
            <a:pPr algn="l">
              <a:spcBef>
                <a:spcPct val="50000"/>
              </a:spcBef>
            </a:pPr>
            <a:r>
              <a:rPr lang="de-DE" altLang="de-DE" sz="1800" dirty="0"/>
              <a:t>Sollte dennoch eine Rechnung mit Mehrwertsteuer erstellt worden sein, greift die Kleinunternehmerregelung nicht mehr.</a:t>
            </a:r>
          </a:p>
        </p:txBody>
      </p:sp>
    </p:spTree>
    <p:extLst>
      <p:ext uri="{BB962C8B-B14F-4D97-AF65-F5344CB8AC3E}">
        <p14:creationId xmlns:p14="http://schemas.microsoft.com/office/powerpoint/2010/main" val="3726738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Umsatzsteuer – Fall 1</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sp>
        <p:nvSpPr>
          <p:cNvPr id="7" name="Text Box 4">
            <a:extLst>
              <a:ext uri="{FF2B5EF4-FFF2-40B4-BE49-F238E27FC236}">
                <a16:creationId xmlns="" xmlns:a16="http://schemas.microsoft.com/office/drawing/2014/main" id="{254CFD0A-677A-49F0-919C-1F4A17AE2BFB}"/>
              </a:ext>
            </a:extLst>
          </p:cNvPr>
          <p:cNvSpPr txBox="1">
            <a:spLocks noChangeArrowheads="1"/>
          </p:cNvSpPr>
          <p:nvPr/>
        </p:nvSpPr>
        <p:spPr bwMode="auto">
          <a:xfrm>
            <a:off x="381000" y="2133600"/>
            <a:ext cx="8229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dirty="0"/>
              <a:t>Die Firma Meier kauft ein Produkt zum Preis von 100,00 € Netto ein und verkauft dieses für 200,00 € Netto an die Firma Huber weiter:</a:t>
            </a:r>
          </a:p>
          <a:p>
            <a:pPr algn="l">
              <a:spcBef>
                <a:spcPct val="50000"/>
              </a:spcBef>
            </a:pPr>
            <a:endParaRPr lang="de-DE" altLang="de-DE" sz="1800" dirty="0"/>
          </a:p>
        </p:txBody>
      </p:sp>
      <p:sp>
        <p:nvSpPr>
          <p:cNvPr id="8" name="Text Box 6">
            <a:extLst>
              <a:ext uri="{FF2B5EF4-FFF2-40B4-BE49-F238E27FC236}">
                <a16:creationId xmlns="" xmlns:a16="http://schemas.microsoft.com/office/drawing/2014/main" id="{B6004453-E128-4A3C-8A07-772A2A6FCCFC}"/>
              </a:ext>
            </a:extLst>
          </p:cNvPr>
          <p:cNvSpPr txBox="1">
            <a:spLocks noChangeArrowheads="1"/>
          </p:cNvSpPr>
          <p:nvPr/>
        </p:nvSpPr>
        <p:spPr bwMode="auto">
          <a:xfrm>
            <a:off x="381000" y="2971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dirty="0"/>
              <a:t>Einkaufsrechnung:</a:t>
            </a:r>
          </a:p>
          <a:p>
            <a:pPr algn="l">
              <a:spcBef>
                <a:spcPct val="50000"/>
              </a:spcBef>
            </a:pPr>
            <a:r>
              <a:rPr lang="de-DE" altLang="de-DE" sz="1800" dirty="0"/>
              <a:t>100,00 €	 Netto</a:t>
            </a:r>
          </a:p>
          <a:p>
            <a:pPr algn="l">
              <a:spcBef>
                <a:spcPct val="50000"/>
              </a:spcBef>
            </a:pPr>
            <a:r>
              <a:rPr lang="de-DE" altLang="de-DE" sz="1800" u="sng" dirty="0"/>
              <a:t>+19,00 € Vst</a:t>
            </a:r>
          </a:p>
          <a:p>
            <a:pPr algn="l">
              <a:spcBef>
                <a:spcPct val="50000"/>
              </a:spcBef>
            </a:pPr>
            <a:r>
              <a:rPr lang="de-DE" altLang="de-DE" sz="1800" u="sng" dirty="0"/>
              <a:t>119,00 € Brutto</a:t>
            </a:r>
          </a:p>
          <a:p>
            <a:pPr algn="l">
              <a:spcBef>
                <a:spcPct val="50000"/>
              </a:spcBef>
            </a:pPr>
            <a:endParaRPr lang="de-DE" altLang="de-DE" sz="1800" dirty="0"/>
          </a:p>
        </p:txBody>
      </p:sp>
      <p:sp>
        <p:nvSpPr>
          <p:cNvPr id="9" name="Text Box 8">
            <a:extLst>
              <a:ext uri="{FF2B5EF4-FFF2-40B4-BE49-F238E27FC236}">
                <a16:creationId xmlns="" xmlns:a16="http://schemas.microsoft.com/office/drawing/2014/main" id="{E03CED60-29D3-4194-9D4A-61519C69ED54}"/>
              </a:ext>
            </a:extLst>
          </p:cNvPr>
          <p:cNvSpPr txBox="1">
            <a:spLocks noChangeArrowheads="1"/>
          </p:cNvSpPr>
          <p:nvPr/>
        </p:nvSpPr>
        <p:spPr bwMode="auto">
          <a:xfrm>
            <a:off x="3124200" y="2971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dirty="0"/>
              <a:t>Differenz:</a:t>
            </a:r>
          </a:p>
          <a:p>
            <a:pPr algn="l">
              <a:spcBef>
                <a:spcPct val="50000"/>
              </a:spcBef>
            </a:pPr>
            <a:endParaRPr lang="de-DE" altLang="de-DE" sz="1800" dirty="0"/>
          </a:p>
          <a:p>
            <a:pPr algn="l">
              <a:spcBef>
                <a:spcPct val="50000"/>
              </a:spcBef>
            </a:pPr>
            <a:r>
              <a:rPr lang="de-DE" altLang="de-DE" sz="1800" dirty="0"/>
              <a:t>+19,00 € Ust</a:t>
            </a:r>
          </a:p>
          <a:p>
            <a:pPr algn="l">
              <a:spcBef>
                <a:spcPct val="50000"/>
              </a:spcBef>
            </a:pPr>
            <a:endParaRPr lang="de-DE" altLang="de-DE" sz="1800" dirty="0"/>
          </a:p>
          <a:p>
            <a:pPr algn="l">
              <a:spcBef>
                <a:spcPct val="50000"/>
              </a:spcBef>
            </a:pPr>
            <a:endParaRPr lang="de-DE" altLang="de-DE" sz="1800" dirty="0"/>
          </a:p>
        </p:txBody>
      </p:sp>
      <p:sp>
        <p:nvSpPr>
          <p:cNvPr id="10" name="Text Box 7">
            <a:extLst>
              <a:ext uri="{FF2B5EF4-FFF2-40B4-BE49-F238E27FC236}">
                <a16:creationId xmlns="" xmlns:a16="http://schemas.microsoft.com/office/drawing/2014/main" id="{6145BC21-1A8E-4212-B40E-BA67F8FE030A}"/>
              </a:ext>
            </a:extLst>
          </p:cNvPr>
          <p:cNvSpPr txBox="1">
            <a:spLocks noChangeArrowheads="1"/>
          </p:cNvSpPr>
          <p:nvPr/>
        </p:nvSpPr>
        <p:spPr bwMode="auto">
          <a:xfrm>
            <a:off x="5562600" y="2971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dirty="0"/>
              <a:t>Verkaufsrechnung:</a:t>
            </a:r>
          </a:p>
          <a:p>
            <a:pPr algn="l">
              <a:spcBef>
                <a:spcPct val="50000"/>
              </a:spcBef>
            </a:pPr>
            <a:r>
              <a:rPr lang="de-DE" altLang="de-DE" sz="1800" dirty="0"/>
              <a:t>200,00 €	 Netto</a:t>
            </a:r>
          </a:p>
          <a:p>
            <a:pPr algn="l">
              <a:spcBef>
                <a:spcPct val="50000"/>
              </a:spcBef>
            </a:pPr>
            <a:r>
              <a:rPr lang="de-DE" altLang="de-DE" sz="1800" u="sng" dirty="0"/>
              <a:t>+38,00 € Mwst</a:t>
            </a:r>
          </a:p>
          <a:p>
            <a:pPr algn="l">
              <a:spcBef>
                <a:spcPct val="50000"/>
              </a:spcBef>
            </a:pPr>
            <a:r>
              <a:rPr lang="de-DE" altLang="de-DE" sz="1800" u="sng" dirty="0"/>
              <a:t>238,00 € Brutto</a:t>
            </a:r>
          </a:p>
          <a:p>
            <a:pPr algn="l">
              <a:spcBef>
                <a:spcPct val="50000"/>
              </a:spcBef>
            </a:pPr>
            <a:endParaRPr lang="de-DE" altLang="de-DE" sz="1800" dirty="0"/>
          </a:p>
        </p:txBody>
      </p:sp>
      <p:sp>
        <p:nvSpPr>
          <p:cNvPr id="11" name="Text Box 5">
            <a:extLst>
              <a:ext uri="{FF2B5EF4-FFF2-40B4-BE49-F238E27FC236}">
                <a16:creationId xmlns="" xmlns:a16="http://schemas.microsoft.com/office/drawing/2014/main" id="{969DC34D-F638-4414-954C-9843736C7BA0}"/>
              </a:ext>
            </a:extLst>
          </p:cNvPr>
          <p:cNvSpPr txBox="1">
            <a:spLocks noChangeArrowheads="1"/>
          </p:cNvSpPr>
          <p:nvPr/>
        </p:nvSpPr>
        <p:spPr bwMode="auto">
          <a:xfrm>
            <a:off x="457200" y="4800600"/>
            <a:ext cx="8458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dirty="0"/>
              <a:t>In diesem Fall führt die Firma Meier die Umsatzsteuer (Zahllast) in Höhe von 19,00 € ans Finanzamt ab.				</a:t>
            </a:r>
          </a:p>
          <a:p>
            <a:pPr algn="l">
              <a:spcBef>
                <a:spcPct val="50000"/>
              </a:spcBef>
            </a:pPr>
            <a:endParaRPr lang="de-DE" altLang="de-DE" sz="1800" dirty="0"/>
          </a:p>
        </p:txBody>
      </p:sp>
    </p:spTree>
    <p:extLst>
      <p:ext uri="{BB962C8B-B14F-4D97-AF65-F5344CB8AC3E}">
        <p14:creationId xmlns:p14="http://schemas.microsoft.com/office/powerpoint/2010/main" val="130972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Umsatzsteuer – Fall 2</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sp>
        <p:nvSpPr>
          <p:cNvPr id="7" name="Text Box 4">
            <a:extLst>
              <a:ext uri="{FF2B5EF4-FFF2-40B4-BE49-F238E27FC236}">
                <a16:creationId xmlns="" xmlns:a16="http://schemas.microsoft.com/office/drawing/2014/main" id="{254CFD0A-677A-49F0-919C-1F4A17AE2BFB}"/>
              </a:ext>
            </a:extLst>
          </p:cNvPr>
          <p:cNvSpPr txBox="1">
            <a:spLocks noChangeArrowheads="1"/>
          </p:cNvSpPr>
          <p:nvPr/>
        </p:nvSpPr>
        <p:spPr bwMode="auto">
          <a:xfrm>
            <a:off x="381000" y="2133600"/>
            <a:ext cx="8229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dirty="0"/>
              <a:t>Die Firma Meier kauft ein Produkt zum Preis von 200,00 € Netto ein und verkauft dieses für 100,00 € Netto an die Firma Huber weiter:</a:t>
            </a:r>
          </a:p>
          <a:p>
            <a:pPr algn="l">
              <a:spcBef>
                <a:spcPct val="50000"/>
              </a:spcBef>
            </a:pPr>
            <a:endParaRPr lang="de-DE" altLang="de-DE" sz="1800" dirty="0"/>
          </a:p>
        </p:txBody>
      </p:sp>
      <p:sp>
        <p:nvSpPr>
          <p:cNvPr id="8" name="Text Box 6">
            <a:extLst>
              <a:ext uri="{FF2B5EF4-FFF2-40B4-BE49-F238E27FC236}">
                <a16:creationId xmlns="" xmlns:a16="http://schemas.microsoft.com/office/drawing/2014/main" id="{B6004453-E128-4A3C-8A07-772A2A6FCCFC}"/>
              </a:ext>
            </a:extLst>
          </p:cNvPr>
          <p:cNvSpPr txBox="1">
            <a:spLocks noChangeArrowheads="1"/>
          </p:cNvSpPr>
          <p:nvPr/>
        </p:nvSpPr>
        <p:spPr bwMode="auto">
          <a:xfrm>
            <a:off x="381000" y="2971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dirty="0"/>
              <a:t>Einkaufsrechnung:</a:t>
            </a:r>
          </a:p>
          <a:p>
            <a:pPr algn="l">
              <a:spcBef>
                <a:spcPct val="50000"/>
              </a:spcBef>
            </a:pPr>
            <a:r>
              <a:rPr lang="de-DE" altLang="de-DE" sz="1800" dirty="0"/>
              <a:t>200,00 €	 Netto</a:t>
            </a:r>
          </a:p>
          <a:p>
            <a:pPr algn="l">
              <a:spcBef>
                <a:spcPct val="50000"/>
              </a:spcBef>
            </a:pPr>
            <a:r>
              <a:rPr lang="de-DE" altLang="de-DE" sz="1800" u="sng" dirty="0"/>
              <a:t>+38,00 € Vst</a:t>
            </a:r>
          </a:p>
          <a:p>
            <a:pPr algn="l">
              <a:spcBef>
                <a:spcPct val="50000"/>
              </a:spcBef>
            </a:pPr>
            <a:r>
              <a:rPr lang="de-DE" altLang="de-DE" sz="1800" u="sng" dirty="0"/>
              <a:t>238,00 € Brutto</a:t>
            </a:r>
          </a:p>
          <a:p>
            <a:pPr algn="l">
              <a:spcBef>
                <a:spcPct val="50000"/>
              </a:spcBef>
            </a:pPr>
            <a:endParaRPr lang="de-DE" altLang="de-DE" sz="1800" dirty="0"/>
          </a:p>
        </p:txBody>
      </p:sp>
      <p:sp>
        <p:nvSpPr>
          <p:cNvPr id="9" name="Text Box 8">
            <a:extLst>
              <a:ext uri="{FF2B5EF4-FFF2-40B4-BE49-F238E27FC236}">
                <a16:creationId xmlns="" xmlns:a16="http://schemas.microsoft.com/office/drawing/2014/main" id="{E03CED60-29D3-4194-9D4A-61519C69ED54}"/>
              </a:ext>
            </a:extLst>
          </p:cNvPr>
          <p:cNvSpPr txBox="1">
            <a:spLocks noChangeArrowheads="1"/>
          </p:cNvSpPr>
          <p:nvPr/>
        </p:nvSpPr>
        <p:spPr bwMode="auto">
          <a:xfrm>
            <a:off x="3124200" y="2971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dirty="0"/>
              <a:t>Differenz:</a:t>
            </a:r>
          </a:p>
          <a:p>
            <a:pPr algn="l">
              <a:spcBef>
                <a:spcPct val="50000"/>
              </a:spcBef>
            </a:pPr>
            <a:endParaRPr lang="de-DE" altLang="de-DE" sz="1800" dirty="0"/>
          </a:p>
          <a:p>
            <a:pPr algn="l">
              <a:spcBef>
                <a:spcPct val="50000"/>
              </a:spcBef>
            </a:pPr>
            <a:r>
              <a:rPr lang="de-DE" altLang="de-DE" sz="1800" dirty="0"/>
              <a:t>-19,00 € Ust</a:t>
            </a:r>
          </a:p>
          <a:p>
            <a:pPr algn="l">
              <a:spcBef>
                <a:spcPct val="50000"/>
              </a:spcBef>
            </a:pPr>
            <a:endParaRPr lang="de-DE" altLang="de-DE" sz="1800" dirty="0"/>
          </a:p>
          <a:p>
            <a:pPr algn="l">
              <a:spcBef>
                <a:spcPct val="50000"/>
              </a:spcBef>
            </a:pPr>
            <a:endParaRPr lang="de-DE" altLang="de-DE" sz="1800" dirty="0"/>
          </a:p>
        </p:txBody>
      </p:sp>
      <p:sp>
        <p:nvSpPr>
          <p:cNvPr id="10" name="Text Box 7">
            <a:extLst>
              <a:ext uri="{FF2B5EF4-FFF2-40B4-BE49-F238E27FC236}">
                <a16:creationId xmlns="" xmlns:a16="http://schemas.microsoft.com/office/drawing/2014/main" id="{6145BC21-1A8E-4212-B40E-BA67F8FE030A}"/>
              </a:ext>
            </a:extLst>
          </p:cNvPr>
          <p:cNvSpPr txBox="1">
            <a:spLocks noChangeArrowheads="1"/>
          </p:cNvSpPr>
          <p:nvPr/>
        </p:nvSpPr>
        <p:spPr bwMode="auto">
          <a:xfrm>
            <a:off x="5562600" y="2971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dirty="0"/>
              <a:t>Verkaufsrechnung:</a:t>
            </a:r>
          </a:p>
          <a:p>
            <a:pPr algn="l">
              <a:spcBef>
                <a:spcPct val="50000"/>
              </a:spcBef>
            </a:pPr>
            <a:r>
              <a:rPr lang="de-DE" altLang="de-DE" sz="1800" dirty="0"/>
              <a:t>100,00 €	 Netto</a:t>
            </a:r>
          </a:p>
          <a:p>
            <a:pPr algn="l">
              <a:spcBef>
                <a:spcPct val="50000"/>
              </a:spcBef>
            </a:pPr>
            <a:r>
              <a:rPr lang="de-DE" altLang="de-DE" sz="1800" u="sng" dirty="0"/>
              <a:t>+19,00 € Mwst</a:t>
            </a:r>
          </a:p>
          <a:p>
            <a:pPr algn="l">
              <a:spcBef>
                <a:spcPct val="50000"/>
              </a:spcBef>
            </a:pPr>
            <a:r>
              <a:rPr lang="de-DE" altLang="de-DE" sz="1800" u="sng" dirty="0"/>
              <a:t>119,00 € Brutto</a:t>
            </a:r>
          </a:p>
          <a:p>
            <a:pPr algn="l">
              <a:spcBef>
                <a:spcPct val="50000"/>
              </a:spcBef>
            </a:pPr>
            <a:endParaRPr lang="de-DE" altLang="de-DE" sz="1800" dirty="0"/>
          </a:p>
        </p:txBody>
      </p:sp>
      <p:sp>
        <p:nvSpPr>
          <p:cNvPr id="12" name="Text Box 8">
            <a:extLst>
              <a:ext uri="{FF2B5EF4-FFF2-40B4-BE49-F238E27FC236}">
                <a16:creationId xmlns="" xmlns:a16="http://schemas.microsoft.com/office/drawing/2014/main" id="{A59AD2B4-DC58-4B63-A509-60191E1197A1}"/>
              </a:ext>
            </a:extLst>
          </p:cNvPr>
          <p:cNvSpPr txBox="1">
            <a:spLocks noChangeArrowheads="1"/>
          </p:cNvSpPr>
          <p:nvPr/>
        </p:nvSpPr>
        <p:spPr bwMode="auto">
          <a:xfrm>
            <a:off x="457200" y="4800600"/>
            <a:ext cx="8458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dirty="0"/>
              <a:t>In diesem Fall erhält die Firma Meier die Umsatzsteuerdifferenz (Zahllast) in Höhe von 19,00 € vom Finanzamt.				</a:t>
            </a:r>
          </a:p>
          <a:p>
            <a:pPr algn="l">
              <a:spcBef>
                <a:spcPct val="50000"/>
              </a:spcBef>
            </a:pPr>
            <a:endParaRPr lang="de-DE" altLang="de-DE" sz="1800" dirty="0"/>
          </a:p>
        </p:txBody>
      </p:sp>
    </p:spTree>
    <p:extLst>
      <p:ext uri="{BB962C8B-B14F-4D97-AF65-F5344CB8AC3E}">
        <p14:creationId xmlns:p14="http://schemas.microsoft.com/office/powerpoint/2010/main" val="2489874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2"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Gewerbesteuer - Einzelunternehmen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sp>
        <p:nvSpPr>
          <p:cNvPr id="11" name="Text Box 3">
            <a:extLst>
              <a:ext uri="{FF2B5EF4-FFF2-40B4-BE49-F238E27FC236}">
                <a16:creationId xmlns="" xmlns:a16="http://schemas.microsoft.com/office/drawing/2014/main" id="{DE058B14-0D37-4015-A6F6-8649C6F58914}"/>
              </a:ext>
            </a:extLst>
          </p:cNvPr>
          <p:cNvSpPr txBox="1">
            <a:spLocks noChangeArrowheads="1"/>
          </p:cNvSpPr>
          <p:nvPr/>
        </p:nvSpPr>
        <p:spPr bwMode="auto">
          <a:xfrm>
            <a:off x="444500" y="1884139"/>
            <a:ext cx="823595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dirty="0"/>
          </a:p>
          <a:p>
            <a:pPr algn="l"/>
            <a:r>
              <a:rPr lang="de-DE" altLang="de-DE" sz="1800" dirty="0"/>
              <a:t>Bei  einem Gewinn / Gewerbeertrag von 100.000,00 € fällt in München mit einem Gewerbesteuerhebesatz von 490 % an:</a:t>
            </a:r>
          </a:p>
          <a:p>
            <a:pPr algn="l"/>
            <a:endParaRPr lang="de-DE" altLang="de-DE" sz="1800" dirty="0"/>
          </a:p>
          <a:p>
            <a:pPr algn="l"/>
            <a:endParaRPr lang="de-DE" altLang="de-DE" sz="1800" dirty="0"/>
          </a:p>
          <a:p>
            <a:pPr algn="l"/>
            <a:endParaRPr lang="de-DE" altLang="de-DE" sz="1800" dirty="0"/>
          </a:p>
          <a:p>
            <a:pPr algn="l"/>
            <a:r>
              <a:rPr lang="de-DE" altLang="de-DE" sz="1800" dirty="0"/>
              <a:t>100.000,00 €</a:t>
            </a:r>
          </a:p>
          <a:p>
            <a:pPr algn="l"/>
            <a:r>
              <a:rPr lang="de-DE" altLang="de-DE" sz="1800" u="sng" dirty="0"/>
              <a:t>- 24.500,00 €</a:t>
            </a:r>
            <a:r>
              <a:rPr lang="de-DE" altLang="de-DE" sz="1800" dirty="0"/>
              <a:t> Freibetrag	        </a:t>
            </a:r>
            <a:r>
              <a:rPr lang="de-DE" altLang="de-DE" sz="1800" u="sng" dirty="0"/>
              <a:t>Messbetrag</a:t>
            </a:r>
          </a:p>
          <a:p>
            <a:pPr algn="l"/>
            <a:r>
              <a:rPr lang="de-DE" altLang="de-DE" sz="1800" dirty="0"/>
              <a:t>  75.500,00 € (daraus 3,5 %) =  </a:t>
            </a:r>
            <a:r>
              <a:rPr lang="de-DE" altLang="de-DE" sz="1800" u="sng" dirty="0"/>
              <a:t>2.642,50</a:t>
            </a:r>
            <a:endParaRPr lang="de-DE" altLang="de-DE" sz="1800" dirty="0"/>
          </a:p>
          <a:p>
            <a:pPr algn="l"/>
            <a:r>
              <a:rPr lang="de-DE" altLang="de-DE" sz="1800" dirty="0"/>
              <a:t>			    =  2.642,50 x 490 % </a:t>
            </a:r>
          </a:p>
          <a:p>
            <a:pPr algn="l"/>
            <a:r>
              <a:rPr lang="de-DE" altLang="de-DE" sz="1800" dirty="0"/>
              <a:t>			    = </a:t>
            </a:r>
            <a:r>
              <a:rPr lang="de-DE" altLang="de-DE" sz="1800" u="sng" dirty="0">
                <a:cs typeface="Times New Roman" pitchFamily="18" charset="0"/>
              </a:rPr>
              <a:t>12.948,25 €</a:t>
            </a:r>
            <a:endParaRPr lang="de-DE" altLang="de-DE" sz="1800" u="sng" dirty="0"/>
          </a:p>
          <a:p>
            <a:pPr algn="l">
              <a:spcBef>
                <a:spcPct val="50000"/>
              </a:spcBef>
            </a:pPr>
            <a:endParaRPr lang="de-DE" altLang="de-DE" sz="1800" dirty="0"/>
          </a:p>
          <a:p>
            <a:pPr algn="l">
              <a:spcBef>
                <a:spcPct val="50000"/>
              </a:spcBef>
            </a:pPr>
            <a:endParaRPr lang="de-DE" altLang="de-DE" sz="1800" dirty="0"/>
          </a:p>
          <a:p>
            <a:pPr algn="l">
              <a:spcBef>
                <a:spcPct val="50000"/>
              </a:spcBef>
            </a:pPr>
            <a:endParaRPr lang="de-DE" altLang="de-DE" sz="1800" dirty="0"/>
          </a:p>
          <a:p>
            <a:pPr algn="l">
              <a:spcBef>
                <a:spcPct val="50000"/>
              </a:spcBef>
            </a:pPr>
            <a:endParaRPr lang="de-DE" altLang="de-DE" sz="1800" dirty="0"/>
          </a:p>
        </p:txBody>
      </p:sp>
    </p:spTree>
    <p:extLst>
      <p:ext uri="{BB962C8B-B14F-4D97-AF65-F5344CB8AC3E}">
        <p14:creationId xmlns:p14="http://schemas.microsoft.com/office/powerpoint/2010/main" val="1908426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75"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1">
                                            <p:txEl>
                                              <p:pRg st="5" end="5"/>
                                            </p:txEl>
                                          </p:spTgt>
                                        </p:tgtEl>
                                        <p:attrNameLst>
                                          <p:attrName>style.visibility</p:attrName>
                                        </p:attrNameLst>
                                      </p:cBhvr>
                                      <p:to>
                                        <p:strVal val="visible"/>
                                      </p:to>
                                    </p:set>
                                    <p:anim calcmode="lin" valueType="num">
                                      <p:cBhvr additive="base">
                                        <p:cTn id="13" dur="75"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11">
                                            <p:txEl>
                                              <p:pRg st="6" end="6"/>
                                            </p:txEl>
                                          </p:spTgt>
                                        </p:tgtEl>
                                        <p:attrNameLst>
                                          <p:attrName>style.visibility</p:attrName>
                                        </p:attrNameLst>
                                      </p:cBhvr>
                                      <p:to>
                                        <p:strVal val="visible"/>
                                      </p:to>
                                    </p:set>
                                    <p:anim calcmode="lin" valueType="num">
                                      <p:cBhvr additive="base">
                                        <p:cTn id="19" dur="75"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20" dur="75"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11">
                                            <p:txEl>
                                              <p:pRg st="7" end="7"/>
                                            </p:txEl>
                                          </p:spTgt>
                                        </p:tgtEl>
                                        <p:attrNameLst>
                                          <p:attrName>style.visibility</p:attrName>
                                        </p:attrNameLst>
                                      </p:cBhvr>
                                      <p:to>
                                        <p:strVal val="visible"/>
                                      </p:to>
                                    </p:set>
                                    <p:anim calcmode="lin" valueType="num">
                                      <p:cBhvr additive="base">
                                        <p:cTn id="25" dur="75"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26" dur="75"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75"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32" dur="75"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11">
                                            <p:txEl>
                                              <p:pRg st="9" end="9"/>
                                            </p:txEl>
                                          </p:spTgt>
                                        </p:tgtEl>
                                        <p:attrNameLst>
                                          <p:attrName>style.visibility</p:attrName>
                                        </p:attrNameLst>
                                      </p:cBhvr>
                                      <p:to>
                                        <p:strVal val="visible"/>
                                      </p:to>
                                    </p:set>
                                    <p:anim calcmode="lin" valueType="num">
                                      <p:cBhvr additive="base">
                                        <p:cTn id="37" dur="75" fill="hold"/>
                                        <p:tgtEl>
                                          <p:spTgt spid="11">
                                            <p:txEl>
                                              <p:pRg st="9" end="9"/>
                                            </p:txEl>
                                          </p:spTgt>
                                        </p:tgtEl>
                                        <p:attrNameLst>
                                          <p:attrName>ppt_x</p:attrName>
                                        </p:attrNameLst>
                                      </p:cBhvr>
                                      <p:tavLst>
                                        <p:tav tm="0">
                                          <p:val>
                                            <p:strVal val="0-#ppt_w/2"/>
                                          </p:val>
                                        </p:tav>
                                        <p:tav tm="100000">
                                          <p:val>
                                            <p:strVal val="#ppt_x"/>
                                          </p:val>
                                        </p:tav>
                                      </p:tavLst>
                                    </p:anim>
                                    <p:anim calcmode="lin" valueType="num">
                                      <p:cBhvr additive="base">
                                        <p:cTn id="38" dur="75" fill="hold"/>
                                        <p:tgtEl>
                                          <p:spTgt spid="1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Gewerbesteuer - Kapitalgesellschaft</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sp>
        <p:nvSpPr>
          <p:cNvPr id="6" name="Text Box 3">
            <a:extLst>
              <a:ext uri="{FF2B5EF4-FFF2-40B4-BE49-F238E27FC236}">
                <a16:creationId xmlns="" xmlns:a16="http://schemas.microsoft.com/office/drawing/2014/main" id="{FC480182-1F00-4F4E-974F-A96D26DEA827}"/>
              </a:ext>
            </a:extLst>
          </p:cNvPr>
          <p:cNvSpPr txBox="1">
            <a:spLocks noChangeArrowheads="1"/>
          </p:cNvSpPr>
          <p:nvPr/>
        </p:nvSpPr>
        <p:spPr bwMode="auto">
          <a:xfrm>
            <a:off x="442290" y="1884139"/>
            <a:ext cx="823595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dirty="0"/>
          </a:p>
          <a:p>
            <a:pPr algn="l"/>
            <a:r>
              <a:rPr lang="de-DE" altLang="de-DE" sz="1800" dirty="0"/>
              <a:t>Bei  einem Gewinn / Gewerbeertrag von 100.000,00 € fällt in München mit einem Gewerbesteuerhebesatz von 490 % an:</a:t>
            </a:r>
          </a:p>
          <a:p>
            <a:pPr algn="l"/>
            <a:endParaRPr lang="de-DE" altLang="de-DE" sz="1800" dirty="0"/>
          </a:p>
          <a:p>
            <a:pPr algn="l"/>
            <a:endParaRPr lang="de-DE" altLang="de-DE" sz="1800" dirty="0"/>
          </a:p>
          <a:p>
            <a:pPr algn="l"/>
            <a:endParaRPr lang="de-DE" altLang="de-DE" sz="1800" dirty="0"/>
          </a:p>
          <a:p>
            <a:pPr algn="l"/>
            <a:r>
              <a:rPr lang="de-DE" altLang="de-DE" sz="1800" dirty="0"/>
              <a:t>100.000,00 €</a:t>
            </a:r>
          </a:p>
          <a:p>
            <a:pPr algn="l"/>
            <a:r>
              <a:rPr lang="de-DE" altLang="de-DE" sz="1800" u="sng" dirty="0"/>
              <a:t>-          0,00 €</a:t>
            </a:r>
            <a:r>
              <a:rPr lang="de-DE" altLang="de-DE" sz="1800" dirty="0"/>
              <a:t> Freibetrag	        </a:t>
            </a:r>
            <a:r>
              <a:rPr lang="de-DE" altLang="de-DE" sz="1800" u="sng" dirty="0"/>
              <a:t>Messbetrag</a:t>
            </a:r>
          </a:p>
          <a:p>
            <a:pPr algn="l"/>
            <a:r>
              <a:rPr lang="de-DE" altLang="de-DE" sz="1800" dirty="0"/>
              <a:t>100.000,00 € (daraus 3,5 %) =   </a:t>
            </a:r>
            <a:r>
              <a:rPr lang="de-DE" altLang="de-DE" sz="1800" u="sng" dirty="0"/>
              <a:t>3.500,00</a:t>
            </a:r>
            <a:endParaRPr lang="de-DE" altLang="de-DE" sz="1800" dirty="0"/>
          </a:p>
          <a:p>
            <a:pPr algn="l"/>
            <a:r>
              <a:rPr lang="de-DE" altLang="de-DE" sz="1800" dirty="0"/>
              <a:t>			    =   3.500,00 x 490 % </a:t>
            </a:r>
          </a:p>
          <a:p>
            <a:pPr algn="l"/>
            <a:r>
              <a:rPr lang="de-DE" altLang="de-DE" sz="1800" dirty="0"/>
              <a:t>			    = </a:t>
            </a:r>
            <a:r>
              <a:rPr lang="de-DE" altLang="de-DE" sz="1800" u="sng" dirty="0">
                <a:cs typeface="Times New Roman" pitchFamily="18" charset="0"/>
              </a:rPr>
              <a:t>17.150,00 €</a:t>
            </a:r>
            <a:endParaRPr lang="de-DE" altLang="de-DE" sz="1800" u="sng" dirty="0"/>
          </a:p>
          <a:p>
            <a:pPr algn="l">
              <a:spcBef>
                <a:spcPct val="50000"/>
              </a:spcBef>
            </a:pPr>
            <a:endParaRPr lang="de-DE" altLang="de-DE" sz="1800" dirty="0"/>
          </a:p>
          <a:p>
            <a:pPr algn="l">
              <a:spcBef>
                <a:spcPct val="50000"/>
              </a:spcBef>
            </a:pPr>
            <a:endParaRPr lang="de-DE" altLang="de-DE" sz="1800" dirty="0"/>
          </a:p>
          <a:p>
            <a:pPr algn="l">
              <a:spcBef>
                <a:spcPct val="50000"/>
              </a:spcBef>
            </a:pPr>
            <a:endParaRPr lang="de-DE" altLang="de-DE" sz="1800" dirty="0"/>
          </a:p>
          <a:p>
            <a:pPr algn="l">
              <a:spcBef>
                <a:spcPct val="50000"/>
              </a:spcBef>
            </a:pPr>
            <a:endParaRPr lang="de-DE" altLang="de-DE" sz="1800" dirty="0"/>
          </a:p>
        </p:txBody>
      </p:sp>
    </p:spTree>
    <p:extLst>
      <p:ext uri="{BB962C8B-B14F-4D97-AF65-F5344CB8AC3E}">
        <p14:creationId xmlns:p14="http://schemas.microsoft.com/office/powerpoint/2010/main" val="394703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75"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75"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75"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0" dur="75"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75"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26" dur="75"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75"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32" dur="75"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75"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38" dur="75"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6B962224-3CBF-492B-B1D1-320FA1D42F5C}"/>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F195A77-40F5-41C5-89AE-7922D89F86B2}"/>
              </a:ext>
            </a:extLst>
          </p:cNvPr>
          <p:cNvSpPr>
            <a:spLocks noGrp="1"/>
          </p:cNvSpPr>
          <p:nvPr>
            <p:ph type="body" idx="1"/>
          </p:nvPr>
        </p:nvSpPr>
        <p:spPr/>
        <p:txBody>
          <a:bodyPr/>
          <a:lstStyle/>
          <a:p>
            <a:r>
              <a:rPr lang="de-DE" dirty="0"/>
              <a:t>Gründertest</a:t>
            </a:r>
          </a:p>
        </p:txBody>
      </p:sp>
      <p:sp>
        <p:nvSpPr>
          <p:cNvPr id="4" name="Foliennummernplatzhalter 3">
            <a:extLst>
              <a:ext uri="{FF2B5EF4-FFF2-40B4-BE49-F238E27FC236}">
                <a16:creationId xmlns="" xmlns:a16="http://schemas.microsoft.com/office/drawing/2014/main" id="{79906F8E-9987-47BC-8842-6035B9AEC5FA}"/>
              </a:ext>
            </a:extLst>
          </p:cNvPr>
          <p:cNvSpPr>
            <a:spLocks noGrp="1"/>
          </p:cNvSpPr>
          <p:nvPr>
            <p:ph type="sldNum" sz="quarter" idx="12"/>
          </p:nvPr>
        </p:nvSpPr>
        <p:spPr/>
        <p:txBody>
          <a:bodyPr/>
          <a:lstStyle/>
          <a:p>
            <a:r>
              <a:rPr lang="de-DE" dirty="0"/>
              <a:t>9</a:t>
            </a:r>
          </a:p>
        </p:txBody>
      </p:sp>
      <p:graphicFrame>
        <p:nvGraphicFramePr>
          <p:cNvPr id="6" name="Diagramm 5">
            <a:extLst>
              <a:ext uri="{FF2B5EF4-FFF2-40B4-BE49-F238E27FC236}">
                <a16:creationId xmlns="" xmlns:a16="http://schemas.microsoft.com/office/drawing/2014/main" id="{E3257251-1F1E-41D0-AB64-8F4F68E147FD}"/>
              </a:ext>
            </a:extLst>
          </p:cNvPr>
          <p:cNvGraphicFramePr/>
          <p:nvPr>
            <p:extLst>
              <p:ext uri="{D42A27DB-BD31-4B8C-83A1-F6EECF244321}">
                <p14:modId xmlns:p14="http://schemas.microsoft.com/office/powerpoint/2010/main" val="377644689"/>
              </p:ext>
            </p:extLst>
          </p:nvPr>
        </p:nvGraphicFramePr>
        <p:xfrm>
          <a:off x="899592" y="51137"/>
          <a:ext cx="7344816"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1">
            <a:extLst>
              <a:ext uri="{FF2B5EF4-FFF2-40B4-BE49-F238E27FC236}">
                <a16:creationId xmlns="" xmlns:a16="http://schemas.microsoft.com/office/drawing/2014/main" id="{6AC6B39C-6BC2-4333-B8AB-06CA9AA49553}"/>
              </a:ext>
            </a:extLst>
          </p:cNvPr>
          <p:cNvSpPr txBox="1">
            <a:spLocks noChangeArrowheads="1"/>
          </p:cNvSpPr>
          <p:nvPr/>
        </p:nvSpPr>
        <p:spPr bwMode="auto">
          <a:xfrm>
            <a:off x="466923" y="1884139"/>
            <a:ext cx="60118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3200" b="1" dirty="0"/>
          </a:p>
          <a:p>
            <a:pPr algn="l"/>
            <a:r>
              <a:rPr lang="de-DE" altLang="de-DE" sz="2000" b="1" dirty="0"/>
              <a:t>						        </a:t>
            </a:r>
          </a:p>
          <a:p>
            <a:pPr algn="l"/>
            <a:endParaRPr lang="de-DE" altLang="de-DE" sz="2000" dirty="0"/>
          </a:p>
          <a:p>
            <a:r>
              <a:rPr lang="de-DE" altLang="de-DE" sz="1800" dirty="0"/>
              <a:t>Sind Sie jemand, der gern die Initiative ergreift? </a:t>
            </a:r>
          </a:p>
          <a:p>
            <a:r>
              <a:rPr lang="de-DE" altLang="de-DE" sz="1800" dirty="0"/>
              <a:t>	</a:t>
            </a:r>
          </a:p>
          <a:p>
            <a:r>
              <a:rPr lang="de-DE" altLang="de-DE" sz="1800" dirty="0"/>
              <a:t>Geht Ihnen eher gegen den Strich,</a:t>
            </a:r>
          </a:p>
          <a:p>
            <a:r>
              <a:rPr lang="de-DE" altLang="de-DE" sz="1800" dirty="0"/>
              <a:t>wenn Ihnen jemand sagt, was Sie zu tun haben?</a:t>
            </a:r>
          </a:p>
          <a:p>
            <a:endParaRPr lang="de-DE" altLang="de-DE" sz="1800" dirty="0"/>
          </a:p>
          <a:p>
            <a:r>
              <a:rPr lang="de-DE" altLang="de-DE" sz="1800" dirty="0"/>
              <a:t>Genießen Sie es, selber entscheiden zu dürfen?</a:t>
            </a:r>
          </a:p>
          <a:p>
            <a:endParaRPr lang="de-DE" altLang="de-DE" sz="1800" dirty="0"/>
          </a:p>
          <a:p>
            <a:r>
              <a:rPr lang="de-DE" altLang="de-DE" sz="1800" dirty="0"/>
              <a:t>Haben Sie eigene Ziele, die Sie erreichen wollen?</a:t>
            </a:r>
          </a:p>
        </p:txBody>
      </p:sp>
      <p:sp>
        <p:nvSpPr>
          <p:cNvPr id="8" name="Textfeld 3">
            <a:extLst>
              <a:ext uri="{FF2B5EF4-FFF2-40B4-BE49-F238E27FC236}">
                <a16:creationId xmlns="" xmlns:a16="http://schemas.microsoft.com/office/drawing/2014/main" id="{15766614-3D42-4210-B4AD-B6221249D846}"/>
              </a:ext>
            </a:extLst>
          </p:cNvPr>
          <p:cNvSpPr txBox="1">
            <a:spLocks noChangeArrowheads="1"/>
          </p:cNvSpPr>
          <p:nvPr/>
        </p:nvSpPr>
        <p:spPr bwMode="auto">
          <a:xfrm>
            <a:off x="6300590" y="2376582"/>
            <a:ext cx="23764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800" dirty="0"/>
              <a:t>Eher ja / Eher nein</a:t>
            </a:r>
          </a:p>
          <a:p>
            <a:endParaRPr lang="de-DE" altLang="de-DE" sz="1800" dirty="0"/>
          </a:p>
          <a:p>
            <a:r>
              <a:rPr lang="de-DE" altLang="de-DE" sz="1800" dirty="0"/>
              <a:t>O	 O</a:t>
            </a:r>
          </a:p>
          <a:p>
            <a:endParaRPr lang="de-DE" altLang="de-DE" sz="1800" dirty="0"/>
          </a:p>
          <a:p>
            <a:endParaRPr lang="de-DE" altLang="de-DE" sz="1800" dirty="0"/>
          </a:p>
          <a:p>
            <a:r>
              <a:rPr lang="de-DE" altLang="de-DE" sz="1800" dirty="0"/>
              <a:t>O	 O</a:t>
            </a:r>
          </a:p>
          <a:p>
            <a:endParaRPr lang="de-DE" altLang="de-DE" sz="1800" dirty="0"/>
          </a:p>
          <a:p>
            <a:r>
              <a:rPr lang="de-DE" altLang="de-DE" sz="1800" dirty="0"/>
              <a:t>O	 O</a:t>
            </a:r>
          </a:p>
          <a:p>
            <a:endParaRPr lang="de-DE" altLang="de-DE" sz="1800" dirty="0"/>
          </a:p>
          <a:p>
            <a:r>
              <a:rPr lang="de-DE" altLang="de-DE" sz="1800" dirty="0"/>
              <a:t>O	 O</a:t>
            </a:r>
          </a:p>
        </p:txBody>
      </p:sp>
    </p:spTree>
    <p:extLst>
      <p:ext uri="{BB962C8B-B14F-4D97-AF65-F5344CB8AC3E}">
        <p14:creationId xmlns:p14="http://schemas.microsoft.com/office/powerpoint/2010/main" val="8085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Gewerbesteuer - Unterschied</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sp>
        <p:nvSpPr>
          <p:cNvPr id="7" name="Text Box 3">
            <a:extLst>
              <a:ext uri="{FF2B5EF4-FFF2-40B4-BE49-F238E27FC236}">
                <a16:creationId xmlns="" xmlns:a16="http://schemas.microsoft.com/office/drawing/2014/main" id="{F35A8D03-A070-43D9-8033-590093ED8B59}"/>
              </a:ext>
            </a:extLst>
          </p:cNvPr>
          <p:cNvSpPr txBox="1">
            <a:spLocks noChangeArrowheads="1"/>
          </p:cNvSpPr>
          <p:nvPr/>
        </p:nvSpPr>
        <p:spPr bwMode="auto">
          <a:xfrm>
            <a:off x="444500" y="1889684"/>
            <a:ext cx="823595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dirty="0"/>
          </a:p>
          <a:p>
            <a:pPr algn="l">
              <a:spcBef>
                <a:spcPct val="50000"/>
              </a:spcBef>
            </a:pPr>
            <a:r>
              <a:rPr lang="de-DE" altLang="de-DE" sz="1800" dirty="0"/>
              <a:t>Bei vorangegangenem Beispiel stellt sich der Unterschied wie folgt dar:</a:t>
            </a:r>
          </a:p>
          <a:p>
            <a:pPr algn="l">
              <a:spcBef>
                <a:spcPct val="50000"/>
              </a:spcBef>
            </a:pPr>
            <a:endParaRPr lang="de-DE" altLang="de-DE" sz="1800" dirty="0"/>
          </a:p>
          <a:p>
            <a:pPr algn="l">
              <a:spcBef>
                <a:spcPct val="50000"/>
              </a:spcBef>
            </a:pPr>
            <a:r>
              <a:rPr lang="de-DE" altLang="de-DE" sz="1800" dirty="0"/>
              <a:t>Einzelunternehmen:				Kapitalgesellschaft:</a:t>
            </a:r>
          </a:p>
          <a:p>
            <a:pPr algn="l">
              <a:spcBef>
                <a:spcPct val="50000"/>
              </a:spcBef>
            </a:pPr>
            <a:r>
              <a:rPr lang="de-DE" altLang="de-DE" sz="1800" dirty="0"/>
              <a:t>12.948,25 €					17.150,00 €</a:t>
            </a:r>
          </a:p>
          <a:p>
            <a:pPr algn="l">
              <a:spcBef>
                <a:spcPct val="50000"/>
              </a:spcBef>
            </a:pPr>
            <a:endParaRPr lang="de-DE" altLang="de-DE" sz="1800" dirty="0"/>
          </a:p>
          <a:p>
            <a:pPr algn="l">
              <a:spcBef>
                <a:spcPct val="50000"/>
              </a:spcBef>
            </a:pPr>
            <a:r>
              <a:rPr lang="de-DE" altLang="de-DE" sz="1800" b="1" dirty="0">
                <a:solidFill>
                  <a:srgbClr val="92D050"/>
                </a:solidFill>
                <a:sym typeface="Wingdings" pitchFamily="2" charset="2"/>
              </a:rPr>
              <a:t></a:t>
            </a:r>
            <a:r>
              <a:rPr lang="de-DE" altLang="de-DE" sz="1800" dirty="0">
                <a:solidFill>
                  <a:srgbClr val="92D050"/>
                </a:solidFill>
                <a:sym typeface="Wingdings" pitchFamily="2" charset="2"/>
              </a:rPr>
              <a:t> </a:t>
            </a:r>
            <a:r>
              <a:rPr lang="de-DE" altLang="de-DE" sz="1800" dirty="0">
                <a:sym typeface="Wingdings" pitchFamily="2" charset="2"/>
              </a:rPr>
              <a:t>Seit 2008 stellt die Gewerbesteuer keine Betriebsausgabe mehr dar!</a:t>
            </a:r>
          </a:p>
          <a:p>
            <a:pPr algn="l">
              <a:spcBef>
                <a:spcPct val="50000"/>
              </a:spcBef>
            </a:pPr>
            <a:r>
              <a:rPr lang="de-DE" altLang="de-DE" sz="1800" b="1" dirty="0">
                <a:solidFill>
                  <a:srgbClr val="92D050"/>
                </a:solidFill>
                <a:sym typeface="Wingdings" pitchFamily="2" charset="2"/>
              </a:rPr>
              <a:t></a:t>
            </a:r>
            <a:r>
              <a:rPr lang="de-DE" altLang="de-DE" sz="1800" b="1" dirty="0">
                <a:solidFill>
                  <a:srgbClr val="CC0000"/>
                </a:solidFill>
                <a:sym typeface="Wingdings" pitchFamily="2" charset="2"/>
              </a:rPr>
              <a:t> </a:t>
            </a:r>
            <a:r>
              <a:rPr lang="de-DE" altLang="de-DE" sz="1800" dirty="0">
                <a:sym typeface="Wingdings" pitchFamily="2" charset="2"/>
              </a:rPr>
              <a:t>Anrechnungsfaktor auf ESt              /</a:t>
            </a:r>
          </a:p>
          <a:p>
            <a:pPr algn="l">
              <a:spcBef>
                <a:spcPct val="50000"/>
              </a:spcBef>
            </a:pPr>
            <a:r>
              <a:rPr lang="de-DE" altLang="de-DE" sz="1800" dirty="0">
                <a:solidFill>
                  <a:srgbClr val="CC0000"/>
                </a:solidFill>
                <a:sym typeface="Wingdings" pitchFamily="2" charset="2"/>
              </a:rPr>
              <a:t>     </a:t>
            </a:r>
            <a:r>
              <a:rPr lang="de-DE" altLang="de-DE" sz="1800" dirty="0">
                <a:solidFill>
                  <a:srgbClr val="92D050"/>
                </a:solidFill>
                <a:sym typeface="Wingdings" pitchFamily="2" charset="2"/>
              </a:rPr>
              <a:t>von 1,8 auf 3,8-fache                      </a:t>
            </a:r>
            <a:r>
              <a:rPr lang="de-DE" altLang="de-DE" sz="1800" dirty="0">
                <a:sym typeface="Wingdings" pitchFamily="2" charset="2"/>
              </a:rPr>
              <a:t>/</a:t>
            </a:r>
          </a:p>
        </p:txBody>
      </p:sp>
    </p:spTree>
    <p:extLst>
      <p:ext uri="{BB962C8B-B14F-4D97-AF65-F5344CB8AC3E}">
        <p14:creationId xmlns:p14="http://schemas.microsoft.com/office/powerpoint/2010/main" val="96495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Einkommen- / Körperschaftssteuer</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sp>
        <p:nvSpPr>
          <p:cNvPr id="5" name="Rechteck 4">
            <a:extLst>
              <a:ext uri="{FF2B5EF4-FFF2-40B4-BE49-F238E27FC236}">
                <a16:creationId xmlns="" xmlns:a16="http://schemas.microsoft.com/office/drawing/2014/main" id="{C58518B0-D243-4D5A-A626-7C4A23C4BE95}"/>
              </a:ext>
            </a:extLst>
          </p:cNvPr>
          <p:cNvSpPr/>
          <p:nvPr/>
        </p:nvSpPr>
        <p:spPr>
          <a:xfrm>
            <a:off x="443067" y="1884139"/>
            <a:ext cx="4200941" cy="3914918"/>
          </a:xfrm>
          <a:prstGeom prst="rect">
            <a:avLst/>
          </a:prstGeom>
        </p:spPr>
        <p:txBody>
          <a:bodyPr wrap="square">
            <a:spAutoFit/>
          </a:bodyPr>
          <a:lstStyle/>
          <a:p>
            <a:pPr eaLnBrk="1" hangingPunct="1">
              <a:lnSpc>
                <a:spcPct val="80000"/>
              </a:lnSpc>
              <a:buFontTx/>
              <a:buNone/>
            </a:pPr>
            <a:endParaRPr lang="de-DE" altLang="de-DE" u="sng" dirty="0">
              <a:latin typeface="Arial" pitchFamily="34" charset="0"/>
            </a:endParaRPr>
          </a:p>
          <a:p>
            <a:pPr eaLnBrk="1" hangingPunct="1">
              <a:lnSpc>
                <a:spcPct val="80000"/>
              </a:lnSpc>
              <a:buFontTx/>
              <a:buNone/>
            </a:pPr>
            <a:r>
              <a:rPr lang="de-DE" altLang="de-DE" u="sng" dirty="0">
                <a:latin typeface="Arial" pitchFamily="34" charset="0"/>
              </a:rPr>
              <a:t>Personengesellschaft:</a:t>
            </a:r>
          </a:p>
          <a:p>
            <a:pPr eaLnBrk="1" hangingPunct="1">
              <a:lnSpc>
                <a:spcPct val="80000"/>
              </a:lnSpc>
              <a:buFontTx/>
              <a:buNone/>
            </a:pPr>
            <a:endParaRPr lang="de-DE" altLang="de-DE" dirty="0">
              <a:latin typeface="Arial" pitchFamily="34" charset="0"/>
            </a:endParaRPr>
          </a:p>
          <a:p>
            <a:pPr eaLnBrk="1" hangingPunct="1">
              <a:lnSpc>
                <a:spcPct val="80000"/>
              </a:lnSpc>
              <a:spcBef>
                <a:spcPct val="20000"/>
              </a:spcBef>
              <a:buFontTx/>
              <a:buNone/>
            </a:pPr>
            <a:r>
              <a:rPr lang="de-DE" altLang="de-DE" dirty="0">
                <a:latin typeface="Arial" pitchFamily="34" charset="0"/>
                <a:cs typeface="Arial"/>
              </a:rPr>
              <a:t>Bei der Einkommenssteuer gilt ein </a:t>
            </a:r>
          </a:p>
          <a:p>
            <a:pPr eaLnBrk="1" hangingPunct="1">
              <a:lnSpc>
                <a:spcPct val="80000"/>
              </a:lnSpc>
              <a:spcBef>
                <a:spcPct val="20000"/>
              </a:spcBef>
              <a:buFontTx/>
              <a:buNone/>
            </a:pPr>
            <a:r>
              <a:rPr lang="de-DE" altLang="de-DE" dirty="0">
                <a:latin typeface="Arial" pitchFamily="34" charset="0"/>
                <a:cs typeface="Arial"/>
              </a:rPr>
              <a:t>individueller Steuersatz für alle </a:t>
            </a:r>
          </a:p>
          <a:p>
            <a:pPr eaLnBrk="1" hangingPunct="1">
              <a:lnSpc>
                <a:spcPct val="80000"/>
              </a:lnSpc>
              <a:spcBef>
                <a:spcPct val="20000"/>
              </a:spcBef>
              <a:buFontTx/>
              <a:buNone/>
            </a:pPr>
            <a:r>
              <a:rPr lang="de-DE" altLang="de-DE" dirty="0">
                <a:latin typeface="Arial" pitchFamily="34" charset="0"/>
                <a:cs typeface="Arial"/>
              </a:rPr>
              <a:t>Einkunftsarten.</a:t>
            </a:r>
          </a:p>
          <a:p>
            <a:pPr eaLnBrk="1" hangingPunct="1">
              <a:lnSpc>
                <a:spcPct val="80000"/>
              </a:lnSpc>
              <a:buFontTx/>
              <a:buNone/>
            </a:pPr>
            <a:endParaRPr lang="de-DE" altLang="de-DE" dirty="0">
              <a:latin typeface="Arial" pitchFamily="34" charset="0"/>
            </a:endParaRPr>
          </a:p>
          <a:p>
            <a:pPr eaLnBrk="1" hangingPunct="1">
              <a:lnSpc>
                <a:spcPct val="80000"/>
              </a:lnSpc>
              <a:buFontTx/>
              <a:buNone/>
            </a:pPr>
            <a:endParaRPr lang="de-DE" altLang="de-DE" dirty="0">
              <a:latin typeface="Arial" pitchFamily="34" charset="0"/>
            </a:endParaRPr>
          </a:p>
          <a:p>
            <a:pPr>
              <a:lnSpc>
                <a:spcPct val="80000"/>
              </a:lnSpc>
              <a:spcBef>
                <a:spcPct val="20000"/>
              </a:spcBef>
            </a:pPr>
            <a:r>
              <a:rPr lang="de-DE" altLang="de-DE" dirty="0">
                <a:latin typeface="Arial" pitchFamily="34" charset="0"/>
                <a:cs typeface="Arial"/>
              </a:rPr>
              <a:t>Eingangssteuersatz: 14 % seit 2009</a:t>
            </a:r>
          </a:p>
          <a:p>
            <a:pPr>
              <a:lnSpc>
                <a:spcPct val="80000"/>
              </a:lnSpc>
              <a:spcBef>
                <a:spcPct val="20000"/>
              </a:spcBef>
            </a:pPr>
            <a:r>
              <a:rPr lang="de-DE" altLang="de-DE" dirty="0">
                <a:latin typeface="Arial" pitchFamily="34" charset="0"/>
                <a:cs typeface="Arial"/>
              </a:rPr>
              <a:t>Spitzensteuersatz:    42 % seit 2005</a:t>
            </a:r>
          </a:p>
          <a:p>
            <a:pPr>
              <a:lnSpc>
                <a:spcPct val="80000"/>
              </a:lnSpc>
              <a:spcBef>
                <a:spcPct val="20000"/>
              </a:spcBef>
            </a:pPr>
            <a:r>
              <a:rPr lang="de-DE" altLang="de-DE" dirty="0">
                <a:latin typeface="Arial" pitchFamily="34" charset="0"/>
                <a:cs typeface="Arial"/>
              </a:rPr>
              <a:t>Reichensteuer:         45 % seit 2007</a:t>
            </a:r>
          </a:p>
          <a:p>
            <a:pPr>
              <a:lnSpc>
                <a:spcPct val="80000"/>
              </a:lnSpc>
              <a:spcBef>
                <a:spcPct val="20000"/>
              </a:spcBef>
            </a:pPr>
            <a:r>
              <a:rPr lang="de-DE" altLang="de-DE" dirty="0">
                <a:latin typeface="Arial" pitchFamily="34" charset="0"/>
                <a:cs typeface="Arial"/>
              </a:rPr>
              <a:t>- auch für Selbständige! (seit 2008)</a:t>
            </a:r>
          </a:p>
          <a:p>
            <a:pPr eaLnBrk="1" hangingPunct="1">
              <a:lnSpc>
                <a:spcPct val="80000"/>
              </a:lnSpc>
              <a:buFontTx/>
              <a:buNone/>
            </a:pPr>
            <a:endParaRPr lang="de-DE" altLang="de-DE" dirty="0">
              <a:latin typeface="Arial" pitchFamily="34" charset="0"/>
            </a:endParaRPr>
          </a:p>
          <a:p>
            <a:pPr>
              <a:lnSpc>
                <a:spcPct val="80000"/>
              </a:lnSpc>
              <a:spcBef>
                <a:spcPct val="20000"/>
              </a:spcBef>
            </a:pPr>
            <a:r>
              <a:rPr lang="de-DE" altLang="de-DE" dirty="0">
                <a:latin typeface="Arial" pitchFamily="34" charset="0"/>
                <a:cs typeface="Arial"/>
              </a:rPr>
              <a:t>Freibeträge für Alleinstehende und </a:t>
            </a:r>
          </a:p>
          <a:p>
            <a:pPr>
              <a:lnSpc>
                <a:spcPct val="80000"/>
              </a:lnSpc>
              <a:spcBef>
                <a:spcPct val="20000"/>
              </a:spcBef>
            </a:pPr>
            <a:r>
              <a:rPr lang="de-DE" altLang="de-DE" dirty="0">
                <a:latin typeface="Arial" pitchFamily="34" charset="0"/>
                <a:cs typeface="Arial"/>
              </a:rPr>
              <a:t>Verheiratete!</a:t>
            </a:r>
          </a:p>
        </p:txBody>
      </p:sp>
      <p:sp>
        <p:nvSpPr>
          <p:cNvPr id="9" name="Rechteck 8">
            <a:extLst>
              <a:ext uri="{FF2B5EF4-FFF2-40B4-BE49-F238E27FC236}">
                <a16:creationId xmlns="" xmlns:a16="http://schemas.microsoft.com/office/drawing/2014/main" id="{7344BD06-4D40-407E-82C3-BBAD72318331}"/>
              </a:ext>
            </a:extLst>
          </p:cNvPr>
          <p:cNvSpPr/>
          <p:nvPr/>
        </p:nvSpPr>
        <p:spPr>
          <a:xfrm>
            <a:off x="4561759" y="1884139"/>
            <a:ext cx="4118691" cy="3933384"/>
          </a:xfrm>
          <a:prstGeom prst="rect">
            <a:avLst/>
          </a:prstGeom>
        </p:spPr>
        <p:txBody>
          <a:bodyPr wrap="square">
            <a:spAutoFit/>
          </a:bodyPr>
          <a:lstStyle/>
          <a:p>
            <a:pPr eaLnBrk="1" hangingPunct="1">
              <a:lnSpc>
                <a:spcPct val="80000"/>
              </a:lnSpc>
              <a:buFontTx/>
              <a:buNone/>
            </a:pPr>
            <a:endParaRPr lang="de-DE" altLang="de-DE" u="sng" dirty="0">
              <a:latin typeface="Arial" pitchFamily="34" charset="0"/>
            </a:endParaRPr>
          </a:p>
          <a:p>
            <a:pPr eaLnBrk="1" hangingPunct="1">
              <a:lnSpc>
                <a:spcPct val="80000"/>
              </a:lnSpc>
              <a:buFontTx/>
              <a:buNone/>
            </a:pPr>
            <a:r>
              <a:rPr lang="de-DE" altLang="de-DE" u="sng" dirty="0">
                <a:latin typeface="Arial" pitchFamily="34" charset="0"/>
              </a:rPr>
              <a:t>Kapitalgesellschaft:</a:t>
            </a:r>
          </a:p>
          <a:p>
            <a:pPr eaLnBrk="1" hangingPunct="1">
              <a:lnSpc>
                <a:spcPct val="80000"/>
              </a:lnSpc>
              <a:buFontTx/>
              <a:buNone/>
            </a:pPr>
            <a:endParaRPr lang="de-DE" altLang="de-DE" dirty="0">
              <a:latin typeface="Arial" pitchFamily="34" charset="0"/>
            </a:endParaRPr>
          </a:p>
          <a:p>
            <a:pPr eaLnBrk="1" hangingPunct="1">
              <a:lnSpc>
                <a:spcPct val="80000"/>
              </a:lnSpc>
              <a:spcBef>
                <a:spcPct val="20000"/>
              </a:spcBef>
              <a:buFontTx/>
              <a:buNone/>
            </a:pPr>
            <a:r>
              <a:rPr lang="de-DE" altLang="de-DE" dirty="0">
                <a:latin typeface="Arial" pitchFamily="34" charset="0"/>
                <a:cs typeface="Arial"/>
              </a:rPr>
              <a:t>Bei der Körperschaftssteuer gilt ein </a:t>
            </a:r>
          </a:p>
          <a:p>
            <a:pPr eaLnBrk="1" hangingPunct="1">
              <a:lnSpc>
                <a:spcPct val="80000"/>
              </a:lnSpc>
              <a:spcBef>
                <a:spcPct val="20000"/>
              </a:spcBef>
              <a:buFontTx/>
              <a:buNone/>
            </a:pPr>
            <a:r>
              <a:rPr lang="de-DE" altLang="de-DE" dirty="0">
                <a:latin typeface="Arial" pitchFamily="34" charset="0"/>
                <a:cs typeface="Arial"/>
              </a:rPr>
              <a:t>einheitlicher Steuersatz von der-</a:t>
            </a:r>
          </a:p>
          <a:p>
            <a:pPr eaLnBrk="1" hangingPunct="1">
              <a:lnSpc>
                <a:spcPct val="80000"/>
              </a:lnSpc>
              <a:spcBef>
                <a:spcPct val="20000"/>
              </a:spcBef>
              <a:buFontTx/>
              <a:buNone/>
            </a:pPr>
            <a:r>
              <a:rPr lang="de-DE" altLang="de-DE" dirty="0">
                <a:latin typeface="Arial" pitchFamily="34" charset="0"/>
                <a:cs typeface="Arial"/>
              </a:rPr>
              <a:t>zeit:</a:t>
            </a:r>
          </a:p>
          <a:p>
            <a:pPr eaLnBrk="1" hangingPunct="1">
              <a:lnSpc>
                <a:spcPct val="80000"/>
              </a:lnSpc>
              <a:buFontTx/>
              <a:buNone/>
            </a:pPr>
            <a:endParaRPr lang="de-DE" altLang="de-DE" dirty="0">
              <a:latin typeface="Arial" pitchFamily="34" charset="0"/>
              <a:cs typeface="Arial"/>
            </a:endParaRPr>
          </a:p>
          <a:p>
            <a:pPr eaLnBrk="1" hangingPunct="1">
              <a:lnSpc>
                <a:spcPct val="80000"/>
              </a:lnSpc>
              <a:buFontTx/>
              <a:buNone/>
            </a:pPr>
            <a:endParaRPr lang="de-DE" altLang="de-DE" dirty="0">
              <a:latin typeface="Arial" pitchFamily="34" charset="0"/>
            </a:endParaRPr>
          </a:p>
          <a:p>
            <a:pPr algn="ctr" eaLnBrk="1" hangingPunct="1">
              <a:lnSpc>
                <a:spcPct val="80000"/>
              </a:lnSpc>
              <a:buFontTx/>
              <a:buNone/>
            </a:pPr>
            <a:r>
              <a:rPr lang="de-DE" altLang="de-DE" dirty="0">
                <a:latin typeface="Arial" pitchFamily="34" charset="0"/>
              </a:rPr>
              <a:t>15 % (seit 2008)</a:t>
            </a:r>
          </a:p>
          <a:p>
            <a:pPr eaLnBrk="1" hangingPunct="1">
              <a:lnSpc>
                <a:spcPct val="80000"/>
              </a:lnSpc>
              <a:spcBef>
                <a:spcPct val="20000"/>
              </a:spcBef>
              <a:buFontTx/>
              <a:buNone/>
            </a:pPr>
            <a:endParaRPr lang="de-DE" altLang="de-DE" dirty="0">
              <a:latin typeface="Arial" pitchFamily="34" charset="0"/>
              <a:cs typeface="Arial"/>
            </a:endParaRPr>
          </a:p>
          <a:p>
            <a:pPr eaLnBrk="1" hangingPunct="1">
              <a:lnSpc>
                <a:spcPct val="80000"/>
              </a:lnSpc>
              <a:spcBef>
                <a:spcPct val="20000"/>
              </a:spcBef>
              <a:buFontTx/>
              <a:buNone/>
            </a:pPr>
            <a:endParaRPr lang="de-DE" altLang="de-DE" dirty="0">
              <a:latin typeface="Arial" pitchFamily="34" charset="0"/>
              <a:cs typeface="Arial"/>
            </a:endParaRPr>
          </a:p>
          <a:p>
            <a:pPr eaLnBrk="1" hangingPunct="1">
              <a:lnSpc>
                <a:spcPct val="80000"/>
              </a:lnSpc>
              <a:spcBef>
                <a:spcPct val="20000"/>
              </a:spcBef>
              <a:buFontTx/>
              <a:buNone/>
            </a:pPr>
            <a:endParaRPr lang="de-DE" altLang="de-DE" dirty="0">
              <a:latin typeface="Arial" pitchFamily="34" charset="0"/>
              <a:cs typeface="Arial"/>
            </a:endParaRPr>
          </a:p>
          <a:p>
            <a:pPr eaLnBrk="1" hangingPunct="1">
              <a:lnSpc>
                <a:spcPct val="80000"/>
              </a:lnSpc>
              <a:buFontTx/>
              <a:buNone/>
            </a:pPr>
            <a:endParaRPr lang="de-DE" altLang="de-DE" sz="2400" dirty="0">
              <a:latin typeface="Arial" pitchFamily="34" charset="0"/>
            </a:endParaRPr>
          </a:p>
          <a:p>
            <a:pPr>
              <a:lnSpc>
                <a:spcPct val="80000"/>
              </a:lnSpc>
              <a:spcBef>
                <a:spcPct val="20000"/>
              </a:spcBef>
            </a:pPr>
            <a:r>
              <a:rPr lang="de-DE" altLang="de-DE" dirty="0">
                <a:latin typeface="Arial" pitchFamily="34" charset="0"/>
                <a:cs typeface="Arial"/>
              </a:rPr>
              <a:t>Berechnungsgrundlage ist der </a:t>
            </a:r>
          </a:p>
          <a:p>
            <a:pPr>
              <a:lnSpc>
                <a:spcPct val="80000"/>
              </a:lnSpc>
              <a:spcBef>
                <a:spcPct val="20000"/>
              </a:spcBef>
            </a:pPr>
            <a:r>
              <a:rPr lang="de-DE" altLang="de-DE" dirty="0">
                <a:latin typeface="Arial" pitchFamily="34" charset="0"/>
                <a:cs typeface="Arial"/>
              </a:rPr>
              <a:t>Gewerbeertrag.</a:t>
            </a:r>
          </a:p>
        </p:txBody>
      </p:sp>
      <p:sp>
        <p:nvSpPr>
          <p:cNvPr id="10" name="Textfeld 1">
            <a:extLst>
              <a:ext uri="{FF2B5EF4-FFF2-40B4-BE49-F238E27FC236}">
                <a16:creationId xmlns="" xmlns:a16="http://schemas.microsoft.com/office/drawing/2014/main" id="{E90E1AA1-1538-44C0-8DF8-BF28D8BBA2C7}"/>
              </a:ext>
            </a:extLst>
          </p:cNvPr>
          <p:cNvSpPr txBox="1">
            <a:spLocks noChangeArrowheads="1"/>
          </p:cNvSpPr>
          <p:nvPr/>
        </p:nvSpPr>
        <p:spPr bwMode="auto">
          <a:xfrm>
            <a:off x="443067" y="5782348"/>
            <a:ext cx="823594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800" dirty="0">
                <a:solidFill>
                  <a:srgbClr val="92D050"/>
                </a:solidFill>
              </a:rPr>
              <a:t>Achtung: Gewinneinkünfte sind elektronisch mittels ELSTER ans Finanzamt zu übermitteln!</a:t>
            </a:r>
          </a:p>
        </p:txBody>
      </p:sp>
    </p:spTree>
    <p:extLst>
      <p:ext uri="{BB962C8B-B14F-4D97-AF65-F5344CB8AC3E}">
        <p14:creationId xmlns:p14="http://schemas.microsoft.com/office/powerpoint/2010/main" val="2126608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Versicherungen für den Unternehmer, z. B.</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43</a:t>
            </a:r>
          </a:p>
        </p:txBody>
      </p:sp>
      <p:sp>
        <p:nvSpPr>
          <p:cNvPr id="6" name="Rechteck 5">
            <a:extLst>
              <a:ext uri="{FF2B5EF4-FFF2-40B4-BE49-F238E27FC236}">
                <a16:creationId xmlns="" xmlns:a16="http://schemas.microsoft.com/office/drawing/2014/main" id="{057D2FC3-68E5-4113-AF62-0F811C9B9F42}"/>
              </a:ext>
            </a:extLst>
          </p:cNvPr>
          <p:cNvSpPr/>
          <p:nvPr/>
        </p:nvSpPr>
        <p:spPr>
          <a:xfrm>
            <a:off x="445126" y="1884139"/>
            <a:ext cx="8235323" cy="4081117"/>
          </a:xfrm>
          <a:prstGeom prst="rect">
            <a:avLst/>
          </a:prstGeom>
        </p:spPr>
        <p:txBody>
          <a:bodyPr wrap="square">
            <a:spAutoFit/>
          </a:bodyPr>
          <a:lstStyle/>
          <a:p>
            <a:pPr eaLnBrk="1" hangingPunct="1">
              <a:lnSpc>
                <a:spcPct val="90000"/>
              </a:lnSpc>
              <a:buFontTx/>
              <a:buNone/>
            </a:pPr>
            <a:endParaRPr lang="de-DE" altLang="de-DE" b="1" i="1" u="sng" dirty="0">
              <a:latin typeface="Arial" pitchFamily="34" charset="0"/>
            </a:endParaRPr>
          </a:p>
          <a:p>
            <a:pPr eaLnBrk="1" hangingPunct="1">
              <a:lnSpc>
                <a:spcPct val="90000"/>
              </a:lnSpc>
              <a:buFontTx/>
              <a:buNone/>
            </a:pPr>
            <a:r>
              <a:rPr lang="de-DE" altLang="de-DE" i="1" u="sng" dirty="0">
                <a:solidFill>
                  <a:srgbClr val="92D050"/>
                </a:solidFill>
                <a:latin typeface="Arial" pitchFamily="34" charset="0"/>
              </a:rPr>
              <a:t>Sachversicherungen</a:t>
            </a:r>
            <a:endParaRPr lang="de-DE" altLang="de-DE" u="sng" dirty="0">
              <a:solidFill>
                <a:srgbClr val="92D050"/>
              </a:solidFill>
              <a:latin typeface="Arial" pitchFamily="34" charset="0"/>
            </a:endParaRPr>
          </a:p>
          <a:p>
            <a:pPr eaLnBrk="1" hangingPunct="1">
              <a:lnSpc>
                <a:spcPct val="90000"/>
              </a:lnSpc>
              <a:buFontTx/>
              <a:buNone/>
            </a:pPr>
            <a:r>
              <a:rPr lang="de-DE" altLang="de-DE" dirty="0">
                <a:latin typeface="Arial" pitchFamily="34" charset="0"/>
                <a:cs typeface="Times New Roman" pitchFamily="18" charset="0"/>
              </a:rPr>
              <a:t> </a:t>
            </a:r>
          </a:p>
          <a:p>
            <a:pPr eaLnBrk="1" hangingPunct="1">
              <a:lnSpc>
                <a:spcPct val="90000"/>
              </a:lnSpc>
            </a:pPr>
            <a:r>
              <a:rPr lang="de-DE" altLang="de-DE" dirty="0">
                <a:latin typeface="Arial" pitchFamily="34" charset="0"/>
              </a:rPr>
              <a:t>Feuerversicherung</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Einbruchdiebstahlversicherung</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Versicherung gegen Leitungswasserschäden</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Glasversicherung</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Transportversicherung</a:t>
            </a:r>
          </a:p>
          <a:p>
            <a:pPr eaLnBrk="1" hangingPunct="1">
              <a:lnSpc>
                <a:spcPct val="90000"/>
              </a:lnSpc>
              <a:buFontTx/>
              <a:buNone/>
            </a:pPr>
            <a:r>
              <a:rPr lang="de-DE" altLang="de-DE" dirty="0">
                <a:latin typeface="Arial" pitchFamily="34" charset="0"/>
                <a:cs typeface="Times New Roman" pitchFamily="18" charset="0"/>
              </a:rPr>
              <a:t>  </a:t>
            </a:r>
          </a:p>
          <a:p>
            <a:pPr eaLnBrk="1" hangingPunct="1">
              <a:lnSpc>
                <a:spcPct val="90000"/>
              </a:lnSpc>
              <a:buFontTx/>
              <a:buNone/>
            </a:pPr>
            <a:r>
              <a:rPr lang="de-DE" altLang="de-DE" i="1" u="sng" dirty="0">
                <a:solidFill>
                  <a:srgbClr val="92D050"/>
                </a:solidFill>
                <a:latin typeface="Arial" pitchFamily="34" charset="0"/>
              </a:rPr>
              <a:t>Vermögensversicherung</a:t>
            </a:r>
          </a:p>
          <a:p>
            <a:pPr eaLnBrk="1" hangingPunct="1">
              <a:lnSpc>
                <a:spcPct val="90000"/>
              </a:lnSpc>
              <a:buFontTx/>
              <a:buNone/>
            </a:pPr>
            <a:r>
              <a:rPr lang="de-DE" altLang="de-DE" dirty="0">
                <a:latin typeface="Arial" pitchFamily="34" charset="0"/>
                <a:cs typeface="Times New Roman" pitchFamily="18" charset="0"/>
              </a:rPr>
              <a:t> </a:t>
            </a:r>
          </a:p>
          <a:p>
            <a:pPr eaLnBrk="1" hangingPunct="1">
              <a:lnSpc>
                <a:spcPct val="90000"/>
              </a:lnSpc>
              <a:buFontTx/>
              <a:buNone/>
            </a:pPr>
            <a:r>
              <a:rPr lang="de-DE" altLang="de-DE" dirty="0">
                <a:latin typeface="Arial" pitchFamily="34" charset="0"/>
                <a:cs typeface="Times New Roman" pitchFamily="18" charset="0"/>
              </a:rPr>
              <a:t> Betriebshaftpflichtversicherung</a:t>
            </a:r>
            <a:r>
              <a:rPr lang="de-DE" altLang="de-DE" sz="1000" dirty="0">
                <a:latin typeface="Arial" pitchFamily="34" charset="0"/>
              </a:rPr>
              <a:t> </a:t>
            </a:r>
            <a:endParaRPr lang="de-DE" dirty="0"/>
          </a:p>
        </p:txBody>
      </p:sp>
    </p:spTree>
    <p:extLst>
      <p:ext uri="{BB962C8B-B14F-4D97-AF65-F5344CB8AC3E}">
        <p14:creationId xmlns:p14="http://schemas.microsoft.com/office/powerpoint/2010/main" val="3847579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Wichtig: Rücklagenbildung!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44</a:t>
            </a:r>
          </a:p>
        </p:txBody>
      </p:sp>
      <p:sp>
        <p:nvSpPr>
          <p:cNvPr id="5" name="Rechteck 4">
            <a:extLst>
              <a:ext uri="{FF2B5EF4-FFF2-40B4-BE49-F238E27FC236}">
                <a16:creationId xmlns="" xmlns:a16="http://schemas.microsoft.com/office/drawing/2014/main" id="{C2FBE255-A85E-4624-9C35-7BEF13E74E4A}"/>
              </a:ext>
            </a:extLst>
          </p:cNvPr>
          <p:cNvSpPr/>
          <p:nvPr/>
        </p:nvSpPr>
        <p:spPr>
          <a:xfrm>
            <a:off x="444500" y="1884139"/>
            <a:ext cx="8235950" cy="4247317"/>
          </a:xfrm>
          <a:prstGeom prst="rect">
            <a:avLst/>
          </a:prstGeom>
        </p:spPr>
        <p:txBody>
          <a:bodyPr wrap="square">
            <a:spAutoFit/>
          </a:bodyPr>
          <a:lstStyle/>
          <a:p>
            <a:pPr eaLnBrk="1" hangingPunct="1">
              <a:lnSpc>
                <a:spcPct val="90000"/>
              </a:lnSpc>
            </a:pPr>
            <a:endParaRPr lang="de-DE" altLang="de-DE" dirty="0">
              <a:latin typeface="Arial" pitchFamily="34" charset="0"/>
            </a:endParaRPr>
          </a:p>
          <a:p>
            <a:pPr eaLnBrk="1" hangingPunct="1">
              <a:lnSpc>
                <a:spcPct val="90000"/>
              </a:lnSpc>
            </a:pPr>
            <a:r>
              <a:rPr lang="de-DE" altLang="de-DE" dirty="0">
                <a:latin typeface="Arial" pitchFamily="34" charset="0"/>
              </a:rPr>
              <a:t>Puffer für die laufenden Kosten (2 - 3 x die mtl. Ausgaben)</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Für Urlaub, Krankheit und unvorhergesehene Ereignisse</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Für Steuer(nach)</a:t>
            </a:r>
            <a:r>
              <a:rPr lang="de-DE" altLang="de-DE" dirty="0" err="1">
                <a:latin typeface="Arial" pitchFamily="34" charset="0"/>
              </a:rPr>
              <a:t>zahlung</a:t>
            </a:r>
            <a:r>
              <a:rPr lang="de-DE" altLang="de-DE" dirty="0">
                <a:latin typeface="Arial" pitchFamily="34" charset="0"/>
              </a:rPr>
              <a:t>(en)</a:t>
            </a:r>
            <a:br>
              <a:rPr lang="de-DE" altLang="de-DE" dirty="0">
                <a:latin typeface="Arial" pitchFamily="34" charset="0"/>
              </a:rPr>
            </a:br>
            <a:r>
              <a:rPr lang="de-DE" altLang="de-DE" dirty="0">
                <a:latin typeface="Arial" pitchFamily="34" charset="0"/>
                <a:cs typeface="Times New Roman" pitchFamily="18" charset="0"/>
              </a:rPr>
              <a:t> </a:t>
            </a:r>
          </a:p>
          <a:p>
            <a:pPr eaLnBrk="1" hangingPunct="1">
              <a:lnSpc>
                <a:spcPct val="90000"/>
              </a:lnSpc>
            </a:pPr>
            <a:endParaRPr lang="de-DE" altLang="de-DE" dirty="0">
              <a:latin typeface="Arial" pitchFamily="34" charset="0"/>
              <a:cs typeface="Times New Roman" pitchFamily="18" charset="0"/>
            </a:endParaRPr>
          </a:p>
          <a:p>
            <a:pPr eaLnBrk="1" hangingPunct="1">
              <a:lnSpc>
                <a:spcPct val="90000"/>
              </a:lnSpc>
            </a:pPr>
            <a:endParaRPr lang="de-DE" altLang="de-DE" dirty="0">
              <a:latin typeface="Arial" pitchFamily="34" charset="0"/>
              <a:cs typeface="Times New Roman" pitchFamily="18" charset="0"/>
            </a:endParaRPr>
          </a:p>
          <a:p>
            <a:pPr eaLnBrk="1" hangingPunct="1">
              <a:lnSpc>
                <a:spcPct val="90000"/>
              </a:lnSpc>
            </a:pPr>
            <a:endParaRPr lang="de-DE" altLang="de-DE" dirty="0">
              <a:latin typeface="Arial" pitchFamily="34" charset="0"/>
              <a:cs typeface="Times New Roman" pitchFamily="18" charset="0"/>
            </a:endParaRPr>
          </a:p>
          <a:p>
            <a:pPr eaLnBrk="1" hangingPunct="1">
              <a:lnSpc>
                <a:spcPct val="90000"/>
              </a:lnSpc>
            </a:pPr>
            <a:endParaRPr lang="de-DE" altLang="de-DE" dirty="0">
              <a:latin typeface="Arial" pitchFamily="34" charset="0"/>
              <a:cs typeface="Times New Roman" pitchFamily="18" charset="0"/>
            </a:endParaRPr>
          </a:p>
          <a:p>
            <a:pPr eaLnBrk="1" hangingPunct="1">
              <a:lnSpc>
                <a:spcPct val="90000"/>
              </a:lnSpc>
              <a:buFontTx/>
              <a:buNone/>
            </a:pPr>
            <a:r>
              <a:rPr lang="de-DE" altLang="de-DE" dirty="0">
                <a:latin typeface="Arial" pitchFamily="34" charset="0"/>
                <a:cs typeface="Times New Roman" pitchFamily="18" charset="0"/>
              </a:rPr>
              <a:t>Evtl. Einbeziehung eines Steuerberaters für die: </a:t>
            </a:r>
          </a:p>
          <a:p>
            <a:pPr eaLnBrk="1" hangingPunct="1">
              <a:lnSpc>
                <a:spcPct val="90000"/>
              </a:lnSpc>
              <a:spcBef>
                <a:spcPct val="50000"/>
              </a:spcBef>
            </a:pPr>
            <a:r>
              <a:rPr lang="de-DE" altLang="de-DE" dirty="0">
                <a:latin typeface="Arial" pitchFamily="34" charset="0"/>
              </a:rPr>
              <a:t>Buchführung</a:t>
            </a:r>
          </a:p>
          <a:p>
            <a:pPr eaLnBrk="1" hangingPunct="1">
              <a:lnSpc>
                <a:spcPct val="90000"/>
              </a:lnSpc>
              <a:spcBef>
                <a:spcPct val="50000"/>
              </a:spcBef>
            </a:pPr>
            <a:r>
              <a:rPr lang="de-DE" altLang="de-DE" dirty="0">
                <a:latin typeface="Arial" pitchFamily="34" charset="0"/>
              </a:rPr>
              <a:t>Lohn- und Gehaltsbuchhaltung</a:t>
            </a:r>
          </a:p>
          <a:p>
            <a:pPr eaLnBrk="1" hangingPunct="1">
              <a:lnSpc>
                <a:spcPct val="90000"/>
              </a:lnSpc>
              <a:spcBef>
                <a:spcPct val="50000"/>
              </a:spcBef>
            </a:pPr>
            <a:r>
              <a:rPr lang="de-DE" altLang="de-DE" dirty="0">
                <a:latin typeface="Arial" pitchFamily="34" charset="0"/>
                <a:cs typeface="Times New Roman" pitchFamily="18" charset="0"/>
              </a:rPr>
              <a:t>Steuerliche Beratung (Abschreibung </a:t>
            </a:r>
            <a:r>
              <a:rPr lang="de-DE" altLang="de-DE" dirty="0" err="1">
                <a:latin typeface="Arial" pitchFamily="34" charset="0"/>
                <a:cs typeface="Times New Roman" pitchFamily="18" charset="0"/>
              </a:rPr>
              <a:t>udgl</a:t>
            </a:r>
            <a:r>
              <a:rPr lang="de-DE" altLang="de-DE" dirty="0">
                <a:latin typeface="Arial" pitchFamily="34" charset="0"/>
                <a:cs typeface="Times New Roman" pitchFamily="18" charset="0"/>
              </a:rPr>
              <a:t>.)</a:t>
            </a:r>
            <a:r>
              <a:rPr lang="de-DE" altLang="de-DE" dirty="0">
                <a:latin typeface="Arial" pitchFamily="34" charset="0"/>
              </a:rPr>
              <a:t> </a:t>
            </a:r>
            <a:endParaRPr lang="de-DE" dirty="0"/>
          </a:p>
        </p:txBody>
      </p:sp>
    </p:spTree>
    <p:extLst>
      <p:ext uri="{BB962C8B-B14F-4D97-AF65-F5344CB8AC3E}">
        <p14:creationId xmlns:p14="http://schemas.microsoft.com/office/powerpoint/2010/main" val="1644730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Inhalte Konzept</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45</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a:extLst>
              <a:ext uri="{FF2B5EF4-FFF2-40B4-BE49-F238E27FC236}">
                <a16:creationId xmlns="" xmlns:a16="http://schemas.microsoft.com/office/drawing/2014/main" id="{71B840F8-CDD4-45BF-8EED-4F47FB229E04}"/>
              </a:ext>
            </a:extLst>
          </p:cNvPr>
          <p:cNvSpPr/>
          <p:nvPr/>
        </p:nvSpPr>
        <p:spPr>
          <a:xfrm>
            <a:off x="444499" y="1884139"/>
            <a:ext cx="8044601" cy="3582519"/>
          </a:xfrm>
          <a:prstGeom prst="rect">
            <a:avLst/>
          </a:prstGeom>
        </p:spPr>
        <p:txBody>
          <a:bodyPr wrap="square">
            <a:spAutoFit/>
          </a:bodyPr>
          <a:lstStyle/>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1.      Geschäftsidee</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2.      Persönliche Voraussetzungen</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3.      Markteinschätzung</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4.      Wettbewerbssituation</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5.      Produktions- / Dienstleistungsfaktoren</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6.      Standortwahl</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7.	Zukunftsaussichten</a:t>
            </a:r>
            <a:endParaRPr lang="de-DE" dirty="0"/>
          </a:p>
        </p:txBody>
      </p:sp>
    </p:spTree>
    <p:extLst>
      <p:ext uri="{BB962C8B-B14F-4D97-AF65-F5344CB8AC3E}">
        <p14:creationId xmlns:p14="http://schemas.microsoft.com/office/powerpoint/2010/main" val="4064641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Inhalte Konzept</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46</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 xmlns:a16="http://schemas.microsoft.com/office/drawing/2014/main" id="{A748EDA3-A1F9-4CFF-AB44-A710134B6D02}"/>
              </a:ext>
            </a:extLst>
          </p:cNvPr>
          <p:cNvSpPr/>
          <p:nvPr/>
        </p:nvSpPr>
        <p:spPr>
          <a:xfrm>
            <a:off x="463549" y="1884139"/>
            <a:ext cx="8025551" cy="4081117"/>
          </a:xfrm>
          <a:prstGeom prst="rect">
            <a:avLst/>
          </a:prstGeom>
        </p:spPr>
        <p:txBody>
          <a:bodyPr wrap="square">
            <a:spAutoFit/>
          </a:bodyPr>
          <a:lstStyle/>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8. Weitere wichtige Aspekte, wie</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Rechtsform</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Genehmigungen</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Fläche / Räume</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Versicherungen</a:t>
            </a:r>
          </a:p>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  9.      Investitionsplan (Sach- und Betriebsmittel)</a:t>
            </a:r>
          </a:p>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10.      Rentabilitätsplan für drei Jahre</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11.      Liquiditätsplan für die ersten 24 Monate</a:t>
            </a:r>
          </a:p>
        </p:txBody>
      </p:sp>
    </p:spTree>
    <p:extLst>
      <p:ext uri="{BB962C8B-B14F-4D97-AF65-F5344CB8AC3E}">
        <p14:creationId xmlns:p14="http://schemas.microsoft.com/office/powerpoint/2010/main" val="38576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Geschäftsidee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47</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01.</a:t>
            </a:r>
          </a:p>
        </p:txBody>
      </p:sp>
      <p:sp>
        <p:nvSpPr>
          <p:cNvPr id="8" name="Rechteck 7">
            <a:extLst>
              <a:ext uri="{FF2B5EF4-FFF2-40B4-BE49-F238E27FC236}">
                <a16:creationId xmlns="" xmlns:a16="http://schemas.microsoft.com/office/drawing/2014/main" id="{F9A5D4CE-A301-4EAE-A1C3-A462D1919655}"/>
              </a:ext>
            </a:extLst>
          </p:cNvPr>
          <p:cNvSpPr/>
          <p:nvPr/>
        </p:nvSpPr>
        <p:spPr>
          <a:xfrm>
            <a:off x="463549" y="1869719"/>
            <a:ext cx="8025551" cy="2862322"/>
          </a:xfrm>
          <a:prstGeom prst="rect">
            <a:avLst/>
          </a:prstGeom>
        </p:spPr>
        <p:txBody>
          <a:bodyPr wrap="square">
            <a:spAutoFit/>
          </a:bodyPr>
          <a:lstStyle/>
          <a:p>
            <a:pPr>
              <a:spcBef>
                <a:spcPct val="50000"/>
              </a:spcBef>
              <a:buFontTx/>
              <a:buChar char="•"/>
            </a:pPr>
            <a:endParaRPr lang="de-DE" altLang="de-DE" dirty="0">
              <a:cs typeface="Times New Roman" pitchFamily="18" charset="0"/>
            </a:endParaRPr>
          </a:p>
          <a:p>
            <a:pPr>
              <a:spcBef>
                <a:spcPct val="50000"/>
              </a:spcBef>
              <a:buFontTx/>
              <a:buChar char="•"/>
            </a:pPr>
            <a:r>
              <a:rPr lang="de-DE" altLang="de-DE" dirty="0">
                <a:cs typeface="Times New Roman" pitchFamily="18" charset="0"/>
              </a:rPr>
              <a:t> Was ist Ihre Geschäftsidee (Produkt oder Dienstleistung) ?</a:t>
            </a:r>
          </a:p>
          <a:p>
            <a:pPr>
              <a:spcBef>
                <a:spcPct val="50000"/>
              </a:spcBef>
              <a:buFontTx/>
              <a:buChar char="•"/>
            </a:pPr>
            <a:r>
              <a:rPr lang="de-DE" altLang="de-DE" dirty="0">
                <a:cs typeface="Times New Roman" pitchFamily="18" charset="0"/>
              </a:rPr>
              <a:t> Welchen Nutzen hat Ihr Angebot?</a:t>
            </a:r>
          </a:p>
          <a:p>
            <a:pPr>
              <a:spcBef>
                <a:spcPct val="50000"/>
              </a:spcBef>
              <a:buFontTx/>
              <a:buChar char="•"/>
            </a:pPr>
            <a:r>
              <a:rPr lang="de-DE" altLang="de-DE" dirty="0">
                <a:cs typeface="Times New Roman" pitchFamily="18" charset="0"/>
              </a:rPr>
              <a:t> Wie bekannt ist Ihr Produkt / Ihre Dienstleistung?</a:t>
            </a:r>
          </a:p>
          <a:p>
            <a:pPr>
              <a:spcBef>
                <a:spcPct val="50000"/>
              </a:spcBef>
              <a:buFontTx/>
              <a:buChar char="•"/>
            </a:pPr>
            <a:r>
              <a:rPr lang="de-DE" altLang="de-DE" dirty="0">
                <a:cs typeface="Times New Roman" pitchFamily="18" charset="0"/>
              </a:rPr>
              <a:t> Welchen Service bieten Sie?</a:t>
            </a:r>
          </a:p>
          <a:p>
            <a:pPr>
              <a:spcBef>
                <a:spcPct val="50000"/>
              </a:spcBef>
              <a:buFontTx/>
              <a:buChar char="•"/>
            </a:pPr>
            <a:r>
              <a:rPr lang="de-DE" altLang="de-DE" dirty="0">
                <a:cs typeface="Times New Roman" pitchFamily="18" charset="0"/>
              </a:rPr>
              <a:t> Was bieten Sie im Unterschied zu anderen Wettbewerbern?</a:t>
            </a:r>
          </a:p>
          <a:p>
            <a:pPr>
              <a:spcBef>
                <a:spcPct val="50000"/>
              </a:spcBef>
              <a:buFontTx/>
              <a:buChar char="•"/>
            </a:pPr>
            <a:r>
              <a:rPr lang="de-DE" altLang="de-DE" dirty="0">
                <a:cs typeface="Times New Roman" pitchFamily="18" charset="0"/>
              </a:rPr>
              <a:t> Warum soll jemand Ihr Produkt / Ihre Dienstleistung kaufen?</a:t>
            </a:r>
          </a:p>
        </p:txBody>
      </p:sp>
    </p:spTree>
    <p:extLst>
      <p:ext uri="{BB962C8B-B14F-4D97-AF65-F5344CB8AC3E}">
        <p14:creationId xmlns:p14="http://schemas.microsoft.com/office/powerpoint/2010/main" val="2045924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Persönliche Voraussetzungen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48</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02.</a:t>
            </a:r>
          </a:p>
        </p:txBody>
      </p:sp>
      <p:sp>
        <p:nvSpPr>
          <p:cNvPr id="9" name="Text Box 3">
            <a:extLst>
              <a:ext uri="{FF2B5EF4-FFF2-40B4-BE49-F238E27FC236}">
                <a16:creationId xmlns="" xmlns:a16="http://schemas.microsoft.com/office/drawing/2014/main" id="{4E2D7F9B-00DC-4B44-98C1-5030DC8A30B8}"/>
              </a:ext>
            </a:extLst>
          </p:cNvPr>
          <p:cNvSpPr txBox="1">
            <a:spLocks noChangeArrowheads="1"/>
          </p:cNvSpPr>
          <p:nvPr/>
        </p:nvSpPr>
        <p:spPr bwMode="auto">
          <a:xfrm>
            <a:off x="427030" y="1884139"/>
            <a:ext cx="8062071" cy="481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600" dirty="0">
              <a:cs typeface="Times New Roman" pitchFamily="18" charset="0"/>
            </a:endParaRPr>
          </a:p>
          <a:p>
            <a:pPr algn="l">
              <a:spcBef>
                <a:spcPct val="50000"/>
              </a:spcBef>
              <a:buFontTx/>
              <a:buChar char="•"/>
            </a:pPr>
            <a:r>
              <a:rPr lang="de-DE" altLang="de-DE" sz="1600" dirty="0">
                <a:cs typeface="Times New Roman" pitchFamily="18" charset="0"/>
              </a:rPr>
              <a:t> Wie lange beschäftigen Sie sich schon mit dem Gründungsgedanken?</a:t>
            </a:r>
          </a:p>
          <a:p>
            <a:pPr algn="l">
              <a:spcBef>
                <a:spcPct val="50000"/>
              </a:spcBef>
              <a:buFontTx/>
              <a:buChar char="•"/>
            </a:pPr>
            <a:r>
              <a:rPr lang="de-DE" altLang="de-DE" sz="1600" dirty="0">
                <a:cs typeface="Times New Roman" pitchFamily="18" charset="0"/>
              </a:rPr>
              <a:t> Kennen Sie Ihren künftigen Markt und Ihre Wettbewerber?</a:t>
            </a:r>
          </a:p>
          <a:p>
            <a:pPr algn="l">
              <a:spcBef>
                <a:spcPct val="50000"/>
              </a:spcBef>
              <a:buFontTx/>
              <a:buChar char="•"/>
            </a:pPr>
            <a:r>
              <a:rPr lang="de-DE" altLang="de-DE" sz="1600" dirty="0">
                <a:cs typeface="Times New Roman" pitchFamily="18" charset="0"/>
              </a:rPr>
              <a:t> Welche schulische bzw. berufliche Ausbildung haben Sie?</a:t>
            </a:r>
          </a:p>
          <a:p>
            <a:pPr algn="l">
              <a:spcBef>
                <a:spcPct val="50000"/>
              </a:spcBef>
              <a:buFontTx/>
              <a:buChar char="•"/>
            </a:pPr>
            <a:r>
              <a:rPr lang="de-DE" altLang="de-DE" sz="1600" dirty="0">
                <a:cs typeface="Times New Roman" pitchFamily="18" charset="0"/>
              </a:rPr>
              <a:t> Welche Fähigkeiten haben Sie (nicht), um ein Unternehmen zu führen?</a:t>
            </a:r>
          </a:p>
          <a:p>
            <a:pPr algn="l">
              <a:spcBef>
                <a:spcPct val="50000"/>
              </a:spcBef>
              <a:buFontTx/>
              <a:buChar char="•"/>
            </a:pPr>
            <a:r>
              <a:rPr lang="de-DE" altLang="de-DE" sz="1600" dirty="0">
                <a:cs typeface="Times New Roman" pitchFamily="18" charset="0"/>
              </a:rPr>
              <a:t> Besitzen Sie ausreichende kaufmännische Kenntnisse?</a:t>
            </a:r>
          </a:p>
          <a:p>
            <a:pPr algn="l">
              <a:spcBef>
                <a:spcPct val="50000"/>
              </a:spcBef>
              <a:buFontTx/>
              <a:buChar char="•"/>
            </a:pPr>
            <a:r>
              <a:rPr lang="de-DE" altLang="de-DE" sz="1600" dirty="0">
                <a:cs typeface="Times New Roman" pitchFamily="18" charset="0"/>
              </a:rPr>
              <a:t> Ist Ihre berufliche Qualifikation für eine Selbstständigkeit ausreichend?</a:t>
            </a:r>
          </a:p>
          <a:p>
            <a:pPr algn="l">
              <a:spcBef>
                <a:spcPct val="50000"/>
              </a:spcBef>
              <a:buFontTx/>
              <a:buChar char="•"/>
            </a:pPr>
            <a:r>
              <a:rPr lang="de-DE" altLang="de-DE" sz="1600" dirty="0">
                <a:cs typeface="Times New Roman" pitchFamily="18" charset="0"/>
              </a:rPr>
              <a:t> Welche Erfahrungen haben Sie in der Branche Ihres Unternehmens?</a:t>
            </a:r>
          </a:p>
          <a:p>
            <a:pPr algn="l">
              <a:spcBef>
                <a:spcPct val="50000"/>
              </a:spcBef>
              <a:buFontTx/>
              <a:buChar char="•"/>
            </a:pPr>
            <a:r>
              <a:rPr lang="de-DE" altLang="de-DE" sz="1600" dirty="0">
                <a:cs typeface="Times New Roman" pitchFamily="18" charset="0"/>
              </a:rPr>
              <a:t> Welche finanziellen Verpflichtungen haben Sie?</a:t>
            </a:r>
          </a:p>
          <a:p>
            <a:pPr algn="l">
              <a:spcBef>
                <a:spcPct val="50000"/>
              </a:spcBef>
              <a:buFontTx/>
              <a:buChar char="•"/>
            </a:pPr>
            <a:r>
              <a:rPr lang="de-DE" altLang="de-DE" sz="1600" dirty="0">
                <a:cs typeface="Times New Roman" pitchFamily="18" charset="0"/>
              </a:rPr>
              <a:t> Wie ist es um Ihre Gesundheit bestellt?</a:t>
            </a:r>
          </a:p>
          <a:p>
            <a:pPr algn="l">
              <a:spcBef>
                <a:spcPct val="50000"/>
              </a:spcBef>
              <a:buFontTx/>
              <a:buChar char="•"/>
            </a:pPr>
            <a:r>
              <a:rPr lang="de-DE" altLang="de-DE" sz="1600" dirty="0">
                <a:cs typeface="Times New Roman" pitchFamily="18" charset="0"/>
              </a:rPr>
              <a:t> Wer hilft Ihnen bei Krankheit oder Unfall?</a:t>
            </a:r>
          </a:p>
          <a:p>
            <a:pPr algn="l">
              <a:spcBef>
                <a:spcPct val="50000"/>
              </a:spcBef>
              <a:buFontTx/>
              <a:buChar char="•"/>
            </a:pPr>
            <a:r>
              <a:rPr lang="de-DE" altLang="de-DE" sz="1600" dirty="0">
                <a:cs typeface="Times New Roman" pitchFamily="18" charset="0"/>
              </a:rPr>
              <a:t> Unterstützt Ihr Partner/-in Ihr Geschäftsvorhaben?</a:t>
            </a:r>
          </a:p>
          <a:p>
            <a:pPr algn="l">
              <a:spcBef>
                <a:spcPct val="50000"/>
              </a:spcBef>
              <a:buFontTx/>
              <a:buChar char="•"/>
            </a:pPr>
            <a:r>
              <a:rPr lang="de-DE" altLang="de-DE" sz="1600" dirty="0">
                <a:cs typeface="Times New Roman" pitchFamily="18" charset="0"/>
              </a:rPr>
              <a:t> Wie fit sind Sie am PC?</a:t>
            </a:r>
            <a:endParaRPr lang="de-DE" altLang="de-DE" sz="1600" dirty="0"/>
          </a:p>
        </p:txBody>
      </p:sp>
    </p:spTree>
    <p:extLst>
      <p:ext uri="{BB962C8B-B14F-4D97-AF65-F5344CB8AC3E}">
        <p14:creationId xmlns:p14="http://schemas.microsoft.com/office/powerpoint/2010/main" val="303252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Markteinschätzung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49</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03.</a:t>
            </a:r>
          </a:p>
        </p:txBody>
      </p:sp>
      <p:sp>
        <p:nvSpPr>
          <p:cNvPr id="8" name="Text Box 3">
            <a:extLst>
              <a:ext uri="{FF2B5EF4-FFF2-40B4-BE49-F238E27FC236}">
                <a16:creationId xmlns="" xmlns:a16="http://schemas.microsoft.com/office/drawing/2014/main" id="{E432A689-1666-47BC-8301-2F58A37790AF}"/>
              </a:ext>
            </a:extLst>
          </p:cNvPr>
          <p:cNvSpPr txBox="1">
            <a:spLocks noChangeArrowheads="1"/>
          </p:cNvSpPr>
          <p:nvPr/>
        </p:nvSpPr>
        <p:spPr bwMode="auto">
          <a:xfrm>
            <a:off x="463549" y="1884139"/>
            <a:ext cx="8025551"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dirty="0">
              <a:cs typeface="Times New Roman" pitchFamily="18" charset="0"/>
            </a:endParaRPr>
          </a:p>
          <a:p>
            <a:pPr algn="l">
              <a:spcBef>
                <a:spcPct val="50000"/>
              </a:spcBef>
              <a:buFontTx/>
              <a:buChar char="•"/>
            </a:pPr>
            <a:r>
              <a:rPr lang="de-DE" altLang="de-DE" sz="1800" dirty="0">
                <a:cs typeface="Times New Roman" pitchFamily="18" charset="0"/>
              </a:rPr>
              <a:t> Welche Kunden sprechen Sie an (Zielgruppenanalyse)?</a:t>
            </a:r>
          </a:p>
          <a:p>
            <a:pPr algn="l">
              <a:spcBef>
                <a:spcPct val="50000"/>
              </a:spcBef>
              <a:buFontTx/>
              <a:buChar char="•"/>
            </a:pPr>
            <a:r>
              <a:rPr lang="de-DE" altLang="de-DE" sz="1800" dirty="0">
                <a:cs typeface="Times New Roman" pitchFamily="18" charset="0"/>
              </a:rPr>
              <a:t> Kennen Sie die Wünsche Ihrer Kunden?</a:t>
            </a:r>
          </a:p>
          <a:p>
            <a:pPr algn="l">
              <a:spcBef>
                <a:spcPct val="50000"/>
              </a:spcBef>
              <a:buFontTx/>
              <a:buChar char="•"/>
            </a:pPr>
            <a:r>
              <a:rPr lang="de-DE" altLang="de-DE" sz="1800" dirty="0">
                <a:cs typeface="Times New Roman" pitchFamily="18" charset="0"/>
              </a:rPr>
              <a:t> Wie nimmt der Kunde / Markt mein Angebot wahr?</a:t>
            </a:r>
          </a:p>
          <a:p>
            <a:pPr algn="l">
              <a:spcBef>
                <a:spcPct val="50000"/>
              </a:spcBef>
              <a:buFontTx/>
              <a:buChar char="•"/>
            </a:pPr>
            <a:r>
              <a:rPr lang="de-DE" altLang="de-DE" sz="1800" dirty="0">
                <a:cs typeface="Times New Roman" pitchFamily="18" charset="0"/>
              </a:rPr>
              <a:t> Wie groß ist das Marktvolumen dieser Zielgruppe?</a:t>
            </a:r>
          </a:p>
          <a:p>
            <a:pPr algn="l">
              <a:spcBef>
                <a:spcPct val="50000"/>
              </a:spcBef>
              <a:buFontTx/>
              <a:buChar char="•"/>
            </a:pPr>
            <a:r>
              <a:rPr lang="de-DE" altLang="de-DE" sz="1800" dirty="0">
                <a:cs typeface="Times New Roman" pitchFamily="18" charset="0"/>
              </a:rPr>
              <a:t> Wie (mit welchen Maßnahmen) erreichen Sie diese Zielgruppe und wie</a:t>
            </a:r>
            <a:br>
              <a:rPr lang="de-DE" altLang="de-DE" sz="1800" dirty="0">
                <a:cs typeface="Times New Roman" pitchFamily="18" charset="0"/>
              </a:rPr>
            </a:br>
            <a:r>
              <a:rPr lang="de-DE" altLang="de-DE" sz="1800" dirty="0">
                <a:cs typeface="Times New Roman" pitchFamily="18" charset="0"/>
              </a:rPr>
              <a:t>  fördern Sie die Wechselbereitschaft?</a:t>
            </a:r>
          </a:p>
          <a:p>
            <a:pPr algn="l">
              <a:spcBef>
                <a:spcPct val="50000"/>
              </a:spcBef>
              <a:buFontTx/>
              <a:buChar char="•"/>
            </a:pPr>
            <a:r>
              <a:rPr lang="de-DE" altLang="de-DE" sz="1800" dirty="0">
                <a:cs typeface="Times New Roman" pitchFamily="18" charset="0"/>
              </a:rPr>
              <a:t> Welche Kosten veranschlagen Sie für Ihre Marketingaktivitäten?</a:t>
            </a:r>
          </a:p>
          <a:p>
            <a:pPr algn="l">
              <a:spcBef>
                <a:spcPct val="50000"/>
              </a:spcBef>
              <a:buFontTx/>
              <a:buChar char="•"/>
            </a:pPr>
            <a:r>
              <a:rPr lang="de-DE" altLang="de-DE" sz="1800" dirty="0">
                <a:cs typeface="Times New Roman" pitchFamily="18" charset="0"/>
              </a:rPr>
              <a:t> Sind Sie von wenigen Großkunden abhängig?</a:t>
            </a:r>
          </a:p>
          <a:p>
            <a:pPr algn="l">
              <a:spcBef>
                <a:spcPct val="50000"/>
              </a:spcBef>
              <a:buFontTx/>
              <a:buChar char="•"/>
            </a:pPr>
            <a:r>
              <a:rPr lang="de-DE" altLang="de-DE" sz="1800" dirty="0">
                <a:cs typeface="Times New Roman" pitchFamily="18" charset="0"/>
              </a:rPr>
              <a:t> Haben Sie schon Kundenkontakte?</a:t>
            </a:r>
          </a:p>
          <a:p>
            <a:pPr algn="l">
              <a:spcBef>
                <a:spcPct val="50000"/>
              </a:spcBef>
              <a:buFontTx/>
              <a:buChar char="•"/>
            </a:pPr>
            <a:r>
              <a:rPr lang="de-DE" altLang="de-DE" sz="1800" dirty="0">
                <a:cs typeface="Times New Roman" pitchFamily="18" charset="0"/>
              </a:rPr>
              <a:t> Kennen Sie für Ihren Markt Betriebsvergleichszahlen der Kammern oder</a:t>
            </a:r>
            <a:br>
              <a:rPr lang="de-DE" altLang="de-DE" sz="1800" dirty="0">
                <a:cs typeface="Times New Roman" pitchFamily="18" charset="0"/>
              </a:rPr>
            </a:br>
            <a:r>
              <a:rPr lang="de-DE" altLang="de-DE" sz="1800" dirty="0">
                <a:cs typeface="Times New Roman" pitchFamily="18" charset="0"/>
              </a:rPr>
              <a:t>  Verbände?</a:t>
            </a:r>
          </a:p>
        </p:txBody>
      </p:sp>
    </p:spTree>
    <p:extLst>
      <p:ext uri="{BB962C8B-B14F-4D97-AF65-F5344CB8AC3E}">
        <p14:creationId xmlns:p14="http://schemas.microsoft.com/office/powerpoint/2010/main" val="2616889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Wettbewerbssituation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50</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04.</a:t>
            </a:r>
          </a:p>
        </p:txBody>
      </p:sp>
      <p:sp>
        <p:nvSpPr>
          <p:cNvPr id="9" name="Text Box 3">
            <a:extLst>
              <a:ext uri="{FF2B5EF4-FFF2-40B4-BE49-F238E27FC236}">
                <a16:creationId xmlns="" xmlns:a16="http://schemas.microsoft.com/office/drawing/2014/main" id="{45D58FE8-06B1-47A7-A5E7-AFABF4718290}"/>
              </a:ext>
            </a:extLst>
          </p:cNvPr>
          <p:cNvSpPr txBox="1">
            <a:spLocks noChangeArrowheads="1"/>
          </p:cNvSpPr>
          <p:nvPr/>
        </p:nvSpPr>
        <p:spPr bwMode="auto">
          <a:xfrm>
            <a:off x="463549" y="1884139"/>
            <a:ext cx="8025551"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900" dirty="0">
              <a:cs typeface="Times New Roman" pitchFamily="18" charset="0"/>
            </a:endParaRPr>
          </a:p>
          <a:p>
            <a:pPr algn="l">
              <a:spcBef>
                <a:spcPct val="50000"/>
              </a:spcBef>
              <a:buFontTx/>
              <a:buChar char="•"/>
            </a:pPr>
            <a:r>
              <a:rPr lang="de-DE" altLang="de-DE" sz="1900" dirty="0">
                <a:cs typeface="Times New Roman" pitchFamily="18" charset="0"/>
              </a:rPr>
              <a:t> </a:t>
            </a:r>
            <a:r>
              <a:rPr lang="de-DE" altLang="de-DE" sz="1800" dirty="0">
                <a:cs typeface="Times New Roman" pitchFamily="18" charset="0"/>
              </a:rPr>
              <a:t>Treten Sie als einziger Anbieter in einem neuen oder als zusätzlicher in</a:t>
            </a:r>
            <a:br>
              <a:rPr lang="de-DE" altLang="de-DE" sz="1800" dirty="0">
                <a:cs typeface="Times New Roman" pitchFamily="18" charset="0"/>
              </a:rPr>
            </a:br>
            <a:r>
              <a:rPr lang="de-DE" altLang="de-DE" sz="1800" dirty="0">
                <a:cs typeface="Times New Roman" pitchFamily="18" charset="0"/>
              </a:rPr>
              <a:t>   einem bereits bestehenden Markt auf?</a:t>
            </a:r>
          </a:p>
          <a:p>
            <a:pPr algn="l">
              <a:spcBef>
                <a:spcPct val="50000"/>
              </a:spcBef>
              <a:buFontTx/>
              <a:buChar char="•"/>
            </a:pPr>
            <a:r>
              <a:rPr lang="de-DE" altLang="de-DE" sz="1800" dirty="0">
                <a:cs typeface="Times New Roman" pitchFamily="18" charset="0"/>
              </a:rPr>
              <a:t> Wer sind Ihre Konkurrenten?</a:t>
            </a:r>
          </a:p>
          <a:p>
            <a:pPr algn="l">
              <a:spcBef>
                <a:spcPct val="50000"/>
              </a:spcBef>
              <a:buFontTx/>
              <a:buChar char="•"/>
            </a:pPr>
            <a:r>
              <a:rPr lang="de-DE" altLang="de-DE" sz="1800" dirty="0">
                <a:cs typeface="Times New Roman" pitchFamily="18" charset="0"/>
              </a:rPr>
              <a:t> Welchen Service bieten Sie zu welchen Preisen?</a:t>
            </a:r>
          </a:p>
          <a:p>
            <a:pPr algn="l">
              <a:spcBef>
                <a:spcPct val="50000"/>
              </a:spcBef>
              <a:buFontTx/>
              <a:buChar char="•"/>
            </a:pPr>
            <a:r>
              <a:rPr lang="de-DE" altLang="de-DE" sz="1800" dirty="0">
                <a:cs typeface="Times New Roman" pitchFamily="18" charset="0"/>
              </a:rPr>
              <a:t> Wo ist Ihre Konkurrenz besser / schlechter als Sie?</a:t>
            </a:r>
          </a:p>
          <a:p>
            <a:pPr algn="l">
              <a:spcBef>
                <a:spcPct val="50000"/>
              </a:spcBef>
              <a:buFontTx/>
              <a:buChar char="•"/>
            </a:pPr>
            <a:r>
              <a:rPr lang="de-DE" altLang="de-DE" sz="1800" dirty="0">
                <a:cs typeface="Times New Roman" pitchFamily="18" charset="0"/>
              </a:rPr>
              <a:t> Wie können Sie Ihren Kunden mehr Nutzen bieten?</a:t>
            </a:r>
          </a:p>
          <a:p>
            <a:pPr algn="l">
              <a:spcBef>
                <a:spcPct val="50000"/>
              </a:spcBef>
            </a:pPr>
            <a:endParaRPr lang="de-DE" altLang="de-DE" sz="1900" dirty="0"/>
          </a:p>
        </p:txBody>
      </p:sp>
      <p:pic>
        <p:nvPicPr>
          <p:cNvPr id="10" name="Picture 7">
            <a:extLst>
              <a:ext uri="{FF2B5EF4-FFF2-40B4-BE49-F238E27FC236}">
                <a16:creationId xmlns="" xmlns:a16="http://schemas.microsoft.com/office/drawing/2014/main" id="{611B4D94-DAF0-4E3C-B311-ACEE79E08D6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64388" y="3068638"/>
            <a:ext cx="1519237"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213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6B962224-3CBF-492B-B1D1-320FA1D42F5C}"/>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F195A77-40F5-41C5-89AE-7922D89F86B2}"/>
              </a:ext>
            </a:extLst>
          </p:cNvPr>
          <p:cNvSpPr>
            <a:spLocks noGrp="1"/>
          </p:cNvSpPr>
          <p:nvPr>
            <p:ph type="body" idx="1"/>
          </p:nvPr>
        </p:nvSpPr>
        <p:spPr/>
        <p:txBody>
          <a:bodyPr/>
          <a:lstStyle/>
          <a:p>
            <a:r>
              <a:rPr lang="de-DE" dirty="0"/>
              <a:t>Gründertest</a:t>
            </a:r>
          </a:p>
        </p:txBody>
      </p:sp>
      <p:sp>
        <p:nvSpPr>
          <p:cNvPr id="4" name="Foliennummernplatzhalter 3">
            <a:extLst>
              <a:ext uri="{FF2B5EF4-FFF2-40B4-BE49-F238E27FC236}">
                <a16:creationId xmlns="" xmlns:a16="http://schemas.microsoft.com/office/drawing/2014/main" id="{79906F8E-9987-47BC-8842-6035B9AEC5FA}"/>
              </a:ext>
            </a:extLst>
          </p:cNvPr>
          <p:cNvSpPr>
            <a:spLocks noGrp="1"/>
          </p:cNvSpPr>
          <p:nvPr>
            <p:ph type="sldNum" sz="quarter" idx="12"/>
          </p:nvPr>
        </p:nvSpPr>
        <p:spPr/>
        <p:txBody>
          <a:bodyPr/>
          <a:lstStyle/>
          <a:p>
            <a:r>
              <a:rPr lang="de-DE" dirty="0"/>
              <a:t>10</a:t>
            </a:r>
          </a:p>
        </p:txBody>
      </p:sp>
      <p:graphicFrame>
        <p:nvGraphicFramePr>
          <p:cNvPr id="6" name="Diagramm 5">
            <a:extLst>
              <a:ext uri="{FF2B5EF4-FFF2-40B4-BE49-F238E27FC236}">
                <a16:creationId xmlns="" xmlns:a16="http://schemas.microsoft.com/office/drawing/2014/main" id="{E3257251-1F1E-41D0-AB64-8F4F68E147FD}"/>
              </a:ext>
            </a:extLst>
          </p:cNvPr>
          <p:cNvGraphicFramePr/>
          <p:nvPr>
            <p:extLst>
              <p:ext uri="{D42A27DB-BD31-4B8C-83A1-F6EECF244321}">
                <p14:modId xmlns:p14="http://schemas.microsoft.com/office/powerpoint/2010/main" val="1495131340"/>
              </p:ext>
            </p:extLst>
          </p:nvPr>
        </p:nvGraphicFramePr>
        <p:xfrm>
          <a:off x="899592" y="51137"/>
          <a:ext cx="7344816"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1">
            <a:extLst>
              <a:ext uri="{FF2B5EF4-FFF2-40B4-BE49-F238E27FC236}">
                <a16:creationId xmlns="" xmlns:a16="http://schemas.microsoft.com/office/drawing/2014/main" id="{6AC6B39C-6BC2-4333-B8AB-06CA9AA49553}"/>
              </a:ext>
            </a:extLst>
          </p:cNvPr>
          <p:cNvSpPr txBox="1">
            <a:spLocks noChangeArrowheads="1"/>
          </p:cNvSpPr>
          <p:nvPr/>
        </p:nvSpPr>
        <p:spPr bwMode="auto">
          <a:xfrm>
            <a:off x="466923" y="1884139"/>
            <a:ext cx="60118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3200" b="1" dirty="0"/>
          </a:p>
          <a:p>
            <a:pPr algn="l"/>
            <a:r>
              <a:rPr lang="de-DE" altLang="de-DE" sz="2000" b="1" dirty="0"/>
              <a:t>						        </a:t>
            </a:r>
          </a:p>
          <a:p>
            <a:pPr algn="l"/>
            <a:endParaRPr lang="de-DE" altLang="de-DE" sz="2000" dirty="0"/>
          </a:p>
          <a:p>
            <a:pPr lvl="0" fontAlgn="auto">
              <a:spcBef>
                <a:spcPts val="0"/>
              </a:spcBef>
              <a:spcAft>
                <a:spcPts val="0"/>
              </a:spcAft>
              <a:defRPr/>
            </a:pPr>
            <a:r>
              <a:rPr lang="de-DE" altLang="de-DE" sz="1800" kern="0" dirty="0"/>
              <a:t>Sind Sie ein optimistischer Mensch?</a:t>
            </a:r>
          </a:p>
          <a:p>
            <a:pPr lvl="0" fontAlgn="auto">
              <a:spcBef>
                <a:spcPts val="0"/>
              </a:spcBef>
              <a:spcAft>
                <a:spcPts val="0"/>
              </a:spcAft>
              <a:defRPr/>
            </a:pPr>
            <a:endParaRPr lang="de-DE" altLang="de-DE" sz="1800" kern="0" dirty="0"/>
          </a:p>
          <a:p>
            <a:pPr lvl="0" fontAlgn="auto">
              <a:spcBef>
                <a:spcPts val="0"/>
              </a:spcBef>
              <a:spcAft>
                <a:spcPts val="0"/>
              </a:spcAft>
              <a:defRPr/>
            </a:pPr>
            <a:r>
              <a:rPr lang="de-DE" altLang="de-DE" sz="1800" kern="0" dirty="0"/>
              <a:t>Sind Sie bereit, Risiken einzugehen,</a:t>
            </a:r>
          </a:p>
          <a:p>
            <a:pPr lvl="0" fontAlgn="auto">
              <a:spcBef>
                <a:spcPts val="0"/>
              </a:spcBef>
              <a:spcAft>
                <a:spcPts val="0"/>
              </a:spcAft>
              <a:defRPr/>
            </a:pPr>
            <a:r>
              <a:rPr lang="de-DE" altLang="de-DE" sz="1800" kern="0" dirty="0"/>
              <a:t>wenn Sie etwas erreichen wollen?</a:t>
            </a:r>
          </a:p>
          <a:p>
            <a:pPr lvl="0" fontAlgn="auto">
              <a:spcBef>
                <a:spcPts val="0"/>
              </a:spcBef>
              <a:spcAft>
                <a:spcPts val="0"/>
              </a:spcAft>
              <a:defRPr/>
            </a:pPr>
            <a:endParaRPr lang="de-DE" altLang="de-DE" sz="1800" kern="0" dirty="0"/>
          </a:p>
          <a:p>
            <a:pPr lvl="0" fontAlgn="auto">
              <a:spcBef>
                <a:spcPts val="0"/>
              </a:spcBef>
              <a:spcAft>
                <a:spcPts val="0"/>
              </a:spcAft>
              <a:defRPr/>
            </a:pPr>
            <a:r>
              <a:rPr lang="de-DE" altLang="de-DE" sz="1800" kern="0" dirty="0"/>
              <a:t>Kommen Sie gut über Frustrationen hinweg?</a:t>
            </a:r>
          </a:p>
          <a:p>
            <a:pPr lvl="0" fontAlgn="auto">
              <a:spcBef>
                <a:spcPts val="0"/>
              </a:spcBef>
              <a:spcAft>
                <a:spcPts val="0"/>
              </a:spcAft>
              <a:defRPr/>
            </a:pPr>
            <a:endParaRPr lang="de-DE" altLang="de-DE" sz="1800" kern="0" dirty="0"/>
          </a:p>
          <a:p>
            <a:pPr lvl="0" fontAlgn="auto">
              <a:spcBef>
                <a:spcPts val="0"/>
              </a:spcBef>
              <a:spcAft>
                <a:spcPts val="0"/>
              </a:spcAft>
              <a:defRPr/>
            </a:pPr>
            <a:r>
              <a:rPr lang="de-DE" altLang="de-DE" sz="1800" kern="0" dirty="0"/>
              <a:t>Hätten Sie als Unternehmer/-in Angst davor zu scheitern?</a:t>
            </a:r>
          </a:p>
          <a:p>
            <a:pPr lvl="0" fontAlgn="auto">
              <a:spcBef>
                <a:spcPts val="0"/>
              </a:spcBef>
              <a:spcAft>
                <a:spcPts val="0"/>
              </a:spcAft>
              <a:defRPr/>
            </a:pPr>
            <a:endParaRPr lang="de-DE" altLang="de-DE" sz="1800" kern="0" dirty="0"/>
          </a:p>
          <a:p>
            <a:pPr lvl="0" fontAlgn="auto">
              <a:spcBef>
                <a:spcPts val="0"/>
              </a:spcBef>
              <a:spcAft>
                <a:spcPts val="0"/>
              </a:spcAft>
              <a:defRPr/>
            </a:pPr>
            <a:r>
              <a:rPr lang="de-DE" altLang="de-DE" sz="1800" kern="0" dirty="0"/>
              <a:t>Wären Sie bereit, als Selbständige/-r auf ein</a:t>
            </a:r>
          </a:p>
          <a:p>
            <a:pPr lvl="0" fontAlgn="auto">
              <a:spcBef>
                <a:spcPts val="0"/>
              </a:spcBef>
              <a:spcAft>
                <a:spcPts val="0"/>
              </a:spcAft>
              <a:defRPr/>
            </a:pPr>
            <a:r>
              <a:rPr lang="de-DE" altLang="de-DE" sz="1800" kern="0" dirty="0"/>
              <a:t>sicheres festes Einkommen zu verzichten?</a:t>
            </a:r>
          </a:p>
        </p:txBody>
      </p:sp>
      <p:sp>
        <p:nvSpPr>
          <p:cNvPr id="8" name="Textfeld 3">
            <a:extLst>
              <a:ext uri="{FF2B5EF4-FFF2-40B4-BE49-F238E27FC236}">
                <a16:creationId xmlns="" xmlns:a16="http://schemas.microsoft.com/office/drawing/2014/main" id="{15766614-3D42-4210-B4AD-B6221249D846}"/>
              </a:ext>
            </a:extLst>
          </p:cNvPr>
          <p:cNvSpPr txBox="1">
            <a:spLocks noChangeArrowheads="1"/>
          </p:cNvSpPr>
          <p:nvPr/>
        </p:nvSpPr>
        <p:spPr bwMode="auto">
          <a:xfrm>
            <a:off x="6300590" y="2376582"/>
            <a:ext cx="23764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800" dirty="0"/>
              <a:t>Eher ja / Eher nein</a:t>
            </a:r>
          </a:p>
          <a:p>
            <a:endParaRPr lang="de-DE" altLang="de-DE" sz="1800" dirty="0"/>
          </a:p>
          <a:p>
            <a:r>
              <a:rPr lang="de-DE" altLang="de-DE" sz="1800" dirty="0"/>
              <a:t>O	 O</a:t>
            </a:r>
          </a:p>
          <a:p>
            <a:endParaRPr lang="de-DE" altLang="de-DE" sz="1800" dirty="0"/>
          </a:p>
          <a:p>
            <a:endParaRPr lang="de-DE" altLang="de-DE" sz="1800" dirty="0"/>
          </a:p>
          <a:p>
            <a:r>
              <a:rPr lang="de-DE" altLang="de-DE" sz="1800" dirty="0"/>
              <a:t>O	 O</a:t>
            </a:r>
          </a:p>
          <a:p>
            <a:endParaRPr lang="de-DE" altLang="de-DE" sz="1800" dirty="0"/>
          </a:p>
          <a:p>
            <a:r>
              <a:rPr lang="de-DE" altLang="de-DE" sz="1800" dirty="0"/>
              <a:t>O	 O</a:t>
            </a:r>
          </a:p>
          <a:p>
            <a:endParaRPr lang="de-DE" altLang="de-DE" sz="1800" dirty="0"/>
          </a:p>
          <a:p>
            <a:endParaRPr lang="de-DE" altLang="de-DE" sz="1800" dirty="0"/>
          </a:p>
          <a:p>
            <a:r>
              <a:rPr lang="de-DE" altLang="de-DE" sz="1800" dirty="0"/>
              <a:t>O	 O</a:t>
            </a:r>
          </a:p>
          <a:p>
            <a:endParaRPr lang="de-DE" altLang="de-DE" sz="1800" dirty="0"/>
          </a:p>
          <a:p>
            <a:endParaRPr lang="de-DE" altLang="de-DE" sz="1800" dirty="0"/>
          </a:p>
          <a:p>
            <a:r>
              <a:rPr lang="de-DE" altLang="de-DE" sz="1800" dirty="0"/>
              <a:t>O	 O</a:t>
            </a:r>
          </a:p>
        </p:txBody>
      </p:sp>
    </p:spTree>
    <p:extLst>
      <p:ext uri="{BB962C8B-B14F-4D97-AF65-F5344CB8AC3E}">
        <p14:creationId xmlns:p14="http://schemas.microsoft.com/office/powerpoint/2010/main" val="3901497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Produkt- / Dienstleistungsfaktoren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51</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05.</a:t>
            </a:r>
          </a:p>
        </p:txBody>
      </p:sp>
      <p:sp>
        <p:nvSpPr>
          <p:cNvPr id="9" name="Text Box 3">
            <a:extLst>
              <a:ext uri="{FF2B5EF4-FFF2-40B4-BE49-F238E27FC236}">
                <a16:creationId xmlns="" xmlns:a16="http://schemas.microsoft.com/office/drawing/2014/main" id="{E126D81D-78F4-4192-9F94-AC574DF6288A}"/>
              </a:ext>
            </a:extLst>
          </p:cNvPr>
          <p:cNvSpPr txBox="1">
            <a:spLocks noChangeArrowheads="1"/>
          </p:cNvSpPr>
          <p:nvPr/>
        </p:nvSpPr>
        <p:spPr bwMode="auto">
          <a:xfrm>
            <a:off x="444499" y="1898073"/>
            <a:ext cx="8044601"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900" dirty="0"/>
          </a:p>
          <a:p>
            <a:pPr algn="l">
              <a:spcBef>
                <a:spcPct val="50000"/>
              </a:spcBef>
              <a:buFontTx/>
              <a:buChar char="•"/>
            </a:pPr>
            <a:r>
              <a:rPr lang="de-DE" altLang="de-DE" sz="1800" dirty="0"/>
              <a:t> Wie wollen Sie Ihre Betriebsprozesse strukturieren (vom Einkauf über die</a:t>
            </a:r>
            <a:br>
              <a:rPr lang="de-DE" altLang="de-DE" sz="1800" dirty="0"/>
            </a:br>
            <a:r>
              <a:rPr lang="de-DE" altLang="de-DE" sz="1800" dirty="0"/>
              <a:t>  Herstellung bis zum Vertrieb)?</a:t>
            </a:r>
          </a:p>
          <a:p>
            <a:pPr algn="l">
              <a:spcBef>
                <a:spcPct val="50000"/>
              </a:spcBef>
              <a:buFontTx/>
              <a:buChar char="•"/>
            </a:pPr>
            <a:r>
              <a:rPr lang="de-DE" altLang="de-DE" sz="1800" dirty="0"/>
              <a:t> Welche Materialien, Maschinen, Einrichtungen brauchen Sie zur Herstellung</a:t>
            </a:r>
            <a:br>
              <a:rPr lang="de-DE" altLang="de-DE" sz="1800" dirty="0"/>
            </a:br>
            <a:r>
              <a:rPr lang="de-DE" altLang="de-DE" sz="1800" dirty="0"/>
              <a:t>  Ihres Produktes bzw. zur Bereitstellung Ihrer Dienstleistung?</a:t>
            </a:r>
          </a:p>
          <a:p>
            <a:pPr algn="l">
              <a:spcBef>
                <a:spcPct val="50000"/>
              </a:spcBef>
              <a:buFontTx/>
              <a:buChar char="•"/>
            </a:pPr>
            <a:r>
              <a:rPr lang="de-DE" altLang="de-DE" sz="1800" dirty="0"/>
              <a:t> Was benötigen Sie zum Vertrieb Ihres Produktes / Ihrer Dienstleistung?</a:t>
            </a:r>
          </a:p>
          <a:p>
            <a:pPr algn="l">
              <a:spcBef>
                <a:spcPct val="50000"/>
              </a:spcBef>
              <a:buFontTx/>
              <a:buChar char="•"/>
            </a:pPr>
            <a:r>
              <a:rPr lang="de-DE" altLang="de-DE" sz="1800" dirty="0"/>
              <a:t> Wie stellen Sie Ihre Bevorratung sicher?</a:t>
            </a:r>
          </a:p>
          <a:p>
            <a:pPr algn="l">
              <a:spcBef>
                <a:spcPct val="50000"/>
              </a:spcBef>
              <a:buFontTx/>
              <a:buChar char="•"/>
            </a:pPr>
            <a:r>
              <a:rPr lang="de-DE" altLang="de-DE" sz="1800" dirty="0"/>
              <a:t> Welche Mitarbeiter mit welchen Qualifikationen benötigen Sie für welche</a:t>
            </a:r>
            <a:br>
              <a:rPr lang="de-DE" altLang="de-DE" sz="1800" dirty="0"/>
            </a:br>
            <a:r>
              <a:rPr lang="de-DE" altLang="de-DE" sz="1800" dirty="0"/>
              <a:t>  Zeiträume?</a:t>
            </a:r>
          </a:p>
          <a:p>
            <a:pPr algn="l">
              <a:spcBef>
                <a:spcPct val="50000"/>
              </a:spcBef>
              <a:buFontTx/>
              <a:buChar char="•"/>
            </a:pPr>
            <a:r>
              <a:rPr lang="de-DE" altLang="de-DE" sz="1800" dirty="0"/>
              <a:t> Welche Teilleistungen können Sie bei Lieferanten einkaufen?</a:t>
            </a:r>
          </a:p>
        </p:txBody>
      </p:sp>
    </p:spTree>
    <p:extLst>
      <p:ext uri="{BB962C8B-B14F-4D97-AF65-F5344CB8AC3E}">
        <p14:creationId xmlns:p14="http://schemas.microsoft.com/office/powerpoint/2010/main" val="125940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Standortwahl</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52</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sp>
        <p:nvSpPr>
          <p:cNvPr id="8" name="Text Box 3">
            <a:extLst>
              <a:ext uri="{FF2B5EF4-FFF2-40B4-BE49-F238E27FC236}">
                <a16:creationId xmlns="" xmlns:a16="http://schemas.microsoft.com/office/drawing/2014/main" id="{6347A859-4BC9-45CD-92E3-C300B87A660F}"/>
              </a:ext>
            </a:extLst>
          </p:cNvPr>
          <p:cNvSpPr txBox="1">
            <a:spLocks noChangeArrowheads="1"/>
          </p:cNvSpPr>
          <p:nvPr/>
        </p:nvSpPr>
        <p:spPr bwMode="auto">
          <a:xfrm>
            <a:off x="463550" y="1884139"/>
            <a:ext cx="7620000"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900" dirty="0">
              <a:cs typeface="Times New Roman" pitchFamily="18" charset="0"/>
            </a:endParaRPr>
          </a:p>
          <a:p>
            <a:pPr algn="l">
              <a:spcBef>
                <a:spcPct val="50000"/>
              </a:spcBef>
              <a:buFontTx/>
              <a:buChar char="•"/>
            </a:pPr>
            <a:r>
              <a:rPr lang="de-DE" altLang="de-DE" sz="1800" dirty="0">
                <a:cs typeface="Times New Roman" pitchFamily="18" charset="0"/>
              </a:rPr>
              <a:t> Welche Bedingungen muss der Standort erfüllen?</a:t>
            </a:r>
          </a:p>
          <a:p>
            <a:pPr algn="l">
              <a:spcBef>
                <a:spcPct val="50000"/>
              </a:spcBef>
              <a:buFontTx/>
              <a:buChar char="•"/>
            </a:pPr>
            <a:r>
              <a:rPr lang="de-DE" altLang="de-DE" sz="1800" dirty="0">
                <a:cs typeface="Times New Roman" pitchFamily="18" charset="0"/>
              </a:rPr>
              <a:t> Kennen Sie geeignete Standorte?</a:t>
            </a:r>
          </a:p>
          <a:p>
            <a:pPr algn="l">
              <a:spcBef>
                <a:spcPct val="50000"/>
              </a:spcBef>
              <a:buFontTx/>
              <a:buChar char="•"/>
            </a:pPr>
            <a:r>
              <a:rPr lang="de-DE" altLang="de-DE" sz="1800" dirty="0">
                <a:cs typeface="Times New Roman" pitchFamily="18" charset="0"/>
              </a:rPr>
              <a:t> Gibt es genügend Kunden im Einzugsgebiet des Standortes?</a:t>
            </a:r>
          </a:p>
          <a:p>
            <a:pPr algn="l">
              <a:spcBef>
                <a:spcPct val="50000"/>
              </a:spcBef>
              <a:buFontTx/>
              <a:buChar char="•"/>
            </a:pPr>
            <a:r>
              <a:rPr lang="de-DE" altLang="de-DE" sz="1800" dirty="0">
                <a:cs typeface="Times New Roman" pitchFamily="18" charset="0"/>
              </a:rPr>
              <a:t> Wie ist die Verkehrsanbindung des Standortes?</a:t>
            </a:r>
            <a:endParaRPr lang="de-DE" altLang="de-DE" sz="1800" dirty="0"/>
          </a:p>
        </p:txBody>
      </p:sp>
    </p:spTree>
    <p:extLst>
      <p:ext uri="{BB962C8B-B14F-4D97-AF65-F5344CB8AC3E}">
        <p14:creationId xmlns:p14="http://schemas.microsoft.com/office/powerpoint/2010/main" val="3549670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Standortwahl</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9" name="Picture 7">
            <a:extLst>
              <a:ext uri="{FF2B5EF4-FFF2-40B4-BE49-F238E27FC236}">
                <a16:creationId xmlns="" xmlns:a16="http://schemas.microsoft.com/office/drawing/2014/main" id="{2E7C784F-7FB6-4923-B362-05B3FEC92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33" y="2021405"/>
            <a:ext cx="8049363" cy="426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043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Standortfaktoren, z. B.</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53</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a:extLst>
              <a:ext uri="{FF2B5EF4-FFF2-40B4-BE49-F238E27FC236}">
                <a16:creationId xmlns="" xmlns:a16="http://schemas.microsoft.com/office/drawing/2014/main" id="{153C85CB-15D1-49F5-8450-3B13B4FE4B53}"/>
              </a:ext>
            </a:extLst>
          </p:cNvPr>
          <p:cNvSpPr txBox="1">
            <a:spLocks noChangeArrowheads="1"/>
          </p:cNvSpPr>
          <p:nvPr/>
        </p:nvSpPr>
        <p:spPr bwMode="auto">
          <a:xfrm>
            <a:off x="444500" y="1884139"/>
            <a:ext cx="2743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000" dirty="0">
              <a:solidFill>
                <a:srgbClr val="292526"/>
              </a:solidFill>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Kundennähe</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Lieferantennähe</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Kontakte zu Unternehmen</a:t>
            </a:r>
            <a:r>
              <a:rPr lang="de-DE" altLang="de-DE" sz="1600" dirty="0">
                <a:cs typeface="Times New Roman" pitchFamily="18" charset="0"/>
              </a:rPr>
              <a:t/>
            </a:r>
            <a:br>
              <a:rPr lang="de-DE" altLang="de-DE" sz="1600" dirty="0">
                <a:cs typeface="Times New Roman" pitchFamily="18" charset="0"/>
              </a:rPr>
            </a:br>
            <a:r>
              <a:rPr lang="de-DE" altLang="de-DE" sz="1600" dirty="0">
                <a:cs typeface="Times New Roman" pitchFamily="18" charset="0"/>
              </a:rPr>
              <a:t>  </a:t>
            </a:r>
            <a:r>
              <a:rPr lang="de-DE" altLang="de-DE" sz="1600" dirty="0">
                <a:solidFill>
                  <a:srgbClr val="292526"/>
                </a:solidFill>
                <a:cs typeface="Times New Roman" pitchFamily="18" charset="0"/>
              </a:rPr>
              <a:t>derselben Branche</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Lohnkosten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Angebot an qualifizierten  </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Arbeitskräften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Angebot an Gewerbe-</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flächen und -räumen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Grundstückspreise</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Gewerbemieten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Fördermittel </a:t>
            </a:r>
          </a:p>
          <a:p>
            <a:pPr algn="l">
              <a:spcBef>
                <a:spcPct val="50000"/>
              </a:spcBef>
              <a:buFontTx/>
              <a:buChar char="•"/>
            </a:pPr>
            <a:r>
              <a:rPr lang="de-DE" altLang="de-DE" sz="1600" dirty="0">
                <a:solidFill>
                  <a:srgbClr val="292526"/>
                </a:solidFill>
                <a:cs typeface="Times New Roman" pitchFamily="18" charset="0"/>
              </a:rPr>
              <a:t> Energiekosten</a:t>
            </a:r>
          </a:p>
        </p:txBody>
      </p:sp>
      <p:sp>
        <p:nvSpPr>
          <p:cNvPr id="12" name="Text Box 6">
            <a:extLst>
              <a:ext uri="{FF2B5EF4-FFF2-40B4-BE49-F238E27FC236}">
                <a16:creationId xmlns="" xmlns:a16="http://schemas.microsoft.com/office/drawing/2014/main" id="{32731E91-828E-4AF1-91A5-95D90687C047}"/>
              </a:ext>
            </a:extLst>
          </p:cNvPr>
          <p:cNvSpPr txBox="1">
            <a:spLocks noChangeArrowheads="1"/>
          </p:cNvSpPr>
          <p:nvPr/>
        </p:nvSpPr>
        <p:spPr bwMode="auto">
          <a:xfrm>
            <a:off x="3059832" y="1885969"/>
            <a:ext cx="252655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000" dirty="0">
              <a:solidFill>
                <a:srgbClr val="292526"/>
              </a:solidFill>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Kommunale Abgaben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Luftverkehrsverbindung</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Überregionale Bahn-</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verbindungen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Autobahnanschluss</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ÖPNV</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Nähe zu Hoch- und </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Fachhochschulen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Nähe zu Forschungs-</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einrichtungen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Qualität der kom-</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munalen Verwaltung</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Unterstützung durch </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Wirtschaftsförderung</a:t>
            </a:r>
            <a:endParaRPr lang="de-DE" altLang="de-DE" sz="1600" dirty="0">
              <a:cs typeface="Times New Roman" pitchFamily="18" charset="0"/>
            </a:endParaRPr>
          </a:p>
          <a:p>
            <a:pPr algn="l">
              <a:spcBef>
                <a:spcPct val="50000"/>
              </a:spcBef>
            </a:pPr>
            <a:endParaRPr lang="de-DE" altLang="de-DE" sz="1600" dirty="0"/>
          </a:p>
        </p:txBody>
      </p:sp>
      <p:sp>
        <p:nvSpPr>
          <p:cNvPr id="13" name="Text Box 5">
            <a:extLst>
              <a:ext uri="{FF2B5EF4-FFF2-40B4-BE49-F238E27FC236}">
                <a16:creationId xmlns="" xmlns:a16="http://schemas.microsoft.com/office/drawing/2014/main" id="{F6C419A9-BA56-4D92-98BE-8867A6DF7AB2}"/>
              </a:ext>
            </a:extLst>
          </p:cNvPr>
          <p:cNvSpPr txBox="1">
            <a:spLocks noChangeArrowheads="1"/>
          </p:cNvSpPr>
          <p:nvPr/>
        </p:nvSpPr>
        <p:spPr bwMode="auto">
          <a:xfrm>
            <a:off x="5507968" y="1884139"/>
            <a:ext cx="2981133"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000" dirty="0">
              <a:solidFill>
                <a:srgbClr val="292526"/>
              </a:solidFill>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Unterstützung durch</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Kammern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Dienstleistungen der</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örtlichen Banken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Gutes Image der Stadt und</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Region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Wohnungen und</a:t>
            </a:r>
            <a:br>
              <a:rPr lang="de-DE" altLang="de-DE" sz="1600" dirty="0">
                <a:solidFill>
                  <a:srgbClr val="292526"/>
                </a:solidFill>
                <a:cs typeface="Times New Roman" pitchFamily="18" charset="0"/>
              </a:rPr>
            </a:br>
            <a:r>
              <a:rPr lang="de-DE" altLang="de-DE" sz="1600" dirty="0">
                <a:solidFill>
                  <a:srgbClr val="292526"/>
                </a:solidFill>
                <a:cs typeface="Times New Roman" pitchFamily="18" charset="0"/>
              </a:rPr>
              <a:t>  Wohnumfeld</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Kulturelles Angebot</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Naherholungsmöglichkeiten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Bildungseinrichtungen</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Medizinische Versorgung</a:t>
            </a:r>
            <a:endParaRPr lang="de-DE" altLang="de-DE" sz="1600" dirty="0">
              <a:cs typeface="Times New Roman" pitchFamily="18" charset="0"/>
            </a:endParaRPr>
          </a:p>
          <a:p>
            <a:pPr algn="l">
              <a:spcBef>
                <a:spcPct val="50000"/>
              </a:spcBef>
              <a:buFontTx/>
              <a:buChar char="•"/>
            </a:pPr>
            <a:r>
              <a:rPr lang="de-DE" altLang="de-DE" sz="1600" dirty="0">
                <a:solidFill>
                  <a:srgbClr val="292526"/>
                </a:solidFill>
                <a:cs typeface="Times New Roman" pitchFamily="18" charset="0"/>
              </a:rPr>
              <a:t> Sonstige:</a:t>
            </a:r>
            <a:endParaRPr lang="de-DE" altLang="de-DE" sz="1600" dirty="0">
              <a:cs typeface="Times New Roman" pitchFamily="18" charset="0"/>
            </a:endParaRPr>
          </a:p>
          <a:p>
            <a:pPr algn="l">
              <a:spcBef>
                <a:spcPct val="50000"/>
              </a:spcBef>
              <a:buFontTx/>
              <a:buChar char="•"/>
            </a:pPr>
            <a:endParaRPr lang="de-DE" altLang="de-DE" sz="1600" dirty="0"/>
          </a:p>
          <a:p>
            <a:pPr algn="l">
              <a:spcBef>
                <a:spcPct val="50000"/>
              </a:spcBef>
            </a:pPr>
            <a:endParaRPr lang="de-DE" altLang="de-DE" sz="1600" dirty="0"/>
          </a:p>
        </p:txBody>
      </p:sp>
    </p:spTree>
    <p:extLst>
      <p:ext uri="{BB962C8B-B14F-4D97-AF65-F5344CB8AC3E}">
        <p14:creationId xmlns:p14="http://schemas.microsoft.com/office/powerpoint/2010/main" val="3792485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Standortfaktoren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 xmlns:a16="http://schemas.microsoft.com/office/drawing/2014/main" id="{CCCD3D69-038E-4998-840F-2EFC0975E54D}"/>
              </a:ext>
            </a:extLst>
          </p:cNvPr>
          <p:cNvPicPr>
            <a:picLocks noChangeAspect="1"/>
          </p:cNvPicPr>
          <p:nvPr/>
        </p:nvPicPr>
        <p:blipFill>
          <a:blip r:embed="rId4"/>
          <a:stretch>
            <a:fillRect/>
          </a:stretch>
        </p:blipFill>
        <p:spPr>
          <a:xfrm>
            <a:off x="444501" y="2060750"/>
            <a:ext cx="8043826" cy="855837"/>
          </a:xfrm>
          <a:prstGeom prst="rect">
            <a:avLst/>
          </a:prstGeom>
        </p:spPr>
      </p:pic>
      <p:pic>
        <p:nvPicPr>
          <p:cNvPr id="9" name="Grafik 8">
            <a:extLst>
              <a:ext uri="{FF2B5EF4-FFF2-40B4-BE49-F238E27FC236}">
                <a16:creationId xmlns="" xmlns:a16="http://schemas.microsoft.com/office/drawing/2014/main" id="{66D56D34-AE90-4BDF-A736-29550EEE25C2}"/>
              </a:ext>
            </a:extLst>
          </p:cNvPr>
          <p:cNvPicPr>
            <a:picLocks noChangeAspect="1"/>
          </p:cNvPicPr>
          <p:nvPr/>
        </p:nvPicPr>
        <p:blipFill>
          <a:blip r:embed="rId5"/>
          <a:stretch>
            <a:fillRect/>
          </a:stretch>
        </p:blipFill>
        <p:spPr>
          <a:xfrm>
            <a:off x="444500" y="2916587"/>
            <a:ext cx="8043826" cy="3796636"/>
          </a:xfrm>
          <a:prstGeom prst="rect">
            <a:avLst/>
          </a:prstGeom>
        </p:spPr>
      </p:pic>
    </p:spTree>
    <p:extLst>
      <p:ext uri="{BB962C8B-B14F-4D97-AF65-F5344CB8AC3E}">
        <p14:creationId xmlns:p14="http://schemas.microsoft.com/office/powerpoint/2010/main" val="2305496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Standortfaktoren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 xmlns:a16="http://schemas.microsoft.com/office/drawing/2014/main" id="{3D17F2B4-0675-4744-A2F3-E34AE74C728D}"/>
              </a:ext>
            </a:extLst>
          </p:cNvPr>
          <p:cNvPicPr>
            <a:picLocks noChangeAspect="1"/>
          </p:cNvPicPr>
          <p:nvPr/>
        </p:nvPicPr>
        <p:blipFill>
          <a:blip r:embed="rId4"/>
          <a:stretch>
            <a:fillRect/>
          </a:stretch>
        </p:blipFill>
        <p:spPr>
          <a:xfrm>
            <a:off x="444500" y="2916587"/>
            <a:ext cx="8043826" cy="3658411"/>
          </a:xfrm>
          <a:prstGeom prst="rect">
            <a:avLst/>
          </a:prstGeom>
        </p:spPr>
      </p:pic>
      <p:pic>
        <p:nvPicPr>
          <p:cNvPr id="11" name="Grafik 10">
            <a:extLst>
              <a:ext uri="{FF2B5EF4-FFF2-40B4-BE49-F238E27FC236}">
                <a16:creationId xmlns="" xmlns:a16="http://schemas.microsoft.com/office/drawing/2014/main" id="{B3A6D28C-CA89-4B36-B416-0DC4F19AEC29}"/>
              </a:ext>
            </a:extLst>
          </p:cNvPr>
          <p:cNvPicPr>
            <a:picLocks noChangeAspect="1"/>
          </p:cNvPicPr>
          <p:nvPr/>
        </p:nvPicPr>
        <p:blipFill>
          <a:blip r:embed="rId5"/>
          <a:stretch>
            <a:fillRect/>
          </a:stretch>
        </p:blipFill>
        <p:spPr>
          <a:xfrm>
            <a:off x="444501" y="2060750"/>
            <a:ext cx="8043826" cy="855837"/>
          </a:xfrm>
          <a:prstGeom prst="rect">
            <a:avLst/>
          </a:prstGeom>
        </p:spPr>
      </p:pic>
    </p:spTree>
    <p:extLst>
      <p:ext uri="{BB962C8B-B14F-4D97-AF65-F5344CB8AC3E}">
        <p14:creationId xmlns:p14="http://schemas.microsoft.com/office/powerpoint/2010/main" val="2242932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24932"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Bayern</a:t>
            </a:r>
          </a:p>
        </p:txBody>
      </p:sp>
      <p:pic>
        <p:nvPicPr>
          <p:cNvPr id="124933"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600" y="1916113"/>
            <a:ext cx="8864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5"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575" y="2997200"/>
            <a:ext cx="9101138" cy="214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6"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24937" name="Picture 10" descr="BD09292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957710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25956"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Oberbayern</a:t>
            </a:r>
          </a:p>
        </p:txBody>
      </p:sp>
      <p:pic>
        <p:nvPicPr>
          <p:cNvPr id="125957"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600" y="1916113"/>
            <a:ext cx="8864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9"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1600" y="3059113"/>
            <a:ext cx="9021763"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60" name="Picture 10" descr="BD09292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1" name="Textfeld 1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1619130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2698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a:t>
            </a:r>
          </a:p>
        </p:txBody>
      </p:sp>
      <p:pic>
        <p:nvPicPr>
          <p:cNvPr id="12698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600" y="1916113"/>
            <a:ext cx="8864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3"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019425"/>
            <a:ext cx="90551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4" name="Picture 10" descr="BD09292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5"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Tree>
    <p:extLst>
      <p:ext uri="{BB962C8B-B14F-4D97-AF65-F5344CB8AC3E}">
        <p14:creationId xmlns:p14="http://schemas.microsoft.com/office/powerpoint/2010/main" val="3653656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28004"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Bayern</a:t>
            </a:r>
          </a:p>
        </p:txBody>
      </p:sp>
      <p:pic>
        <p:nvPicPr>
          <p:cNvPr id="128005"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28007"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1905000"/>
            <a:ext cx="86185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9"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 y="3048000"/>
            <a:ext cx="8391525" cy="19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548336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6B962224-3CBF-492B-B1D1-320FA1D42F5C}"/>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F195A77-40F5-41C5-89AE-7922D89F86B2}"/>
              </a:ext>
            </a:extLst>
          </p:cNvPr>
          <p:cNvSpPr>
            <a:spLocks noGrp="1"/>
          </p:cNvSpPr>
          <p:nvPr>
            <p:ph type="body" idx="1"/>
          </p:nvPr>
        </p:nvSpPr>
        <p:spPr/>
        <p:txBody>
          <a:bodyPr/>
          <a:lstStyle/>
          <a:p>
            <a:r>
              <a:rPr lang="de-DE" dirty="0"/>
              <a:t>Gründertest</a:t>
            </a:r>
          </a:p>
        </p:txBody>
      </p:sp>
      <p:sp>
        <p:nvSpPr>
          <p:cNvPr id="4" name="Foliennummernplatzhalter 3">
            <a:extLst>
              <a:ext uri="{FF2B5EF4-FFF2-40B4-BE49-F238E27FC236}">
                <a16:creationId xmlns="" xmlns:a16="http://schemas.microsoft.com/office/drawing/2014/main" id="{79906F8E-9987-47BC-8842-6035B9AEC5FA}"/>
              </a:ext>
            </a:extLst>
          </p:cNvPr>
          <p:cNvSpPr>
            <a:spLocks noGrp="1"/>
          </p:cNvSpPr>
          <p:nvPr>
            <p:ph type="sldNum" sz="quarter" idx="12"/>
          </p:nvPr>
        </p:nvSpPr>
        <p:spPr/>
        <p:txBody>
          <a:bodyPr/>
          <a:lstStyle/>
          <a:p>
            <a:r>
              <a:rPr lang="de-DE" dirty="0"/>
              <a:t>11</a:t>
            </a:r>
          </a:p>
        </p:txBody>
      </p:sp>
      <p:graphicFrame>
        <p:nvGraphicFramePr>
          <p:cNvPr id="6" name="Diagramm 5">
            <a:extLst>
              <a:ext uri="{FF2B5EF4-FFF2-40B4-BE49-F238E27FC236}">
                <a16:creationId xmlns="" xmlns:a16="http://schemas.microsoft.com/office/drawing/2014/main" id="{E3257251-1F1E-41D0-AB64-8F4F68E147FD}"/>
              </a:ext>
            </a:extLst>
          </p:cNvPr>
          <p:cNvGraphicFramePr/>
          <p:nvPr>
            <p:extLst>
              <p:ext uri="{D42A27DB-BD31-4B8C-83A1-F6EECF244321}">
                <p14:modId xmlns:p14="http://schemas.microsoft.com/office/powerpoint/2010/main" val="781141250"/>
              </p:ext>
            </p:extLst>
          </p:nvPr>
        </p:nvGraphicFramePr>
        <p:xfrm>
          <a:off x="899592" y="51137"/>
          <a:ext cx="7344816"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1">
            <a:extLst>
              <a:ext uri="{FF2B5EF4-FFF2-40B4-BE49-F238E27FC236}">
                <a16:creationId xmlns="" xmlns:a16="http://schemas.microsoft.com/office/drawing/2014/main" id="{6AC6B39C-6BC2-4333-B8AB-06CA9AA49553}"/>
              </a:ext>
            </a:extLst>
          </p:cNvPr>
          <p:cNvSpPr txBox="1">
            <a:spLocks noChangeArrowheads="1"/>
          </p:cNvSpPr>
          <p:nvPr/>
        </p:nvSpPr>
        <p:spPr bwMode="auto">
          <a:xfrm>
            <a:off x="466923" y="1884139"/>
            <a:ext cx="60118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3200" b="1" dirty="0"/>
          </a:p>
          <a:p>
            <a:pPr algn="l"/>
            <a:r>
              <a:rPr lang="de-DE" altLang="de-DE" sz="2000" b="1" dirty="0"/>
              <a:t>						        </a:t>
            </a:r>
          </a:p>
          <a:p>
            <a:pPr algn="l"/>
            <a:endParaRPr lang="de-DE" altLang="de-DE" sz="2000" dirty="0"/>
          </a:p>
          <a:p>
            <a:r>
              <a:rPr lang="de-DE" altLang="de-DE" sz="1800" dirty="0"/>
              <a:t>Fällt es Ihnen leicht, neue Ideen zu entwickeln?</a:t>
            </a:r>
          </a:p>
          <a:p>
            <a:endParaRPr lang="de-DE" altLang="de-DE" sz="1800" dirty="0"/>
          </a:p>
          <a:p>
            <a:r>
              <a:rPr lang="de-DE" altLang="de-DE" sz="1800" dirty="0"/>
              <a:t>Denken Sie: Es gibt für jedes Problem eine Lösung?</a:t>
            </a:r>
          </a:p>
          <a:p>
            <a:endParaRPr lang="de-DE" altLang="de-DE" sz="1800" dirty="0"/>
          </a:p>
          <a:p>
            <a:r>
              <a:rPr lang="de-DE" altLang="de-DE" sz="1800" dirty="0"/>
              <a:t>Finden Sie Routine auf Dauer langweilig?</a:t>
            </a:r>
          </a:p>
        </p:txBody>
      </p:sp>
      <p:sp>
        <p:nvSpPr>
          <p:cNvPr id="8" name="Textfeld 3">
            <a:extLst>
              <a:ext uri="{FF2B5EF4-FFF2-40B4-BE49-F238E27FC236}">
                <a16:creationId xmlns="" xmlns:a16="http://schemas.microsoft.com/office/drawing/2014/main" id="{15766614-3D42-4210-B4AD-B6221249D846}"/>
              </a:ext>
            </a:extLst>
          </p:cNvPr>
          <p:cNvSpPr txBox="1">
            <a:spLocks noChangeArrowheads="1"/>
          </p:cNvSpPr>
          <p:nvPr/>
        </p:nvSpPr>
        <p:spPr bwMode="auto">
          <a:xfrm>
            <a:off x="6300590" y="2376582"/>
            <a:ext cx="23764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800" dirty="0"/>
              <a:t>Eher ja / Eher nein</a:t>
            </a:r>
          </a:p>
          <a:p>
            <a:endParaRPr lang="de-DE" altLang="de-DE" sz="1800" dirty="0"/>
          </a:p>
          <a:p>
            <a:r>
              <a:rPr lang="de-DE" altLang="de-DE" sz="1800" dirty="0"/>
              <a:t>O	 O</a:t>
            </a:r>
          </a:p>
          <a:p>
            <a:endParaRPr lang="de-DE" altLang="de-DE" sz="1800" dirty="0"/>
          </a:p>
          <a:p>
            <a:r>
              <a:rPr lang="de-DE" altLang="de-DE" sz="1800" dirty="0"/>
              <a:t>O	 O</a:t>
            </a:r>
          </a:p>
          <a:p>
            <a:endParaRPr lang="de-DE" altLang="de-DE" sz="1800" dirty="0"/>
          </a:p>
          <a:p>
            <a:r>
              <a:rPr lang="de-DE" altLang="de-DE" sz="1800" dirty="0"/>
              <a:t>O	 O</a:t>
            </a:r>
          </a:p>
        </p:txBody>
      </p:sp>
    </p:spTree>
    <p:extLst>
      <p:ext uri="{BB962C8B-B14F-4D97-AF65-F5344CB8AC3E}">
        <p14:creationId xmlns:p14="http://schemas.microsoft.com/office/powerpoint/2010/main" val="208320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29028"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Oberbayern</a:t>
            </a:r>
          </a:p>
        </p:txBody>
      </p:sp>
      <p:pic>
        <p:nvPicPr>
          <p:cNvPr id="129029"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Textfeld 1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29032"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1905000"/>
            <a:ext cx="86185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3" name="Picture 1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3048000"/>
            <a:ext cx="84328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4049247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0052"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a:t>
            </a:r>
          </a:p>
        </p:txBody>
      </p:sp>
      <p:pic>
        <p:nvPicPr>
          <p:cNvPr id="130053"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0056"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1905000"/>
            <a:ext cx="86185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3048000"/>
            <a:ext cx="8399463"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255732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1076"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Bayern</a:t>
            </a:r>
          </a:p>
        </p:txBody>
      </p:sp>
      <p:pic>
        <p:nvPicPr>
          <p:cNvPr id="131077"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1079"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85756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52800"/>
            <a:ext cx="85344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1045591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210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Oberbayern</a:t>
            </a:r>
          </a:p>
        </p:txBody>
      </p:sp>
      <p:pic>
        <p:nvPicPr>
          <p:cNvPr id="13210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3" name="Textfeld 1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210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85756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52800"/>
            <a:ext cx="85439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66399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3124"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a:t>
            </a:r>
          </a:p>
        </p:txBody>
      </p:sp>
      <p:pic>
        <p:nvPicPr>
          <p:cNvPr id="133125"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7"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312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85756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52800"/>
            <a:ext cx="85439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2596195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4147"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34148"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41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36738"/>
            <a:ext cx="83534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1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11525"/>
            <a:ext cx="83439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4151"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Bayern</a:t>
            </a:r>
          </a:p>
        </p:txBody>
      </p:sp>
      <p:pic>
        <p:nvPicPr>
          <p:cNvPr id="134152" name="Picture 3" descr="BD06479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10" descr="BD09292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257069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5171"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35172" name="Textfeld 1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517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36738"/>
            <a:ext cx="83534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1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3314700"/>
            <a:ext cx="83629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5175"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Oberbayern</a:t>
            </a:r>
          </a:p>
        </p:txBody>
      </p:sp>
      <p:pic>
        <p:nvPicPr>
          <p:cNvPr id="135176" name="Picture 3" descr="BD06479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7" name="Picture 10" descr="BD09292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118671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6195"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36196"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pic>
        <p:nvPicPr>
          <p:cNvPr id="13619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36738"/>
            <a:ext cx="83534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1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3332163"/>
            <a:ext cx="83439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199"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a:t>
            </a:r>
          </a:p>
        </p:txBody>
      </p:sp>
      <p:pic>
        <p:nvPicPr>
          <p:cNvPr id="136200" name="Picture 3" descr="BD06479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1" name="Picture 10" descr="BD09292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2509364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4147"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34148"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
        <p:nvSpPr>
          <p:cNvPr id="134151"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Bayern</a:t>
            </a:r>
          </a:p>
        </p:txBody>
      </p:sp>
      <p:pic>
        <p:nvPicPr>
          <p:cNvPr id="134152"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pic>
        <p:nvPicPr>
          <p:cNvPr id="3379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288" y="1858552"/>
            <a:ext cx="8323003" cy="68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5536" y="3284984"/>
            <a:ext cx="8322755" cy="195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920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5171"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35172" name="Textfeld 1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
        <p:nvSpPr>
          <p:cNvPr id="135175"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Oberbayern</a:t>
            </a:r>
          </a:p>
        </p:txBody>
      </p:sp>
      <p:pic>
        <p:nvPicPr>
          <p:cNvPr id="135176"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7"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288" y="1858552"/>
            <a:ext cx="8323003" cy="68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5536" y="3284983"/>
            <a:ext cx="8322755" cy="196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1853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6B962224-3CBF-492B-B1D1-320FA1D42F5C}"/>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F195A77-40F5-41C5-89AE-7922D89F86B2}"/>
              </a:ext>
            </a:extLst>
          </p:cNvPr>
          <p:cNvSpPr>
            <a:spLocks noGrp="1"/>
          </p:cNvSpPr>
          <p:nvPr>
            <p:ph type="body" idx="1"/>
          </p:nvPr>
        </p:nvSpPr>
        <p:spPr/>
        <p:txBody>
          <a:bodyPr/>
          <a:lstStyle/>
          <a:p>
            <a:r>
              <a:rPr lang="de-DE" dirty="0"/>
              <a:t>Gründertest</a:t>
            </a:r>
          </a:p>
        </p:txBody>
      </p:sp>
      <p:sp>
        <p:nvSpPr>
          <p:cNvPr id="4" name="Foliennummernplatzhalter 3">
            <a:extLst>
              <a:ext uri="{FF2B5EF4-FFF2-40B4-BE49-F238E27FC236}">
                <a16:creationId xmlns="" xmlns:a16="http://schemas.microsoft.com/office/drawing/2014/main" id="{79906F8E-9987-47BC-8842-6035B9AEC5FA}"/>
              </a:ext>
            </a:extLst>
          </p:cNvPr>
          <p:cNvSpPr>
            <a:spLocks noGrp="1"/>
          </p:cNvSpPr>
          <p:nvPr>
            <p:ph type="sldNum" sz="quarter" idx="12"/>
          </p:nvPr>
        </p:nvSpPr>
        <p:spPr/>
        <p:txBody>
          <a:bodyPr/>
          <a:lstStyle/>
          <a:p>
            <a:r>
              <a:rPr lang="de-DE" dirty="0"/>
              <a:t>12</a:t>
            </a:r>
          </a:p>
        </p:txBody>
      </p:sp>
      <p:graphicFrame>
        <p:nvGraphicFramePr>
          <p:cNvPr id="6" name="Diagramm 5">
            <a:extLst>
              <a:ext uri="{FF2B5EF4-FFF2-40B4-BE49-F238E27FC236}">
                <a16:creationId xmlns="" xmlns:a16="http://schemas.microsoft.com/office/drawing/2014/main" id="{E3257251-1F1E-41D0-AB64-8F4F68E147FD}"/>
              </a:ext>
            </a:extLst>
          </p:cNvPr>
          <p:cNvGraphicFramePr/>
          <p:nvPr>
            <p:extLst>
              <p:ext uri="{D42A27DB-BD31-4B8C-83A1-F6EECF244321}">
                <p14:modId xmlns:p14="http://schemas.microsoft.com/office/powerpoint/2010/main" val="430466461"/>
              </p:ext>
            </p:extLst>
          </p:nvPr>
        </p:nvGraphicFramePr>
        <p:xfrm>
          <a:off x="899592" y="51137"/>
          <a:ext cx="7344816"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1">
            <a:extLst>
              <a:ext uri="{FF2B5EF4-FFF2-40B4-BE49-F238E27FC236}">
                <a16:creationId xmlns="" xmlns:a16="http://schemas.microsoft.com/office/drawing/2014/main" id="{6AC6B39C-6BC2-4333-B8AB-06CA9AA49553}"/>
              </a:ext>
            </a:extLst>
          </p:cNvPr>
          <p:cNvSpPr txBox="1">
            <a:spLocks noChangeArrowheads="1"/>
          </p:cNvSpPr>
          <p:nvPr/>
        </p:nvSpPr>
        <p:spPr bwMode="auto">
          <a:xfrm>
            <a:off x="466923" y="1884139"/>
            <a:ext cx="60118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3200" b="1" dirty="0"/>
          </a:p>
          <a:p>
            <a:pPr algn="l"/>
            <a:r>
              <a:rPr lang="de-DE" altLang="de-DE" sz="2000" b="1" dirty="0"/>
              <a:t>						        </a:t>
            </a:r>
          </a:p>
          <a:p>
            <a:pPr algn="l"/>
            <a:endParaRPr lang="de-DE" altLang="de-DE" sz="2000" dirty="0"/>
          </a:p>
          <a:p>
            <a:r>
              <a:rPr lang="de-DE" altLang="de-DE" sz="1800" dirty="0"/>
              <a:t>Fällt es Ihnen leicht, mit fremden Menschen</a:t>
            </a:r>
          </a:p>
          <a:p>
            <a:r>
              <a:rPr lang="de-DE" altLang="de-DE" sz="1800" dirty="0"/>
              <a:t>ins Gespräch zu kommen?</a:t>
            </a:r>
          </a:p>
          <a:p>
            <a:endParaRPr lang="de-DE" altLang="de-DE" sz="1800" dirty="0"/>
          </a:p>
          <a:p>
            <a:r>
              <a:rPr lang="de-DE" altLang="de-DE" sz="1800" dirty="0"/>
              <a:t>Können Sie sich gut gegen andere durchsetzen?</a:t>
            </a:r>
          </a:p>
          <a:p>
            <a:endParaRPr lang="de-DE" altLang="de-DE" sz="1800" dirty="0"/>
          </a:p>
          <a:p>
            <a:r>
              <a:rPr lang="de-DE" altLang="de-DE" sz="1800" dirty="0"/>
              <a:t>Übernehmen Sie gern Verantwortung?</a:t>
            </a:r>
          </a:p>
          <a:p>
            <a:endParaRPr lang="de-DE" altLang="de-DE" sz="1800" dirty="0"/>
          </a:p>
          <a:p>
            <a:r>
              <a:rPr lang="de-DE" altLang="de-DE" sz="1800" dirty="0"/>
              <a:t>Können Sie sich gut auf andere Menschen</a:t>
            </a:r>
          </a:p>
          <a:p>
            <a:r>
              <a:rPr lang="de-DE" altLang="de-DE" sz="1800" dirty="0"/>
              <a:t>einstellen?</a:t>
            </a:r>
          </a:p>
          <a:p>
            <a:endParaRPr lang="de-DE" altLang="de-DE" sz="1800" dirty="0"/>
          </a:p>
          <a:p>
            <a:r>
              <a:rPr lang="de-DE" altLang="de-DE" sz="1800" dirty="0"/>
              <a:t>Können Sie andere begeistern?</a:t>
            </a:r>
          </a:p>
        </p:txBody>
      </p:sp>
      <p:sp>
        <p:nvSpPr>
          <p:cNvPr id="8" name="Textfeld 3">
            <a:extLst>
              <a:ext uri="{FF2B5EF4-FFF2-40B4-BE49-F238E27FC236}">
                <a16:creationId xmlns="" xmlns:a16="http://schemas.microsoft.com/office/drawing/2014/main" id="{15766614-3D42-4210-B4AD-B6221249D846}"/>
              </a:ext>
            </a:extLst>
          </p:cNvPr>
          <p:cNvSpPr txBox="1">
            <a:spLocks noChangeArrowheads="1"/>
          </p:cNvSpPr>
          <p:nvPr/>
        </p:nvSpPr>
        <p:spPr bwMode="auto">
          <a:xfrm>
            <a:off x="6300590" y="2376582"/>
            <a:ext cx="237648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800" dirty="0"/>
              <a:t>Eher ja / Eher nein</a:t>
            </a:r>
          </a:p>
          <a:p>
            <a:endParaRPr lang="de-DE" altLang="de-DE" sz="1800" dirty="0"/>
          </a:p>
          <a:p>
            <a:r>
              <a:rPr lang="de-DE" altLang="de-DE" sz="1800" dirty="0"/>
              <a:t>O	 O</a:t>
            </a:r>
          </a:p>
          <a:p>
            <a:endParaRPr lang="de-DE" altLang="de-DE" sz="1800" dirty="0"/>
          </a:p>
          <a:p>
            <a:endParaRPr lang="de-DE" altLang="de-DE" sz="1800" dirty="0"/>
          </a:p>
          <a:p>
            <a:r>
              <a:rPr lang="de-DE" altLang="de-DE" sz="1800" dirty="0"/>
              <a:t>O	 O</a:t>
            </a:r>
          </a:p>
          <a:p>
            <a:endParaRPr lang="de-DE" altLang="de-DE" sz="1800" dirty="0"/>
          </a:p>
          <a:p>
            <a:r>
              <a:rPr lang="de-DE" altLang="de-DE" sz="1800" dirty="0"/>
              <a:t>O	 O</a:t>
            </a:r>
          </a:p>
          <a:p>
            <a:endParaRPr lang="de-DE" altLang="de-DE" sz="1800" dirty="0"/>
          </a:p>
          <a:p>
            <a:r>
              <a:rPr lang="de-DE" altLang="de-DE" sz="1800" dirty="0"/>
              <a:t>O	 O</a:t>
            </a:r>
          </a:p>
          <a:p>
            <a:endParaRPr lang="de-DE" altLang="de-DE" sz="1800" dirty="0"/>
          </a:p>
          <a:p>
            <a:endParaRPr lang="de-DE" altLang="de-DE" sz="1800" dirty="0"/>
          </a:p>
          <a:p>
            <a:r>
              <a:rPr lang="de-DE" altLang="de-DE" sz="1800" dirty="0"/>
              <a:t>O	 O</a:t>
            </a:r>
          </a:p>
        </p:txBody>
      </p:sp>
    </p:spTree>
    <p:extLst>
      <p:ext uri="{BB962C8B-B14F-4D97-AF65-F5344CB8AC3E}">
        <p14:creationId xmlns:p14="http://schemas.microsoft.com/office/powerpoint/2010/main" val="489361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6195"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36196"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
        <p:nvSpPr>
          <p:cNvPr id="136199"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a:t>
            </a:r>
          </a:p>
        </p:txBody>
      </p:sp>
      <p:pic>
        <p:nvPicPr>
          <p:cNvPr id="136200"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1"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288" y="1858552"/>
            <a:ext cx="8323003" cy="68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1282" y="3284985"/>
            <a:ext cx="8307010" cy="1946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143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pic>
        <p:nvPicPr>
          <p:cNvPr id="174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2450"/>
            <a:ext cx="83248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prstClr val="black"/>
                </a:solidFill>
                <a:cs typeface="Times New Roman" pitchFamily="18" charset="0"/>
              </a:rPr>
              <a:t>6. Standort Bayern</a:t>
            </a:r>
          </a:p>
        </p:txBody>
      </p:sp>
      <p:sp>
        <p:nvSpPr>
          <p:cNvPr id="8"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600" dirty="0">
                <a:solidFill>
                  <a:prstClr val="black"/>
                </a:solidFill>
              </a:rPr>
              <a:t>Quelle: IHK für München und Oberbayern</a:t>
            </a:r>
          </a:p>
        </p:txBody>
      </p:sp>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a:t>
            </a:r>
            <a:r>
              <a:rPr dirty="0"/>
              <a:t> </a:t>
            </a:r>
          </a:p>
        </p:txBody>
      </p:sp>
      <p:pic>
        <p:nvPicPr>
          <p:cNvPr id="10" name="Picture 3" descr="BD06479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2164" y="3140968"/>
            <a:ext cx="8230121" cy="192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282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pic>
        <p:nvPicPr>
          <p:cNvPr id="174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2450"/>
            <a:ext cx="83248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prstClr val="black"/>
                </a:solidFill>
                <a:cs typeface="Times New Roman" pitchFamily="18" charset="0"/>
              </a:rPr>
              <a:t>6. Standort Oberbayern</a:t>
            </a:r>
          </a:p>
        </p:txBody>
      </p:sp>
      <p:sp>
        <p:nvSpPr>
          <p:cNvPr id="8"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600" dirty="0">
                <a:solidFill>
                  <a:prstClr val="black"/>
                </a:solidFill>
              </a:rPr>
              <a:t>Quelle: IHK für München und Oberbayern</a:t>
            </a:r>
          </a:p>
        </p:txBody>
      </p:sp>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a:t>
            </a:r>
            <a:r>
              <a:rPr dirty="0"/>
              <a:t> </a:t>
            </a:r>
          </a:p>
        </p:txBody>
      </p:sp>
      <p:pic>
        <p:nvPicPr>
          <p:cNvPr id="10" name="Picture 3" descr="BD06479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2576" y="3140968"/>
            <a:ext cx="8244717" cy="194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064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pic>
        <p:nvPicPr>
          <p:cNvPr id="174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2450"/>
            <a:ext cx="83248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prstClr val="black"/>
                </a:solidFill>
                <a:cs typeface="Times New Roman" pitchFamily="18" charset="0"/>
              </a:rPr>
              <a:t>6. Standort München</a:t>
            </a:r>
          </a:p>
        </p:txBody>
      </p:sp>
      <p:sp>
        <p:nvSpPr>
          <p:cNvPr id="8" name="Textfeld 10"/>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600" dirty="0">
                <a:solidFill>
                  <a:prstClr val="black"/>
                </a:solidFill>
              </a:rPr>
              <a:t>Quelle: IHK für München und Oberbayern</a:t>
            </a:r>
          </a:p>
        </p:txBody>
      </p:sp>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a:t>
            </a:r>
            <a:r>
              <a:rPr dirty="0"/>
              <a:t> </a:t>
            </a:r>
          </a:p>
        </p:txBody>
      </p:sp>
      <p:pic>
        <p:nvPicPr>
          <p:cNvPr id="10" name="Picture 3" descr="BD06479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5536" y="3115295"/>
            <a:ext cx="8234114" cy="1962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401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 Bayern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 xmlns:a16="http://schemas.microsoft.com/office/drawing/2014/main" id="{10B7A7C4-0439-4F77-AA43-E4477B55C48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248" y="2121168"/>
            <a:ext cx="8248037" cy="628205"/>
          </a:xfrm>
          <a:prstGeom prst="rect">
            <a:avLst/>
          </a:prstGeom>
          <a:solidFill>
            <a:srgbClr val="5AAD83"/>
          </a:solidFill>
          <a:ln>
            <a:noFill/>
          </a:ln>
          <a:extLst/>
        </p:spPr>
      </p:pic>
      <p:pic>
        <p:nvPicPr>
          <p:cNvPr id="12" name="Picture 2">
            <a:extLst>
              <a:ext uri="{FF2B5EF4-FFF2-40B4-BE49-F238E27FC236}">
                <a16:creationId xmlns="" xmlns:a16="http://schemas.microsoft.com/office/drawing/2014/main" id="{11648773-65BD-4847-9C9D-757FDC70F61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0386" y="3123890"/>
            <a:ext cx="8244483" cy="195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0">
            <a:extLst>
              <a:ext uri="{FF2B5EF4-FFF2-40B4-BE49-F238E27FC236}">
                <a16:creationId xmlns="" xmlns:a16="http://schemas.microsoft.com/office/drawing/2014/main" id="{561B2F17-AA87-41A4-BF02-D786304EDD8A}"/>
              </a:ext>
            </a:extLst>
          </p:cNvPr>
          <p:cNvSpPr txBox="1">
            <a:spLocks noChangeArrowheads="1"/>
          </p:cNvSpPr>
          <p:nvPr/>
        </p:nvSpPr>
        <p:spPr bwMode="auto">
          <a:xfrm>
            <a:off x="304800" y="6027738"/>
            <a:ext cx="469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Quelle: IHK für München und Oberbayern</a:t>
            </a:r>
          </a:p>
        </p:txBody>
      </p:sp>
    </p:spTree>
    <p:extLst>
      <p:ext uri="{BB962C8B-B14F-4D97-AF65-F5344CB8AC3E}">
        <p14:creationId xmlns:p14="http://schemas.microsoft.com/office/powerpoint/2010/main" val="1559856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 Oberbayern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 xmlns:a16="http://schemas.microsoft.com/office/drawing/2014/main" id="{10B7A7C4-0439-4F77-AA43-E4477B55C48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248" y="2121168"/>
            <a:ext cx="8248037" cy="628205"/>
          </a:xfrm>
          <a:prstGeom prst="rect">
            <a:avLst/>
          </a:prstGeom>
          <a:solidFill>
            <a:srgbClr val="5AAD83"/>
          </a:solidFill>
          <a:ln>
            <a:noFill/>
          </a:ln>
          <a:extLst/>
        </p:spPr>
      </p:pic>
      <p:pic>
        <p:nvPicPr>
          <p:cNvPr id="13" name="Picture 2">
            <a:extLst>
              <a:ext uri="{FF2B5EF4-FFF2-40B4-BE49-F238E27FC236}">
                <a16:creationId xmlns="" xmlns:a16="http://schemas.microsoft.com/office/drawing/2014/main" id="{B8291183-05C4-438D-A4A7-DC3D670E06C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3043" y="3144453"/>
            <a:ext cx="8202294" cy="194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feld 10">
            <a:extLst>
              <a:ext uri="{FF2B5EF4-FFF2-40B4-BE49-F238E27FC236}">
                <a16:creationId xmlns="" xmlns:a16="http://schemas.microsoft.com/office/drawing/2014/main" id="{79547374-A4B2-4F2E-8B67-A4F201457861}"/>
              </a:ext>
            </a:extLst>
          </p:cNvPr>
          <p:cNvSpPr txBox="1">
            <a:spLocks noChangeArrowheads="1"/>
          </p:cNvSpPr>
          <p:nvPr/>
        </p:nvSpPr>
        <p:spPr bwMode="auto">
          <a:xfrm>
            <a:off x="304800" y="6027738"/>
            <a:ext cx="469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Quelle: IHK für München und Oberbayern</a:t>
            </a:r>
          </a:p>
        </p:txBody>
      </p:sp>
    </p:spTree>
    <p:extLst>
      <p:ext uri="{BB962C8B-B14F-4D97-AF65-F5344CB8AC3E}">
        <p14:creationId xmlns:p14="http://schemas.microsoft.com/office/powerpoint/2010/main" val="267226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 München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 xmlns:a16="http://schemas.microsoft.com/office/drawing/2014/main" id="{10B7A7C4-0439-4F77-AA43-E4477B55C48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248" y="2121168"/>
            <a:ext cx="8248037" cy="628205"/>
          </a:xfrm>
          <a:prstGeom prst="rect">
            <a:avLst/>
          </a:prstGeom>
          <a:solidFill>
            <a:srgbClr val="5AAD83"/>
          </a:solidFill>
          <a:ln>
            <a:noFill/>
          </a:ln>
          <a:extLst/>
        </p:spPr>
      </p:pic>
      <p:pic>
        <p:nvPicPr>
          <p:cNvPr id="12" name="Picture 3">
            <a:extLst>
              <a:ext uri="{FF2B5EF4-FFF2-40B4-BE49-F238E27FC236}">
                <a16:creationId xmlns="" xmlns:a16="http://schemas.microsoft.com/office/drawing/2014/main" id="{E395C10F-48B7-456E-9654-CE371DF974E6}"/>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8090" y="3185838"/>
            <a:ext cx="8067675" cy="1891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feld 10">
            <a:extLst>
              <a:ext uri="{FF2B5EF4-FFF2-40B4-BE49-F238E27FC236}">
                <a16:creationId xmlns="" xmlns:a16="http://schemas.microsoft.com/office/drawing/2014/main" id="{CE032E69-BA86-4848-861C-83BB9EDA67C8}"/>
              </a:ext>
            </a:extLst>
          </p:cNvPr>
          <p:cNvSpPr txBox="1">
            <a:spLocks noChangeArrowheads="1"/>
          </p:cNvSpPr>
          <p:nvPr/>
        </p:nvSpPr>
        <p:spPr bwMode="auto">
          <a:xfrm>
            <a:off x="304800" y="6027738"/>
            <a:ext cx="469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Quelle: IHK für München und Oberbayern</a:t>
            </a:r>
          </a:p>
        </p:txBody>
      </p:sp>
    </p:spTree>
    <p:extLst>
      <p:ext uri="{BB962C8B-B14F-4D97-AF65-F5344CB8AC3E}">
        <p14:creationId xmlns:p14="http://schemas.microsoft.com/office/powerpoint/2010/main" val="29308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722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2007 vs. 2006</a:t>
            </a:r>
          </a:p>
        </p:txBody>
      </p:sp>
      <p:pic>
        <p:nvPicPr>
          <p:cNvPr id="13722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7188"/>
            <a:ext cx="7727950" cy="523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3"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4131903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8244"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2008</a:t>
            </a:r>
          </a:p>
        </p:txBody>
      </p:sp>
      <p:pic>
        <p:nvPicPr>
          <p:cNvPr id="138245"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31913" y="1773238"/>
            <a:ext cx="678973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7"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2827112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39268"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2008</a:t>
            </a:r>
          </a:p>
        </p:txBody>
      </p:sp>
      <p:pic>
        <p:nvPicPr>
          <p:cNvPr id="139269"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6013" y="2420938"/>
            <a:ext cx="7170737" cy="31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1"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065733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6B962224-3CBF-492B-B1D1-320FA1D42F5C}"/>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F195A77-40F5-41C5-89AE-7922D89F86B2}"/>
              </a:ext>
            </a:extLst>
          </p:cNvPr>
          <p:cNvSpPr>
            <a:spLocks noGrp="1"/>
          </p:cNvSpPr>
          <p:nvPr>
            <p:ph type="body" idx="1"/>
          </p:nvPr>
        </p:nvSpPr>
        <p:spPr/>
        <p:txBody>
          <a:bodyPr/>
          <a:lstStyle/>
          <a:p>
            <a:r>
              <a:rPr lang="de-DE" dirty="0"/>
              <a:t>Gründertest</a:t>
            </a:r>
          </a:p>
        </p:txBody>
      </p:sp>
      <p:sp>
        <p:nvSpPr>
          <p:cNvPr id="4" name="Foliennummernplatzhalter 3">
            <a:extLst>
              <a:ext uri="{FF2B5EF4-FFF2-40B4-BE49-F238E27FC236}">
                <a16:creationId xmlns="" xmlns:a16="http://schemas.microsoft.com/office/drawing/2014/main" id="{79906F8E-9987-47BC-8842-6035B9AEC5FA}"/>
              </a:ext>
            </a:extLst>
          </p:cNvPr>
          <p:cNvSpPr>
            <a:spLocks noGrp="1"/>
          </p:cNvSpPr>
          <p:nvPr>
            <p:ph type="sldNum" sz="quarter" idx="12"/>
          </p:nvPr>
        </p:nvSpPr>
        <p:spPr/>
        <p:txBody>
          <a:bodyPr/>
          <a:lstStyle/>
          <a:p>
            <a:r>
              <a:rPr lang="de-DE" dirty="0"/>
              <a:t>13</a:t>
            </a:r>
          </a:p>
        </p:txBody>
      </p:sp>
      <p:graphicFrame>
        <p:nvGraphicFramePr>
          <p:cNvPr id="6" name="Diagramm 5">
            <a:extLst>
              <a:ext uri="{FF2B5EF4-FFF2-40B4-BE49-F238E27FC236}">
                <a16:creationId xmlns="" xmlns:a16="http://schemas.microsoft.com/office/drawing/2014/main" id="{E3257251-1F1E-41D0-AB64-8F4F68E147FD}"/>
              </a:ext>
            </a:extLst>
          </p:cNvPr>
          <p:cNvGraphicFramePr/>
          <p:nvPr>
            <p:extLst>
              <p:ext uri="{D42A27DB-BD31-4B8C-83A1-F6EECF244321}">
                <p14:modId xmlns:p14="http://schemas.microsoft.com/office/powerpoint/2010/main" val="375300526"/>
              </p:ext>
            </p:extLst>
          </p:nvPr>
        </p:nvGraphicFramePr>
        <p:xfrm>
          <a:off x="899592" y="51137"/>
          <a:ext cx="7344816" cy="95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1">
            <a:extLst>
              <a:ext uri="{FF2B5EF4-FFF2-40B4-BE49-F238E27FC236}">
                <a16:creationId xmlns="" xmlns:a16="http://schemas.microsoft.com/office/drawing/2014/main" id="{6AC6B39C-6BC2-4333-B8AB-06CA9AA49553}"/>
              </a:ext>
            </a:extLst>
          </p:cNvPr>
          <p:cNvSpPr txBox="1">
            <a:spLocks noChangeArrowheads="1"/>
          </p:cNvSpPr>
          <p:nvPr/>
        </p:nvSpPr>
        <p:spPr bwMode="auto">
          <a:xfrm>
            <a:off x="466923" y="1884139"/>
            <a:ext cx="60118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3200" b="1" dirty="0"/>
          </a:p>
          <a:p>
            <a:pPr algn="l"/>
            <a:r>
              <a:rPr lang="de-DE" altLang="de-DE" sz="2000" b="1" dirty="0"/>
              <a:t>						        </a:t>
            </a:r>
          </a:p>
          <a:p>
            <a:pPr algn="l"/>
            <a:endParaRPr lang="de-DE" altLang="de-DE" sz="2000" dirty="0"/>
          </a:p>
          <a:p>
            <a:r>
              <a:rPr lang="de-DE" altLang="de-DE" sz="1800" dirty="0"/>
              <a:t>Sind Sie ehrgeizig?</a:t>
            </a:r>
          </a:p>
          <a:p>
            <a:endParaRPr lang="de-DE" altLang="de-DE" sz="1800" dirty="0"/>
          </a:p>
          <a:p>
            <a:r>
              <a:rPr lang="de-DE" altLang="de-DE" sz="1800" dirty="0"/>
              <a:t>Sind Sie ein/-e disziplinierter Arbeiter/-in?</a:t>
            </a:r>
          </a:p>
          <a:p>
            <a:endParaRPr lang="de-DE" altLang="de-DE" sz="1800" dirty="0"/>
          </a:p>
          <a:p>
            <a:r>
              <a:rPr lang="de-DE" altLang="de-DE" sz="1800" dirty="0"/>
              <a:t>Kommen Sie mit Stresssituationen gut zurecht?</a:t>
            </a:r>
          </a:p>
          <a:p>
            <a:endParaRPr lang="de-DE" altLang="de-DE" sz="1800" dirty="0"/>
          </a:p>
          <a:p>
            <a:r>
              <a:rPr lang="de-DE" altLang="de-DE" sz="1800" dirty="0"/>
              <a:t>Wären Sie bereit, als Selbständige/-r</a:t>
            </a:r>
          </a:p>
          <a:p>
            <a:r>
              <a:rPr lang="de-DE" altLang="de-DE" sz="1800" dirty="0"/>
              <a:t>60 Stunden und mehr in der Woche zu arbeiten?</a:t>
            </a:r>
          </a:p>
        </p:txBody>
      </p:sp>
      <p:sp>
        <p:nvSpPr>
          <p:cNvPr id="8" name="Textfeld 3">
            <a:extLst>
              <a:ext uri="{FF2B5EF4-FFF2-40B4-BE49-F238E27FC236}">
                <a16:creationId xmlns="" xmlns:a16="http://schemas.microsoft.com/office/drawing/2014/main" id="{15766614-3D42-4210-B4AD-B6221249D846}"/>
              </a:ext>
            </a:extLst>
          </p:cNvPr>
          <p:cNvSpPr txBox="1">
            <a:spLocks noChangeArrowheads="1"/>
          </p:cNvSpPr>
          <p:nvPr/>
        </p:nvSpPr>
        <p:spPr bwMode="auto">
          <a:xfrm>
            <a:off x="6300590" y="2376582"/>
            <a:ext cx="23764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800" dirty="0"/>
              <a:t>Eher ja / Eher nein</a:t>
            </a:r>
          </a:p>
          <a:p>
            <a:endParaRPr lang="de-DE" altLang="de-DE" sz="1800" dirty="0"/>
          </a:p>
          <a:p>
            <a:r>
              <a:rPr lang="de-DE" altLang="de-DE" sz="1800" dirty="0"/>
              <a:t>O	 O</a:t>
            </a:r>
          </a:p>
          <a:p>
            <a:endParaRPr lang="de-DE" altLang="de-DE" sz="1800" dirty="0"/>
          </a:p>
          <a:p>
            <a:r>
              <a:rPr lang="de-DE" altLang="de-DE" sz="1800" dirty="0"/>
              <a:t>O	 O</a:t>
            </a:r>
          </a:p>
          <a:p>
            <a:endParaRPr lang="de-DE" altLang="de-DE" sz="1800" dirty="0"/>
          </a:p>
          <a:p>
            <a:r>
              <a:rPr lang="de-DE" altLang="de-DE" sz="1800" dirty="0"/>
              <a:t>O	 O</a:t>
            </a:r>
          </a:p>
          <a:p>
            <a:endParaRPr lang="de-DE" altLang="de-DE" sz="1800" dirty="0"/>
          </a:p>
          <a:p>
            <a:endParaRPr lang="de-DE" altLang="de-DE" sz="1800" dirty="0"/>
          </a:p>
          <a:p>
            <a:r>
              <a:rPr lang="de-DE" altLang="de-DE" sz="1800" dirty="0"/>
              <a:t>O	 O</a:t>
            </a:r>
          </a:p>
        </p:txBody>
      </p:sp>
    </p:spTree>
    <p:extLst>
      <p:ext uri="{BB962C8B-B14F-4D97-AF65-F5344CB8AC3E}">
        <p14:creationId xmlns:p14="http://schemas.microsoft.com/office/powerpoint/2010/main" val="3120909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0291"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2012 Harald Hof</a:t>
            </a:r>
          </a:p>
        </p:txBody>
      </p:sp>
      <p:sp>
        <p:nvSpPr>
          <p:cNvPr id="140292"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2009 vs. 2008</a:t>
            </a:r>
          </a:p>
        </p:txBody>
      </p:sp>
      <p:pic>
        <p:nvPicPr>
          <p:cNvPr id="140293"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41475"/>
            <a:ext cx="8893175"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5"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1454265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1316"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2009 vs. 2008</a:t>
            </a:r>
          </a:p>
        </p:txBody>
      </p:sp>
      <p:pic>
        <p:nvPicPr>
          <p:cNvPr id="141317"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9144000" cy="358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9"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211055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234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2010</a:t>
            </a:r>
          </a:p>
        </p:txBody>
      </p:sp>
      <p:pic>
        <p:nvPicPr>
          <p:cNvPr id="14234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7030" y="1600200"/>
            <a:ext cx="79565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3"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1217926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3364"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2010</a:t>
            </a:r>
          </a:p>
        </p:txBody>
      </p:sp>
      <p:pic>
        <p:nvPicPr>
          <p:cNvPr id="143365"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950" y="1916113"/>
            <a:ext cx="8936038"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67"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145668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4388"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2011</a:t>
            </a:r>
          </a:p>
        </p:txBody>
      </p:sp>
      <p:pic>
        <p:nvPicPr>
          <p:cNvPr id="144389"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1670050"/>
            <a:ext cx="7934325"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537591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5412"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2011</a:t>
            </a:r>
          </a:p>
        </p:txBody>
      </p:sp>
      <p:pic>
        <p:nvPicPr>
          <p:cNvPr id="145413"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8610600" cy="37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2041774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43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6436"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2012</a:t>
            </a:r>
          </a:p>
        </p:txBody>
      </p:sp>
      <p:pic>
        <p:nvPicPr>
          <p:cNvPr id="146437"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1727200"/>
            <a:ext cx="78486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892227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746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2012</a:t>
            </a:r>
          </a:p>
        </p:txBody>
      </p:sp>
      <p:pic>
        <p:nvPicPr>
          <p:cNvPr id="14746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2057400"/>
            <a:ext cx="88931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1434348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pic>
        <p:nvPicPr>
          <p:cNvPr id="148484"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8188" y="1601788"/>
            <a:ext cx="7788275" cy="508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485"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2013</a:t>
            </a:r>
          </a:p>
        </p:txBody>
      </p:sp>
      <p:pic>
        <p:nvPicPr>
          <p:cNvPr id="148486" name="Picture 3" descr="BD06479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7"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705032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9507"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pic>
        <p:nvPicPr>
          <p:cNvPr id="149508"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1463" y="1785938"/>
            <a:ext cx="8491537" cy="373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9509"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
        <p:nvSpPr>
          <p:cNvPr id="14951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2013</a:t>
            </a:r>
          </a:p>
        </p:txBody>
      </p:sp>
      <p:pic>
        <p:nvPicPr>
          <p:cNvPr id="149511" name="Picture 3" descr="BD06479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1155358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6B962224-3CBF-492B-B1D1-320FA1D42F5C}"/>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F195A77-40F5-41C5-89AE-7922D89F86B2}"/>
              </a:ext>
            </a:extLst>
          </p:cNvPr>
          <p:cNvSpPr>
            <a:spLocks noGrp="1"/>
          </p:cNvSpPr>
          <p:nvPr>
            <p:ph type="body" idx="1"/>
          </p:nvPr>
        </p:nvSpPr>
        <p:spPr/>
        <p:txBody>
          <a:bodyPr/>
          <a:lstStyle/>
          <a:p>
            <a:r>
              <a:rPr lang="de-DE" dirty="0"/>
              <a:t>Gründertest - Auswertung</a:t>
            </a:r>
          </a:p>
        </p:txBody>
      </p:sp>
      <p:sp>
        <p:nvSpPr>
          <p:cNvPr id="4" name="Foliennummernplatzhalter 3">
            <a:extLst>
              <a:ext uri="{FF2B5EF4-FFF2-40B4-BE49-F238E27FC236}">
                <a16:creationId xmlns="" xmlns:a16="http://schemas.microsoft.com/office/drawing/2014/main" id="{79906F8E-9987-47BC-8842-6035B9AEC5FA}"/>
              </a:ext>
            </a:extLst>
          </p:cNvPr>
          <p:cNvSpPr>
            <a:spLocks noGrp="1"/>
          </p:cNvSpPr>
          <p:nvPr>
            <p:ph type="sldNum" sz="quarter" idx="12"/>
          </p:nvPr>
        </p:nvSpPr>
        <p:spPr/>
        <p:txBody>
          <a:bodyPr/>
          <a:lstStyle/>
          <a:p>
            <a:r>
              <a:rPr lang="de-DE" dirty="0"/>
              <a:t>14</a:t>
            </a:r>
          </a:p>
        </p:txBody>
      </p:sp>
      <p:sp>
        <p:nvSpPr>
          <p:cNvPr id="9" name="Textfeld 1">
            <a:extLst>
              <a:ext uri="{FF2B5EF4-FFF2-40B4-BE49-F238E27FC236}">
                <a16:creationId xmlns="" xmlns:a16="http://schemas.microsoft.com/office/drawing/2014/main" id="{49C0DF31-DEE2-4A34-B954-2700B7BB763D}"/>
              </a:ext>
            </a:extLst>
          </p:cNvPr>
          <p:cNvSpPr txBox="1">
            <a:spLocks noChangeArrowheads="1"/>
          </p:cNvSpPr>
          <p:nvPr/>
        </p:nvSpPr>
        <p:spPr bwMode="auto">
          <a:xfrm>
            <a:off x="457767" y="1889125"/>
            <a:ext cx="822268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2000" b="1" dirty="0"/>
          </a:p>
          <a:p>
            <a:pPr algn="l"/>
            <a:r>
              <a:rPr lang="de-DE" altLang="de-DE" sz="1800" b="1" dirty="0">
                <a:solidFill>
                  <a:srgbClr val="FF0000"/>
                </a:solidFill>
              </a:rPr>
              <a:t>0 bis 10 Punkte:</a:t>
            </a:r>
          </a:p>
          <a:p>
            <a:pPr algn="l"/>
            <a:r>
              <a:rPr lang="de-DE" altLang="de-DE" sz="1800" dirty="0"/>
              <a:t>Sie sind wahrscheinlich nicht die geborene Unternehmerin oder der geborene Unternehmer. Wahrscheinlich würden Sie als Angestellte/-r glücklicher.</a:t>
            </a:r>
          </a:p>
          <a:p>
            <a:pPr algn="l"/>
            <a:endParaRPr lang="de-DE" altLang="de-DE" sz="1800" dirty="0"/>
          </a:p>
          <a:p>
            <a:pPr algn="l"/>
            <a:r>
              <a:rPr lang="de-DE" altLang="de-DE" sz="1800" b="1" dirty="0">
                <a:solidFill>
                  <a:srgbClr val="FFC000"/>
                </a:solidFill>
              </a:rPr>
              <a:t>11 bis 20 Punkte:</a:t>
            </a:r>
          </a:p>
          <a:p>
            <a:pPr algn="l"/>
            <a:r>
              <a:rPr lang="de-DE" altLang="de-DE" sz="1800" dirty="0"/>
              <a:t>Das Ergebnis fällt für Sie nicht eindeutig aus. Die geborene Unternehmerin</a:t>
            </a:r>
          </a:p>
          <a:p>
            <a:pPr algn="l"/>
            <a:r>
              <a:rPr lang="de-DE" altLang="de-DE" sz="1800" dirty="0"/>
              <a:t>oder der geborene Unternehmer sind Sie wahrscheinlich nicht. Aber Sie zeigen schon eine ganze Reihe von Eigenschaften, die man als Unternehmer/-in gut gebrauchen kann.</a:t>
            </a:r>
          </a:p>
          <a:p>
            <a:pPr algn="l"/>
            <a:endParaRPr lang="de-DE" altLang="de-DE" sz="1800" dirty="0"/>
          </a:p>
          <a:p>
            <a:pPr algn="l"/>
            <a:r>
              <a:rPr lang="de-DE" altLang="de-DE" sz="1800" b="1" dirty="0">
                <a:solidFill>
                  <a:srgbClr val="92D050"/>
                </a:solidFill>
              </a:rPr>
              <a:t>21 bis 25 Punkte:</a:t>
            </a:r>
          </a:p>
          <a:p>
            <a:pPr algn="l"/>
            <a:r>
              <a:rPr lang="de-DE" altLang="de-DE" sz="1800" dirty="0"/>
              <a:t>Gratuliere: Sie scheinen viel von einer Unternehmerperson zu haben. Wenn Sie mit dem Gedanken spielen, sich tatsächlich einmal selbständig zu machen, sollten Sie sich trotzdem gut über den Weg dorthin Informieren.</a:t>
            </a:r>
          </a:p>
        </p:txBody>
      </p:sp>
    </p:spTree>
    <p:extLst>
      <p:ext uri="{BB962C8B-B14F-4D97-AF65-F5344CB8AC3E}">
        <p14:creationId xmlns:p14="http://schemas.microsoft.com/office/powerpoint/2010/main" val="2242115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148485"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2014</a:t>
            </a:r>
          </a:p>
        </p:txBody>
      </p:sp>
      <p:pic>
        <p:nvPicPr>
          <p:cNvPr id="148486"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7"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pic>
        <p:nvPicPr>
          <p:cNvPr id="3686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7909" y="1648149"/>
            <a:ext cx="7488832" cy="4946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02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149507"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149509"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t>Quelle: IHK für München und Oberbayern</a:t>
            </a:r>
          </a:p>
        </p:txBody>
      </p:sp>
      <p:sp>
        <p:nvSpPr>
          <p:cNvPr id="14951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6. Standort München 2014</a:t>
            </a:r>
          </a:p>
        </p:txBody>
      </p:sp>
      <p:pic>
        <p:nvPicPr>
          <p:cNvPr id="14951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pic>
        <p:nvPicPr>
          <p:cNvPr id="3789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7194" y="1854775"/>
            <a:ext cx="8588764" cy="373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811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  </a:t>
            </a:r>
          </a:p>
        </p:txBody>
      </p:sp>
      <p:sp>
        <p:nvSpPr>
          <p:cNvPr id="148485"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prstClr val="black"/>
                </a:solidFill>
                <a:cs typeface="Times New Roman" pitchFamily="18" charset="0"/>
              </a:rPr>
              <a:t>6. Standort München 2015</a:t>
            </a:r>
          </a:p>
        </p:txBody>
      </p:sp>
      <p:pic>
        <p:nvPicPr>
          <p:cNvPr id="148486"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7"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a:t>
            </a:r>
            <a:r>
              <a:rPr dirty="0"/>
              <a:t> </a:t>
            </a:r>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1560" y="1573212"/>
            <a:ext cx="7848730" cy="513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718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  </a:t>
            </a:r>
          </a:p>
        </p:txBody>
      </p:sp>
      <p:sp>
        <p:nvSpPr>
          <p:cNvPr id="149507"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solidFill>
                  <a:prstClr val="black"/>
                </a:solidFill>
              </a:rPr>
              <a:t>  </a:t>
            </a:r>
          </a:p>
        </p:txBody>
      </p:sp>
      <p:sp>
        <p:nvSpPr>
          <p:cNvPr id="149509" name="Textfeld 1"/>
          <p:cNvSpPr txBox="1">
            <a:spLocks noChangeArrowheads="1"/>
          </p:cNvSpPr>
          <p:nvPr/>
        </p:nvSpPr>
        <p:spPr bwMode="auto">
          <a:xfrm>
            <a:off x="304800" y="6027738"/>
            <a:ext cx="469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600" dirty="0">
                <a:solidFill>
                  <a:prstClr val="black"/>
                </a:solidFill>
              </a:rPr>
              <a:t>Quelle: IHK für München und Oberbayern</a:t>
            </a:r>
          </a:p>
        </p:txBody>
      </p:sp>
      <p:sp>
        <p:nvSpPr>
          <p:cNvPr id="149510" name="Rectangle 2"/>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prstClr val="black"/>
                </a:solidFill>
                <a:cs typeface="Times New Roman" pitchFamily="18" charset="0"/>
              </a:rPr>
              <a:t>6. Standort München 2015</a:t>
            </a:r>
          </a:p>
        </p:txBody>
      </p:sp>
      <p:pic>
        <p:nvPicPr>
          <p:cNvPr id="149511" name="Picture 3" descr="BD06479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96200" y="152400"/>
            <a:ext cx="1174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a:t>
            </a:r>
            <a:r>
              <a:rPr dirty="0"/>
              <a:t> </a:t>
            </a:r>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738" y="1833131"/>
            <a:ext cx="8883794" cy="389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71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 München 2016</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 xmlns:a16="http://schemas.microsoft.com/office/drawing/2014/main" id="{64A47C77-B946-4C53-8F0F-B6BE8A383B4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7584" y="1980703"/>
            <a:ext cx="7317333" cy="4794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101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Standort München 2016</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06.</a:t>
            </a:r>
          </a:p>
        </p:txBody>
      </p:sp>
      <p:pic>
        <p:nvPicPr>
          <p:cNvPr id="10" name="Picture 3" descr="BD06479_">
            <a:extLst>
              <a:ext uri="{FF2B5EF4-FFF2-40B4-BE49-F238E27FC236}">
                <a16:creationId xmlns="" xmlns:a16="http://schemas.microsoft.com/office/drawing/2014/main" id="{9D59CEA6-4429-4686-9931-C41155F956B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360292"/>
            <a:ext cx="648072" cy="5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0">
            <a:extLst>
              <a:ext uri="{FF2B5EF4-FFF2-40B4-BE49-F238E27FC236}">
                <a16:creationId xmlns="" xmlns:a16="http://schemas.microsoft.com/office/drawing/2014/main" id="{CE032E69-BA86-4848-861C-83BB9EDA67C8}"/>
              </a:ext>
            </a:extLst>
          </p:cNvPr>
          <p:cNvSpPr txBox="1">
            <a:spLocks noChangeArrowheads="1"/>
          </p:cNvSpPr>
          <p:nvPr/>
        </p:nvSpPr>
        <p:spPr bwMode="auto">
          <a:xfrm>
            <a:off x="395536" y="6038177"/>
            <a:ext cx="469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solidFill>
                  <a:prstClr val="black"/>
                </a:solidFill>
              </a:rPr>
              <a:t>Quelle: IHK für München und Oberbayern</a:t>
            </a:r>
          </a:p>
        </p:txBody>
      </p:sp>
      <p:pic>
        <p:nvPicPr>
          <p:cNvPr id="13" name="Picture 2">
            <a:extLst>
              <a:ext uri="{FF2B5EF4-FFF2-40B4-BE49-F238E27FC236}">
                <a16:creationId xmlns="" xmlns:a16="http://schemas.microsoft.com/office/drawing/2014/main" id="{B34424E1-C3CF-4FD4-95C1-6413445D93A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99592" y="2492896"/>
            <a:ext cx="7128792" cy="315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29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Zukunftsaussichten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54</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07.</a:t>
            </a:r>
          </a:p>
        </p:txBody>
      </p:sp>
      <p:sp>
        <p:nvSpPr>
          <p:cNvPr id="11" name="Text Box 3">
            <a:extLst>
              <a:ext uri="{FF2B5EF4-FFF2-40B4-BE49-F238E27FC236}">
                <a16:creationId xmlns="" xmlns:a16="http://schemas.microsoft.com/office/drawing/2014/main" id="{DD443F2C-8A31-47CA-84E8-BCFED03FE4A8}"/>
              </a:ext>
            </a:extLst>
          </p:cNvPr>
          <p:cNvSpPr txBox="1">
            <a:spLocks noChangeArrowheads="1"/>
          </p:cNvSpPr>
          <p:nvPr/>
        </p:nvSpPr>
        <p:spPr bwMode="auto">
          <a:xfrm>
            <a:off x="444499" y="1907865"/>
            <a:ext cx="8044601"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buFontTx/>
              <a:buChar char="•"/>
            </a:pPr>
            <a:endParaRPr lang="de-DE" altLang="de-DE" sz="1900" dirty="0"/>
          </a:p>
          <a:p>
            <a:pPr algn="l">
              <a:spcBef>
                <a:spcPct val="50000"/>
              </a:spcBef>
              <a:buFontTx/>
              <a:buChar char="•"/>
            </a:pPr>
            <a:r>
              <a:rPr lang="de-DE" altLang="de-DE" sz="1900" dirty="0"/>
              <a:t> </a:t>
            </a:r>
            <a:r>
              <a:rPr lang="de-DE" altLang="de-DE" sz="1800" dirty="0"/>
              <a:t>Welche Ziele haben Sie sich für Ihre Firma gesetzt?</a:t>
            </a:r>
          </a:p>
          <a:p>
            <a:pPr algn="l">
              <a:spcBef>
                <a:spcPct val="50000"/>
              </a:spcBef>
              <a:buFontTx/>
              <a:buChar char="•"/>
            </a:pPr>
            <a:r>
              <a:rPr lang="de-DE" altLang="de-DE" sz="1800" dirty="0"/>
              <a:t> Mit welchen Maßnahmen wollen Sie diese Ziele erreichen?</a:t>
            </a:r>
          </a:p>
          <a:p>
            <a:pPr algn="l">
              <a:spcBef>
                <a:spcPct val="50000"/>
              </a:spcBef>
              <a:buFontTx/>
              <a:buChar char="•"/>
            </a:pPr>
            <a:r>
              <a:rPr lang="de-DE" altLang="de-DE" sz="1800" dirty="0"/>
              <a:t> Wie könnte die Entwicklung Ihrer Branche aussehen?</a:t>
            </a:r>
          </a:p>
          <a:p>
            <a:pPr algn="l">
              <a:spcBef>
                <a:spcPct val="50000"/>
              </a:spcBef>
              <a:buFontTx/>
              <a:buChar char="•"/>
            </a:pPr>
            <a:r>
              <a:rPr lang="de-DE" altLang="de-DE" sz="1800" dirty="0"/>
              <a:t> Wie wird sich die Nachfrage nach Ihrem Angebot entwickeln?</a:t>
            </a:r>
          </a:p>
          <a:p>
            <a:pPr algn="l">
              <a:spcBef>
                <a:spcPct val="50000"/>
              </a:spcBef>
              <a:buFontTx/>
              <a:buChar char="•"/>
            </a:pPr>
            <a:r>
              <a:rPr lang="de-DE" altLang="de-DE" sz="1800" dirty="0"/>
              <a:t> Rechnen Sie mit mehr Konkurrenten in Ihrem Markt?</a:t>
            </a:r>
          </a:p>
          <a:p>
            <a:pPr algn="l">
              <a:spcBef>
                <a:spcPct val="50000"/>
              </a:spcBef>
              <a:buFontTx/>
              <a:buChar char="•"/>
            </a:pPr>
            <a:r>
              <a:rPr lang="de-DE" altLang="de-DE" sz="1800" dirty="0"/>
              <a:t> Wie reagieren Sie auf negative Markt- / Nachfrageveränderungen?</a:t>
            </a:r>
          </a:p>
          <a:p>
            <a:pPr algn="l">
              <a:spcBef>
                <a:spcPct val="50000"/>
              </a:spcBef>
              <a:buFontTx/>
              <a:buChar char="•"/>
            </a:pPr>
            <a:r>
              <a:rPr lang="de-DE" altLang="de-DE" sz="1800" dirty="0"/>
              <a:t> Gibt es vergleichbare Branchen, die Orientierungshilfe bieten?</a:t>
            </a:r>
          </a:p>
          <a:p>
            <a:pPr algn="l">
              <a:spcBef>
                <a:spcPct val="50000"/>
              </a:spcBef>
            </a:pPr>
            <a:endParaRPr lang="de-DE" altLang="de-DE" sz="1900" dirty="0"/>
          </a:p>
        </p:txBody>
      </p:sp>
    </p:spTree>
    <p:extLst>
      <p:ext uri="{BB962C8B-B14F-4D97-AF65-F5344CB8AC3E}">
        <p14:creationId xmlns:p14="http://schemas.microsoft.com/office/powerpoint/2010/main" val="1227310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Weitere wichtige Aspekte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55</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08.</a:t>
            </a:r>
          </a:p>
        </p:txBody>
      </p:sp>
      <p:sp>
        <p:nvSpPr>
          <p:cNvPr id="8" name="Text Box 3">
            <a:extLst>
              <a:ext uri="{FF2B5EF4-FFF2-40B4-BE49-F238E27FC236}">
                <a16:creationId xmlns="" xmlns:a16="http://schemas.microsoft.com/office/drawing/2014/main" id="{546C419B-5134-47B8-BE3A-03488563A0A0}"/>
              </a:ext>
            </a:extLst>
          </p:cNvPr>
          <p:cNvSpPr txBox="1">
            <a:spLocks noChangeArrowheads="1"/>
          </p:cNvSpPr>
          <p:nvPr/>
        </p:nvSpPr>
        <p:spPr bwMode="auto">
          <a:xfrm>
            <a:off x="458563" y="1884139"/>
            <a:ext cx="8030537"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cs typeface="Times New Roman" pitchFamily="18" charset="0"/>
            </a:endParaRPr>
          </a:p>
          <a:p>
            <a:pPr algn="l">
              <a:spcBef>
                <a:spcPct val="50000"/>
              </a:spcBef>
            </a:pPr>
            <a:r>
              <a:rPr lang="de-DE" altLang="de-DE" sz="1800" b="1" dirty="0">
                <a:solidFill>
                  <a:srgbClr val="92D050"/>
                </a:solidFill>
                <a:cs typeface="Times New Roman" pitchFamily="18" charset="0"/>
              </a:rPr>
              <a:t>Rechtsform: </a:t>
            </a:r>
          </a:p>
          <a:p>
            <a:pPr algn="l">
              <a:spcBef>
                <a:spcPct val="50000"/>
              </a:spcBef>
              <a:buFontTx/>
              <a:buChar char="•"/>
            </a:pPr>
            <a:r>
              <a:rPr lang="de-DE" altLang="de-DE" sz="1800" dirty="0">
                <a:cs typeface="Times New Roman" pitchFamily="18" charset="0"/>
              </a:rPr>
              <a:t> Welche Rechtsform soll Ihr Unternehmen haben?</a:t>
            </a:r>
          </a:p>
          <a:p>
            <a:pPr algn="l">
              <a:spcBef>
                <a:spcPct val="50000"/>
              </a:spcBef>
              <a:buFontTx/>
              <a:buChar char="•"/>
            </a:pPr>
            <a:r>
              <a:rPr lang="de-DE" altLang="de-DE" sz="1800" dirty="0">
                <a:cs typeface="Times New Roman" pitchFamily="18" charset="0"/>
              </a:rPr>
              <a:t> Welche Gesellschafterstruktur planen Sie?</a:t>
            </a:r>
          </a:p>
          <a:p>
            <a:pPr algn="l">
              <a:spcBef>
                <a:spcPct val="50000"/>
              </a:spcBef>
              <a:buFontTx/>
              <a:buChar char="•"/>
            </a:pPr>
            <a:r>
              <a:rPr lang="de-DE" altLang="de-DE" sz="1800" dirty="0">
                <a:cs typeface="Times New Roman" pitchFamily="18" charset="0"/>
              </a:rPr>
              <a:t> Bei mehreren Gesellschaftern: Wer übernimmt welche Funktionen im</a:t>
            </a:r>
            <a:br>
              <a:rPr lang="de-DE" altLang="de-DE" sz="1800" dirty="0">
                <a:cs typeface="Times New Roman" pitchFamily="18" charset="0"/>
              </a:rPr>
            </a:br>
            <a:r>
              <a:rPr lang="de-DE" altLang="de-DE" sz="1800" dirty="0">
                <a:cs typeface="Times New Roman" pitchFamily="18" charset="0"/>
              </a:rPr>
              <a:t>  Unternehmen?</a:t>
            </a:r>
          </a:p>
          <a:p>
            <a:pPr algn="l">
              <a:spcBef>
                <a:spcPct val="50000"/>
              </a:spcBef>
            </a:pPr>
            <a:endParaRPr lang="de-DE" altLang="de-DE" sz="1900" dirty="0">
              <a:cs typeface="Times New Roman" pitchFamily="18" charset="0"/>
            </a:endParaRPr>
          </a:p>
          <a:p>
            <a:pPr algn="l">
              <a:spcBef>
                <a:spcPct val="50000"/>
              </a:spcBef>
            </a:pPr>
            <a:endParaRPr lang="de-DE" altLang="de-DE" sz="1900" dirty="0"/>
          </a:p>
        </p:txBody>
      </p:sp>
    </p:spTree>
    <p:extLst>
      <p:ext uri="{BB962C8B-B14F-4D97-AF65-F5344CB8AC3E}">
        <p14:creationId xmlns:p14="http://schemas.microsoft.com/office/powerpoint/2010/main" val="4290101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Weitere wichtige Aspekte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56</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08.</a:t>
            </a:r>
          </a:p>
        </p:txBody>
      </p:sp>
      <p:sp>
        <p:nvSpPr>
          <p:cNvPr id="8" name="Text Box 3">
            <a:extLst>
              <a:ext uri="{FF2B5EF4-FFF2-40B4-BE49-F238E27FC236}">
                <a16:creationId xmlns="" xmlns:a16="http://schemas.microsoft.com/office/drawing/2014/main" id="{D3005D3B-AF2E-47DF-917D-468EEA34CB61}"/>
              </a:ext>
            </a:extLst>
          </p:cNvPr>
          <p:cNvSpPr txBox="1">
            <a:spLocks noChangeArrowheads="1"/>
          </p:cNvSpPr>
          <p:nvPr/>
        </p:nvSpPr>
        <p:spPr bwMode="auto">
          <a:xfrm>
            <a:off x="444500" y="1899476"/>
            <a:ext cx="7010400" cy="262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900" b="1" dirty="0">
              <a:cs typeface="Times New Roman" pitchFamily="18" charset="0"/>
            </a:endParaRPr>
          </a:p>
          <a:p>
            <a:pPr algn="l">
              <a:spcBef>
                <a:spcPct val="50000"/>
              </a:spcBef>
            </a:pPr>
            <a:r>
              <a:rPr lang="de-DE" altLang="de-DE" sz="1800" b="1" dirty="0">
                <a:solidFill>
                  <a:srgbClr val="92D050"/>
                </a:solidFill>
                <a:cs typeface="Times New Roman" pitchFamily="18" charset="0"/>
              </a:rPr>
              <a:t>Genehmigungen: </a:t>
            </a:r>
          </a:p>
          <a:p>
            <a:pPr algn="l">
              <a:spcBef>
                <a:spcPct val="50000"/>
              </a:spcBef>
              <a:buFontTx/>
              <a:buChar char="•"/>
            </a:pPr>
            <a:r>
              <a:rPr lang="de-DE" altLang="de-DE" sz="1800" dirty="0">
                <a:cs typeface="Times New Roman" pitchFamily="18" charset="0"/>
              </a:rPr>
              <a:t> Welche Genehmigungen brauchen Sie für Ihren Betrieb?</a:t>
            </a:r>
          </a:p>
          <a:p>
            <a:pPr algn="l">
              <a:spcBef>
                <a:spcPct val="50000"/>
              </a:spcBef>
              <a:buFontTx/>
              <a:buChar char="•"/>
            </a:pPr>
            <a:r>
              <a:rPr lang="de-DE" altLang="de-DE" sz="1800" dirty="0">
                <a:cs typeface="Times New Roman" pitchFamily="18" charset="0"/>
              </a:rPr>
              <a:t> Benötigen Sie für Ihre Tätigkeit eine spezielle Zulassung?</a:t>
            </a:r>
          </a:p>
          <a:p>
            <a:pPr>
              <a:spcBef>
                <a:spcPct val="50000"/>
              </a:spcBef>
            </a:pPr>
            <a:endParaRPr lang="de-DE" altLang="de-DE" dirty="0"/>
          </a:p>
        </p:txBody>
      </p:sp>
    </p:spTree>
    <p:extLst>
      <p:ext uri="{BB962C8B-B14F-4D97-AF65-F5344CB8AC3E}">
        <p14:creationId xmlns:p14="http://schemas.microsoft.com/office/powerpoint/2010/main" val="1561847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Weitere wichtige Aspekte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57</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08.</a:t>
            </a:r>
          </a:p>
        </p:txBody>
      </p:sp>
      <p:sp>
        <p:nvSpPr>
          <p:cNvPr id="8" name="Text Box 3">
            <a:extLst>
              <a:ext uri="{FF2B5EF4-FFF2-40B4-BE49-F238E27FC236}">
                <a16:creationId xmlns="" xmlns:a16="http://schemas.microsoft.com/office/drawing/2014/main" id="{DDC72E63-9A02-4DD4-AC19-F216CC06FF29}"/>
              </a:ext>
            </a:extLst>
          </p:cNvPr>
          <p:cNvSpPr txBox="1">
            <a:spLocks noChangeArrowheads="1"/>
          </p:cNvSpPr>
          <p:nvPr/>
        </p:nvSpPr>
        <p:spPr bwMode="auto">
          <a:xfrm>
            <a:off x="444500" y="1902969"/>
            <a:ext cx="7696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cs typeface="Times New Roman" pitchFamily="18" charset="0"/>
            </a:endParaRPr>
          </a:p>
          <a:p>
            <a:pPr algn="l">
              <a:spcBef>
                <a:spcPct val="50000"/>
              </a:spcBef>
            </a:pPr>
            <a:r>
              <a:rPr lang="de-DE" altLang="de-DE" sz="1800" b="1" dirty="0">
                <a:solidFill>
                  <a:srgbClr val="92D050"/>
                </a:solidFill>
                <a:cs typeface="Times New Roman" pitchFamily="18" charset="0"/>
              </a:rPr>
              <a:t>Flächen/Räume: </a:t>
            </a:r>
          </a:p>
          <a:p>
            <a:pPr algn="l">
              <a:spcBef>
                <a:spcPct val="50000"/>
              </a:spcBef>
              <a:buFontTx/>
              <a:buChar char="•"/>
            </a:pPr>
            <a:r>
              <a:rPr lang="de-DE" altLang="de-DE" sz="1800" dirty="0">
                <a:cs typeface="Times New Roman" pitchFamily="18" charset="0"/>
              </a:rPr>
              <a:t> Wie viel Gewerbefläche (Räume) benötigen Sie?</a:t>
            </a:r>
          </a:p>
          <a:p>
            <a:pPr algn="l">
              <a:spcBef>
                <a:spcPct val="50000"/>
              </a:spcBef>
              <a:buFontTx/>
              <a:buChar char="•"/>
            </a:pPr>
            <a:r>
              <a:rPr lang="de-DE" altLang="de-DE" sz="1800" dirty="0">
                <a:cs typeface="Times New Roman" pitchFamily="18" charset="0"/>
              </a:rPr>
              <a:t> Kennen Sie die marktüblichen Preise dafür?</a:t>
            </a:r>
          </a:p>
          <a:p>
            <a:pPr algn="l">
              <a:spcBef>
                <a:spcPct val="50000"/>
              </a:spcBef>
              <a:buFontTx/>
              <a:buChar char="•"/>
            </a:pPr>
            <a:r>
              <a:rPr lang="de-DE" altLang="de-DE" sz="1800" dirty="0">
                <a:cs typeface="Times New Roman" pitchFamily="18" charset="0"/>
              </a:rPr>
              <a:t> Haben Sie sich nach mietgünstigen Flächen (z. B. in kommunalen </a:t>
            </a:r>
            <a:br>
              <a:rPr lang="de-DE" altLang="de-DE" sz="1800" dirty="0">
                <a:cs typeface="Times New Roman" pitchFamily="18" charset="0"/>
              </a:rPr>
            </a:br>
            <a:r>
              <a:rPr lang="de-DE" altLang="de-DE" sz="1800" dirty="0">
                <a:cs typeface="Times New Roman" pitchFamily="18" charset="0"/>
              </a:rPr>
              <a:t>  Gewerbeparks) erkundigt?</a:t>
            </a:r>
          </a:p>
        </p:txBody>
      </p:sp>
    </p:spTree>
    <p:extLst>
      <p:ext uri="{BB962C8B-B14F-4D97-AF65-F5344CB8AC3E}">
        <p14:creationId xmlns:p14="http://schemas.microsoft.com/office/powerpoint/2010/main" val="350055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579FF2DB-01BC-4E77-A6E5-3137E7B857F4}"/>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 xmlns:a16="http://schemas.microsoft.com/office/drawing/2014/main" id="{E8B12C3E-B07D-4DF5-8816-1CD557B55D5A}"/>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a:t>
            </a:r>
          </a:p>
        </p:txBody>
      </p:sp>
      <p:pic>
        <p:nvPicPr>
          <p:cNvPr id="5" name="Picture 3" descr="uli1302">
            <a:extLst>
              <a:ext uri="{FF2B5EF4-FFF2-40B4-BE49-F238E27FC236}">
                <a16:creationId xmlns="" xmlns:a16="http://schemas.microsoft.com/office/drawing/2014/main" id="{5ED28121-4EF1-4D09-981A-BEBBECECE0B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r="-2715" b="49457"/>
          <a:stretch>
            <a:fillRect/>
          </a:stretch>
        </p:blipFill>
        <p:spPr bwMode="auto">
          <a:xfrm>
            <a:off x="1981200" y="1905000"/>
            <a:ext cx="485298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891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Weitere wichtige Aspekte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58</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08.</a:t>
            </a:r>
          </a:p>
        </p:txBody>
      </p:sp>
      <p:sp>
        <p:nvSpPr>
          <p:cNvPr id="9" name="Text Box 3">
            <a:extLst>
              <a:ext uri="{FF2B5EF4-FFF2-40B4-BE49-F238E27FC236}">
                <a16:creationId xmlns="" xmlns:a16="http://schemas.microsoft.com/office/drawing/2014/main" id="{D4721AE6-4190-4CF3-A466-23F556EA28BC}"/>
              </a:ext>
            </a:extLst>
          </p:cNvPr>
          <p:cNvSpPr txBox="1">
            <a:spLocks noChangeArrowheads="1"/>
          </p:cNvSpPr>
          <p:nvPr/>
        </p:nvSpPr>
        <p:spPr bwMode="auto">
          <a:xfrm>
            <a:off x="444500" y="1889144"/>
            <a:ext cx="74676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dirty="0">
              <a:cs typeface="Times New Roman" pitchFamily="18" charset="0"/>
            </a:endParaRPr>
          </a:p>
          <a:p>
            <a:pPr algn="l">
              <a:spcBef>
                <a:spcPct val="50000"/>
              </a:spcBef>
            </a:pPr>
            <a:r>
              <a:rPr lang="de-DE" altLang="de-DE" sz="1800" b="1" dirty="0">
                <a:solidFill>
                  <a:srgbClr val="92D050"/>
                </a:solidFill>
                <a:cs typeface="Times New Roman" pitchFamily="18" charset="0"/>
              </a:rPr>
              <a:t>Versicherungen: </a:t>
            </a:r>
          </a:p>
          <a:p>
            <a:pPr algn="l">
              <a:spcBef>
                <a:spcPct val="50000"/>
              </a:spcBef>
              <a:buFontTx/>
              <a:buChar char="•"/>
            </a:pPr>
            <a:r>
              <a:rPr lang="de-DE" altLang="de-DE" sz="1800" dirty="0">
                <a:cs typeface="Times New Roman" pitchFamily="18" charset="0"/>
              </a:rPr>
              <a:t> Welche Versicherungen benötigen Sie für Ihren Betrieb?</a:t>
            </a:r>
          </a:p>
          <a:p>
            <a:pPr algn="l">
              <a:spcBef>
                <a:spcPct val="50000"/>
              </a:spcBef>
              <a:buFontTx/>
              <a:buChar char="•"/>
            </a:pPr>
            <a:r>
              <a:rPr lang="de-DE" altLang="de-DE" sz="1800" dirty="0">
                <a:cs typeface="Times New Roman" pitchFamily="18" charset="0"/>
              </a:rPr>
              <a:t> Welche Versicherungen sollten Sie für Ihre Familie abschließen?</a:t>
            </a:r>
          </a:p>
          <a:p>
            <a:pPr algn="l">
              <a:spcBef>
                <a:spcPct val="50000"/>
              </a:spcBef>
              <a:buFontTx/>
              <a:buChar char="•"/>
            </a:pPr>
            <a:r>
              <a:rPr lang="de-DE" altLang="de-DE" sz="1800" dirty="0">
                <a:cs typeface="Times New Roman" pitchFamily="18" charset="0"/>
              </a:rPr>
              <a:t> Wie sichern Sie als Selbstständiger Ihre Altersversorgung?</a:t>
            </a:r>
          </a:p>
          <a:p>
            <a:pPr>
              <a:spcBef>
                <a:spcPct val="50000"/>
              </a:spcBef>
            </a:pPr>
            <a:endParaRPr lang="de-DE" altLang="de-DE" dirty="0"/>
          </a:p>
        </p:txBody>
      </p:sp>
    </p:spTree>
    <p:extLst>
      <p:ext uri="{BB962C8B-B14F-4D97-AF65-F5344CB8AC3E}">
        <p14:creationId xmlns:p14="http://schemas.microsoft.com/office/powerpoint/2010/main" val="789768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Investitionsplan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59</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09.</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a:extLst>
              <a:ext uri="{FF2B5EF4-FFF2-40B4-BE49-F238E27FC236}">
                <a16:creationId xmlns="" xmlns:a16="http://schemas.microsoft.com/office/drawing/2014/main" id="{D33FD468-CAA1-4899-A9E8-DE6556399441}"/>
              </a:ext>
            </a:extLst>
          </p:cNvPr>
          <p:cNvSpPr txBox="1">
            <a:spLocks noChangeArrowheads="1"/>
          </p:cNvSpPr>
          <p:nvPr/>
        </p:nvSpPr>
        <p:spPr bwMode="auto">
          <a:xfrm>
            <a:off x="3048000" y="2514600"/>
            <a:ext cx="3200400" cy="2554545"/>
          </a:xfrm>
          <a:prstGeom prst="rect">
            <a:avLst/>
          </a:prstGeom>
          <a:gradFill rotWithShape="0">
            <a:gsLst>
              <a:gs pos="0">
                <a:srgbClr val="92D050"/>
              </a:gs>
              <a:gs pos="50000">
                <a:schemeClr val="bg1"/>
              </a:gs>
              <a:gs pos="100000">
                <a:srgbClr val="92D050"/>
              </a:gs>
            </a:gsLst>
            <a:lin ang="5400000" scaled="1"/>
          </a:gradFill>
          <a:ln>
            <a:noFill/>
          </a:ln>
          <a:effectLst/>
          <a:extLst/>
        </p:spPr>
        <p:txBody>
          <a:bodyPr>
            <a:spAutoFit/>
          </a:bodyPr>
          <a:lstStyle/>
          <a:p>
            <a:pPr>
              <a:spcBef>
                <a:spcPct val="50000"/>
              </a:spcBef>
              <a:defRPr/>
            </a:pPr>
            <a:endParaRPr lang="de-DE" sz="1900" dirty="0">
              <a:cs typeface="Times New Roman" pitchFamily="18" charset="0"/>
            </a:endParaRPr>
          </a:p>
          <a:p>
            <a:pPr algn="ctr">
              <a:spcBef>
                <a:spcPct val="50000"/>
              </a:spcBef>
              <a:defRPr/>
            </a:pPr>
            <a:r>
              <a:rPr lang="de-DE" sz="1900" dirty="0">
                <a:cs typeface="Times New Roman" pitchFamily="18" charset="0"/>
              </a:rPr>
              <a:t>Unterscheidung zwischen:</a:t>
            </a:r>
          </a:p>
          <a:p>
            <a:pPr algn="ctr">
              <a:spcBef>
                <a:spcPct val="50000"/>
              </a:spcBef>
              <a:defRPr/>
            </a:pPr>
            <a:r>
              <a:rPr lang="de-DE" sz="1900" dirty="0">
                <a:cs typeface="Times New Roman" pitchFamily="18" charset="0"/>
              </a:rPr>
              <a:t>Sachinvestitionen</a:t>
            </a:r>
          </a:p>
          <a:p>
            <a:pPr algn="ctr">
              <a:spcBef>
                <a:spcPct val="50000"/>
              </a:spcBef>
              <a:defRPr/>
            </a:pPr>
            <a:r>
              <a:rPr lang="de-DE" sz="1900" dirty="0">
                <a:cs typeface="Times New Roman" pitchFamily="18" charset="0"/>
              </a:rPr>
              <a:t>und</a:t>
            </a:r>
          </a:p>
          <a:p>
            <a:pPr algn="ctr">
              <a:spcBef>
                <a:spcPct val="50000"/>
              </a:spcBef>
              <a:defRPr/>
            </a:pPr>
            <a:r>
              <a:rPr lang="de-DE" sz="1900" dirty="0">
                <a:cs typeface="Times New Roman" pitchFamily="18" charset="0"/>
              </a:rPr>
              <a:t>Betriebsmittel</a:t>
            </a:r>
          </a:p>
          <a:p>
            <a:pPr>
              <a:spcBef>
                <a:spcPct val="50000"/>
              </a:spcBef>
              <a:defRPr/>
            </a:pPr>
            <a:endParaRPr lang="de-DE" dirty="0"/>
          </a:p>
        </p:txBody>
      </p:sp>
    </p:spTree>
    <p:extLst>
      <p:ext uri="{BB962C8B-B14F-4D97-AF65-F5344CB8AC3E}">
        <p14:creationId xmlns:p14="http://schemas.microsoft.com/office/powerpoint/2010/main" val="4046872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Investitionsplan - Sachinvestitionen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60</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09.</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 xmlns:a16="http://schemas.microsoft.com/office/drawing/2014/main" id="{5D29F1AE-C98C-45A2-BBA6-178F4F2874CC}"/>
              </a:ext>
            </a:extLst>
          </p:cNvPr>
          <p:cNvSpPr txBox="1">
            <a:spLocks noChangeArrowheads="1"/>
          </p:cNvSpPr>
          <p:nvPr/>
        </p:nvSpPr>
        <p:spPr bwMode="auto">
          <a:xfrm>
            <a:off x="463550" y="1884139"/>
            <a:ext cx="41243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sz="1800" b="1" dirty="0">
              <a:solidFill>
                <a:srgbClr val="92D050"/>
              </a:solidFill>
              <a:cs typeface="Arial" panose="020B0604020202020204" pitchFamily="34" charset="0"/>
            </a:endParaRPr>
          </a:p>
          <a:p>
            <a:r>
              <a:rPr lang="de-DE" altLang="de-DE" sz="1800" b="1" dirty="0">
                <a:solidFill>
                  <a:srgbClr val="92D050"/>
                </a:solidFill>
                <a:cs typeface="Arial" panose="020B0604020202020204" pitchFamily="34" charset="0"/>
              </a:rPr>
              <a:t>             langfristig:</a:t>
            </a:r>
          </a:p>
          <a:p>
            <a:pPr algn="l"/>
            <a:endParaRPr lang="de-DE" altLang="de-DE" sz="1800" b="1" dirty="0"/>
          </a:p>
          <a:p>
            <a:pPr algn="l">
              <a:buFontTx/>
              <a:buChar char="-"/>
            </a:pPr>
            <a:r>
              <a:rPr lang="de-DE" altLang="de-DE" sz="1800" dirty="0"/>
              <a:t> Grundstücke, Gebäude</a:t>
            </a:r>
          </a:p>
          <a:p>
            <a:pPr algn="l">
              <a:buFontTx/>
              <a:buChar char="-"/>
            </a:pPr>
            <a:r>
              <a:rPr lang="de-DE" altLang="de-DE" sz="1800" dirty="0"/>
              <a:t> Bau- und Umbaumaßnahmen</a:t>
            </a:r>
          </a:p>
          <a:p>
            <a:pPr algn="l">
              <a:buFontTx/>
              <a:buChar char="-"/>
            </a:pPr>
            <a:r>
              <a:rPr lang="de-DE" altLang="de-DE" sz="1800" dirty="0"/>
              <a:t> Maschinen, Geräte</a:t>
            </a:r>
          </a:p>
          <a:p>
            <a:pPr algn="l">
              <a:buFontTx/>
              <a:buChar char="-"/>
            </a:pPr>
            <a:r>
              <a:rPr lang="de-DE" altLang="de-DE" sz="1800" dirty="0"/>
              <a:t> Einrichtung / Büroausstattung</a:t>
            </a:r>
          </a:p>
          <a:p>
            <a:pPr algn="l">
              <a:buFontTx/>
              <a:buChar char="-"/>
            </a:pPr>
            <a:r>
              <a:rPr lang="de-DE" altLang="de-DE" sz="1800" dirty="0"/>
              <a:t> Firmenfahrzeuge</a:t>
            </a:r>
          </a:p>
          <a:p>
            <a:pPr algn="l">
              <a:buFontTx/>
              <a:buChar char="-"/>
            </a:pPr>
            <a:r>
              <a:rPr lang="de-DE" altLang="de-DE" sz="1800" dirty="0"/>
              <a:t> einmalige Patent-, Lizenz- oder</a:t>
            </a:r>
            <a:br>
              <a:rPr lang="de-DE" altLang="de-DE" sz="1800" dirty="0"/>
            </a:br>
            <a:r>
              <a:rPr lang="de-DE" altLang="de-DE" sz="1800" dirty="0"/>
              <a:t>  Franchisegebühr</a:t>
            </a:r>
          </a:p>
        </p:txBody>
      </p:sp>
      <p:sp>
        <p:nvSpPr>
          <p:cNvPr id="11" name="Text Box 4">
            <a:extLst>
              <a:ext uri="{FF2B5EF4-FFF2-40B4-BE49-F238E27FC236}">
                <a16:creationId xmlns="" xmlns:a16="http://schemas.microsoft.com/office/drawing/2014/main" id="{54285CB0-5E6D-45D0-9819-870134797AAE}"/>
              </a:ext>
            </a:extLst>
          </p:cNvPr>
          <p:cNvSpPr txBox="1">
            <a:spLocks noChangeArrowheads="1"/>
          </p:cNvSpPr>
          <p:nvPr/>
        </p:nvSpPr>
        <p:spPr bwMode="auto">
          <a:xfrm>
            <a:off x="4606925" y="1884139"/>
            <a:ext cx="3882176"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endParaRPr lang="de-DE" altLang="de-DE" sz="1800" b="1" dirty="0"/>
          </a:p>
          <a:p>
            <a:pPr algn="ctr"/>
            <a:r>
              <a:rPr lang="de-DE" altLang="de-DE" sz="1800" b="1" dirty="0">
                <a:solidFill>
                  <a:srgbClr val="92D050"/>
                </a:solidFill>
              </a:rPr>
              <a:t>mittel- und kurzfristig:</a:t>
            </a:r>
          </a:p>
          <a:p>
            <a:pPr algn="l"/>
            <a:endParaRPr lang="de-DE" altLang="de-DE" sz="1800" b="1" dirty="0"/>
          </a:p>
          <a:p>
            <a:pPr algn="l">
              <a:buFontTx/>
              <a:buChar char="-"/>
            </a:pPr>
            <a:r>
              <a:rPr lang="de-DE" altLang="de-DE" sz="1800" dirty="0"/>
              <a:t> Material- und Warenlager</a:t>
            </a:r>
          </a:p>
          <a:p>
            <a:pPr algn="l">
              <a:buFontTx/>
              <a:buChar char="-"/>
            </a:pPr>
            <a:r>
              <a:rPr lang="de-DE" altLang="de-DE" sz="1800" dirty="0"/>
              <a:t> Reserve für Unvorhergesehenes</a:t>
            </a:r>
          </a:p>
          <a:p>
            <a:pPr algn="l">
              <a:buFontTx/>
              <a:buChar char="-"/>
            </a:pPr>
            <a:r>
              <a:rPr lang="de-DE" altLang="de-DE" sz="1800" dirty="0"/>
              <a:t> Roh-, Hilfs- und Betriebsstoffe</a:t>
            </a:r>
          </a:p>
          <a:p>
            <a:pPr algn="l">
              <a:buFontTx/>
              <a:buChar char="-"/>
            </a:pPr>
            <a:r>
              <a:rPr lang="de-DE" altLang="de-DE" sz="1800" dirty="0"/>
              <a:t> Kosten für übernommenes </a:t>
            </a:r>
            <a:br>
              <a:rPr lang="de-DE" altLang="de-DE" sz="1800" dirty="0"/>
            </a:br>
            <a:r>
              <a:rPr lang="de-DE" altLang="de-DE" sz="1800" dirty="0"/>
              <a:t>  Warenlager</a:t>
            </a:r>
            <a:r>
              <a:rPr lang="de-DE" altLang="de-DE" sz="1800" dirty="0">
                <a:solidFill>
                  <a:schemeClr val="accent2"/>
                </a:solidFill>
              </a:rPr>
              <a:t>         </a:t>
            </a:r>
          </a:p>
          <a:p>
            <a:pPr algn="l"/>
            <a:endParaRPr lang="de-DE" altLang="de-DE" sz="1900" dirty="0">
              <a:solidFill>
                <a:schemeClr val="accent2"/>
              </a:solidFill>
            </a:endParaRPr>
          </a:p>
          <a:p>
            <a:pPr algn="l">
              <a:buFontTx/>
              <a:buChar char="-"/>
            </a:pPr>
            <a:endParaRPr lang="de-DE" altLang="de-DE" sz="1900" dirty="0">
              <a:solidFill>
                <a:schemeClr val="accent2"/>
              </a:solidFill>
            </a:endParaRPr>
          </a:p>
        </p:txBody>
      </p:sp>
    </p:spTree>
    <p:extLst>
      <p:ext uri="{BB962C8B-B14F-4D97-AF65-F5344CB8AC3E}">
        <p14:creationId xmlns:p14="http://schemas.microsoft.com/office/powerpoint/2010/main" val="18326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Investitionsplan – Betriebsmittel, Gründungskosten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61</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09.</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 xmlns:a16="http://schemas.microsoft.com/office/drawing/2014/main" id="{57C0E675-6832-49EC-94CC-A49AA4682EC0}"/>
              </a:ext>
            </a:extLst>
          </p:cNvPr>
          <p:cNvSpPr/>
          <p:nvPr/>
        </p:nvSpPr>
        <p:spPr>
          <a:xfrm>
            <a:off x="444500" y="1884139"/>
            <a:ext cx="8044601" cy="4247317"/>
          </a:xfrm>
          <a:prstGeom prst="rect">
            <a:avLst/>
          </a:prstGeom>
        </p:spPr>
        <p:txBody>
          <a:bodyPr wrap="square">
            <a:spAutoFit/>
          </a:bodyPr>
          <a:lstStyle/>
          <a:p>
            <a:pPr eaLnBrk="1" hangingPunct="1">
              <a:lnSpc>
                <a:spcPct val="80000"/>
              </a:lnSpc>
            </a:pPr>
            <a:endParaRPr lang="de-DE" altLang="de-DE" dirty="0">
              <a:latin typeface="Arial" pitchFamily="34" charset="0"/>
            </a:endParaRPr>
          </a:p>
          <a:p>
            <a:pPr eaLnBrk="1" hangingPunct="1">
              <a:lnSpc>
                <a:spcPct val="80000"/>
              </a:lnSpc>
              <a:spcBef>
                <a:spcPct val="20000"/>
              </a:spcBef>
            </a:pPr>
            <a:r>
              <a:rPr lang="de-DE" altLang="de-DE" dirty="0">
                <a:latin typeface="Arial" pitchFamily="34" charset="0"/>
                <a:cs typeface="Arial"/>
              </a:rPr>
              <a:t>Betriebsmittelreserve</a:t>
            </a:r>
          </a:p>
          <a:p>
            <a:pPr eaLnBrk="1" hangingPunct="1">
              <a:lnSpc>
                <a:spcPct val="80000"/>
              </a:lnSpc>
              <a:spcBef>
                <a:spcPct val="20000"/>
              </a:spcBef>
              <a:buFontTx/>
              <a:buNone/>
            </a:pPr>
            <a:r>
              <a:rPr lang="de-DE" altLang="de-DE" dirty="0">
                <a:latin typeface="Arial" pitchFamily="34" charset="0"/>
                <a:cs typeface="Arial"/>
              </a:rPr>
              <a:t>sog. „Goldene Reserve“ für besondere Belastungen in der Anlaufphase</a:t>
            </a:r>
          </a:p>
          <a:p>
            <a:pPr eaLnBrk="1" hangingPunct="1">
              <a:lnSpc>
                <a:spcPct val="80000"/>
              </a:lnSpc>
              <a:spcBef>
                <a:spcPct val="20000"/>
              </a:spcBef>
              <a:buFontTx/>
              <a:buNone/>
            </a:pPr>
            <a:endParaRPr lang="de-DE" altLang="de-DE" dirty="0">
              <a:latin typeface="Arial" pitchFamily="34" charset="0"/>
              <a:cs typeface="Arial"/>
            </a:endParaRPr>
          </a:p>
          <a:p>
            <a:pPr>
              <a:lnSpc>
                <a:spcPct val="40000"/>
              </a:lnSpc>
            </a:pPr>
            <a:endParaRPr lang="de-DE" altLang="de-DE" dirty="0">
              <a:latin typeface="Arial" pitchFamily="34" charset="0"/>
            </a:endParaRPr>
          </a:p>
          <a:p>
            <a:pPr eaLnBrk="1" hangingPunct="1">
              <a:lnSpc>
                <a:spcPct val="80000"/>
              </a:lnSpc>
            </a:pPr>
            <a:r>
              <a:rPr lang="de-DE" altLang="de-DE" dirty="0">
                <a:latin typeface="Arial" pitchFamily="34" charset="0"/>
              </a:rPr>
              <a:t>Gründungskosten:</a:t>
            </a:r>
          </a:p>
          <a:p>
            <a:pPr>
              <a:lnSpc>
                <a:spcPct val="80000"/>
              </a:lnSpc>
              <a:spcBef>
                <a:spcPct val="20000"/>
              </a:spcBef>
            </a:pPr>
            <a:r>
              <a:rPr lang="de-DE" altLang="de-DE" dirty="0">
                <a:latin typeface="Arial" pitchFamily="34" charset="0"/>
              </a:rPr>
              <a:t>- </a:t>
            </a:r>
            <a:r>
              <a:rPr lang="de-DE" altLang="de-DE" dirty="0">
                <a:latin typeface="Arial" pitchFamily="34" charset="0"/>
                <a:cs typeface="Arial"/>
              </a:rPr>
              <a:t>Anmeldung, Genehmigungen</a:t>
            </a:r>
          </a:p>
          <a:p>
            <a:pPr>
              <a:lnSpc>
                <a:spcPct val="80000"/>
              </a:lnSpc>
              <a:spcBef>
                <a:spcPct val="20000"/>
              </a:spcBef>
            </a:pPr>
            <a:r>
              <a:rPr lang="de-DE" altLang="de-DE" dirty="0">
                <a:latin typeface="Arial" pitchFamily="34" charset="0"/>
                <a:cs typeface="Arial"/>
              </a:rPr>
              <a:t>- Eintrag ins Handelsregister</a:t>
            </a:r>
          </a:p>
          <a:p>
            <a:pPr>
              <a:lnSpc>
                <a:spcPct val="80000"/>
              </a:lnSpc>
              <a:spcBef>
                <a:spcPct val="20000"/>
              </a:spcBef>
            </a:pPr>
            <a:r>
              <a:rPr lang="de-DE" altLang="de-DE" dirty="0">
                <a:latin typeface="Arial" pitchFamily="34" charset="0"/>
                <a:cs typeface="Arial"/>
              </a:rPr>
              <a:t>- Notar</a:t>
            </a:r>
          </a:p>
          <a:p>
            <a:pPr>
              <a:lnSpc>
                <a:spcPct val="80000"/>
              </a:lnSpc>
              <a:spcBef>
                <a:spcPct val="20000"/>
              </a:spcBef>
            </a:pPr>
            <a:r>
              <a:rPr lang="de-DE" altLang="de-DE" dirty="0">
                <a:latin typeface="Arial" pitchFamily="34" charset="0"/>
                <a:cs typeface="Arial"/>
              </a:rPr>
              <a:t>- Gewerbeanmeldung</a:t>
            </a:r>
          </a:p>
          <a:p>
            <a:pPr>
              <a:lnSpc>
                <a:spcPct val="80000"/>
              </a:lnSpc>
              <a:spcBef>
                <a:spcPct val="20000"/>
              </a:spcBef>
            </a:pPr>
            <a:r>
              <a:rPr lang="de-DE" altLang="de-DE" dirty="0">
                <a:latin typeface="Arial" pitchFamily="34" charset="0"/>
                <a:cs typeface="Arial"/>
              </a:rPr>
              <a:t>- Beratungen</a:t>
            </a:r>
          </a:p>
          <a:p>
            <a:pPr>
              <a:lnSpc>
                <a:spcPct val="80000"/>
              </a:lnSpc>
              <a:spcBef>
                <a:spcPct val="20000"/>
              </a:spcBef>
            </a:pPr>
            <a:r>
              <a:rPr lang="de-DE" altLang="de-DE" dirty="0">
                <a:latin typeface="Arial" pitchFamily="34" charset="0"/>
                <a:cs typeface="Arial"/>
              </a:rPr>
              <a:t>- Aus- und Fortbildungskosten</a:t>
            </a:r>
          </a:p>
          <a:p>
            <a:pPr>
              <a:lnSpc>
                <a:spcPct val="80000"/>
              </a:lnSpc>
              <a:spcBef>
                <a:spcPct val="20000"/>
              </a:spcBef>
            </a:pPr>
            <a:r>
              <a:rPr lang="de-DE" altLang="de-DE" dirty="0">
                <a:latin typeface="Arial" pitchFamily="34" charset="0"/>
                <a:cs typeface="Arial"/>
              </a:rPr>
              <a:t>- Kautionen</a:t>
            </a:r>
          </a:p>
          <a:p>
            <a:pPr>
              <a:lnSpc>
                <a:spcPct val="80000"/>
              </a:lnSpc>
              <a:spcBef>
                <a:spcPct val="20000"/>
              </a:spcBef>
            </a:pPr>
            <a:r>
              <a:rPr lang="de-DE" altLang="de-DE" dirty="0">
                <a:latin typeface="Arial" pitchFamily="34" charset="0"/>
                <a:cs typeface="Arial"/>
              </a:rPr>
              <a:t>- Markteinführungskosten (z.B. Firmenlogo, Briefpapier, Visitenkarten,</a:t>
            </a:r>
            <a:br>
              <a:rPr lang="de-DE" altLang="de-DE" dirty="0">
                <a:latin typeface="Arial" pitchFamily="34" charset="0"/>
                <a:cs typeface="Arial"/>
              </a:rPr>
            </a:br>
            <a:r>
              <a:rPr lang="de-DE" altLang="de-DE" dirty="0">
                <a:latin typeface="Arial" pitchFamily="34" charset="0"/>
                <a:cs typeface="Arial"/>
              </a:rPr>
              <a:t>  Eröffnungsveranstaltung, Preislisten, Prospekte und Infomaterial, Internet-</a:t>
            </a:r>
            <a:br>
              <a:rPr lang="de-DE" altLang="de-DE" dirty="0">
                <a:latin typeface="Arial" pitchFamily="34" charset="0"/>
                <a:cs typeface="Arial"/>
              </a:rPr>
            </a:br>
            <a:r>
              <a:rPr lang="de-DE" altLang="de-DE" dirty="0">
                <a:latin typeface="Arial" pitchFamily="34" charset="0"/>
                <a:cs typeface="Arial"/>
              </a:rPr>
              <a:t>  </a:t>
            </a:r>
            <a:r>
              <a:rPr lang="de-DE" altLang="de-DE" dirty="0" err="1">
                <a:latin typeface="Arial" pitchFamily="34" charset="0"/>
                <a:cs typeface="Arial"/>
              </a:rPr>
              <a:t>seite</a:t>
            </a:r>
            <a:r>
              <a:rPr lang="de-DE" altLang="de-DE" dirty="0">
                <a:latin typeface="Arial" pitchFamily="34" charset="0"/>
                <a:cs typeface="Arial"/>
              </a:rPr>
              <a:t>, Anzeigen)</a:t>
            </a:r>
            <a:endParaRPr lang="de-DE" dirty="0">
              <a:latin typeface="Arial" pitchFamily="34" charset="0"/>
              <a:cs typeface="Arial"/>
            </a:endParaRPr>
          </a:p>
        </p:txBody>
      </p:sp>
    </p:spTree>
    <p:extLst>
      <p:ext uri="{BB962C8B-B14F-4D97-AF65-F5344CB8AC3E}">
        <p14:creationId xmlns:p14="http://schemas.microsoft.com/office/powerpoint/2010/main" val="61205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Umsatz- / Rentabilitätsvorschau</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62</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 xmlns:a16="http://schemas.microsoft.com/office/drawing/2014/main" id="{4864CA07-8D86-452D-AD09-1164922B8001}"/>
              </a:ext>
            </a:extLst>
          </p:cNvPr>
          <p:cNvSpPr txBox="1">
            <a:spLocks noChangeArrowheads="1"/>
          </p:cNvSpPr>
          <p:nvPr/>
        </p:nvSpPr>
        <p:spPr bwMode="auto">
          <a:xfrm>
            <a:off x="2362200" y="2175284"/>
            <a:ext cx="4572000" cy="615553"/>
          </a:xfrm>
          <a:prstGeom prst="rect">
            <a:avLst/>
          </a:prstGeom>
          <a:solidFill>
            <a:srgbClr val="5AAD83"/>
          </a:solidFill>
          <a:ln>
            <a:noFill/>
          </a:ln>
          <a:effectLs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spcBef>
                <a:spcPct val="50000"/>
              </a:spcBef>
            </a:pPr>
            <a:r>
              <a:rPr lang="de-DE" altLang="de-DE" sz="3400" b="1" dirty="0">
                <a:solidFill>
                  <a:schemeClr val="bg1"/>
                </a:solidFill>
                <a:cs typeface="Arial" panose="020B0604020202020204" pitchFamily="34" charset="0"/>
              </a:rPr>
              <a:t>Umsatz</a:t>
            </a:r>
            <a:endParaRPr lang="de-DE" altLang="de-DE" sz="3400" dirty="0">
              <a:solidFill>
                <a:schemeClr val="bg1"/>
              </a:solidFill>
              <a:cs typeface="Arial" panose="020B0604020202020204" pitchFamily="34" charset="0"/>
            </a:endParaRPr>
          </a:p>
        </p:txBody>
      </p:sp>
      <p:sp>
        <p:nvSpPr>
          <p:cNvPr id="10" name="Line 16">
            <a:extLst>
              <a:ext uri="{FF2B5EF4-FFF2-40B4-BE49-F238E27FC236}">
                <a16:creationId xmlns="" xmlns:a16="http://schemas.microsoft.com/office/drawing/2014/main" id="{F8F09E42-395F-45BE-8188-1E53FAA6B976}"/>
              </a:ext>
            </a:extLst>
          </p:cNvPr>
          <p:cNvSpPr>
            <a:spLocks noChangeShapeType="1"/>
          </p:cNvSpPr>
          <p:nvPr/>
        </p:nvSpPr>
        <p:spPr bwMode="auto">
          <a:xfrm>
            <a:off x="2324100" y="2924944"/>
            <a:ext cx="4648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Text Box 4">
            <a:extLst>
              <a:ext uri="{FF2B5EF4-FFF2-40B4-BE49-F238E27FC236}">
                <a16:creationId xmlns="" xmlns:a16="http://schemas.microsoft.com/office/drawing/2014/main" id="{BB5A2C51-47B9-485D-B039-203B32356EAF}"/>
              </a:ext>
            </a:extLst>
          </p:cNvPr>
          <p:cNvSpPr txBox="1">
            <a:spLocks noChangeArrowheads="1"/>
          </p:cNvSpPr>
          <p:nvPr/>
        </p:nvSpPr>
        <p:spPr bwMode="auto">
          <a:xfrm>
            <a:off x="2362200" y="3082390"/>
            <a:ext cx="4572000" cy="615553"/>
          </a:xfrm>
          <a:prstGeom prst="rect">
            <a:avLst/>
          </a:prstGeom>
          <a:solidFill>
            <a:srgbClr val="FF0000"/>
          </a:solidFill>
          <a:ln>
            <a:noFill/>
          </a:ln>
          <a:effectLs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spcBef>
                <a:spcPct val="50000"/>
              </a:spcBef>
            </a:pPr>
            <a:r>
              <a:rPr lang="de-DE" altLang="de-DE" sz="3400" b="1" dirty="0">
                <a:solidFill>
                  <a:schemeClr val="bg1"/>
                </a:solidFill>
                <a:cs typeface="Arial" panose="020B0604020202020204" pitchFamily="34" charset="0"/>
              </a:rPr>
              <a:t>- Kosten</a:t>
            </a:r>
            <a:endParaRPr lang="de-DE" altLang="de-DE" sz="3400" dirty="0">
              <a:solidFill>
                <a:schemeClr val="bg1"/>
              </a:solidFill>
              <a:cs typeface="Arial" panose="020B0604020202020204" pitchFamily="34" charset="0"/>
            </a:endParaRPr>
          </a:p>
        </p:txBody>
      </p:sp>
      <p:grpSp>
        <p:nvGrpSpPr>
          <p:cNvPr id="12" name="Group 6">
            <a:extLst>
              <a:ext uri="{FF2B5EF4-FFF2-40B4-BE49-F238E27FC236}">
                <a16:creationId xmlns="" xmlns:a16="http://schemas.microsoft.com/office/drawing/2014/main" id="{B4DC8056-9F67-4C9E-B0C5-73BD5F3B3F5A}"/>
              </a:ext>
            </a:extLst>
          </p:cNvPr>
          <p:cNvGrpSpPr>
            <a:grpSpLocks/>
          </p:cNvGrpSpPr>
          <p:nvPr/>
        </p:nvGrpSpPr>
        <p:grpSpPr bwMode="auto">
          <a:xfrm>
            <a:off x="3137133" y="3756411"/>
            <a:ext cx="2667000" cy="594719"/>
            <a:chOff x="960" y="2016"/>
            <a:chExt cx="1728" cy="428"/>
          </a:xfrm>
        </p:grpSpPr>
        <p:sp>
          <p:nvSpPr>
            <p:cNvPr id="13" name="Line 7">
              <a:extLst>
                <a:ext uri="{FF2B5EF4-FFF2-40B4-BE49-F238E27FC236}">
                  <a16:creationId xmlns="" xmlns:a16="http://schemas.microsoft.com/office/drawing/2014/main" id="{E3C40939-1F84-465B-9F95-B9E4463AD5A5}"/>
                </a:ext>
              </a:extLst>
            </p:cNvPr>
            <p:cNvSpPr>
              <a:spLocks noChangeShapeType="1"/>
            </p:cNvSpPr>
            <p:nvPr/>
          </p:nvSpPr>
          <p:spPr bwMode="auto">
            <a:xfrm>
              <a:off x="960" y="2016"/>
              <a:ext cx="1"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4" name="Line 8">
              <a:extLst>
                <a:ext uri="{FF2B5EF4-FFF2-40B4-BE49-F238E27FC236}">
                  <a16:creationId xmlns="" xmlns:a16="http://schemas.microsoft.com/office/drawing/2014/main" id="{FE75F4DA-D2D7-44FE-83AE-FFAA684BFC68}"/>
                </a:ext>
              </a:extLst>
            </p:cNvPr>
            <p:cNvSpPr>
              <a:spLocks noChangeShapeType="1"/>
            </p:cNvSpPr>
            <p:nvPr/>
          </p:nvSpPr>
          <p:spPr bwMode="auto">
            <a:xfrm>
              <a:off x="960" y="2304"/>
              <a:ext cx="320"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5" name="Text Box 9">
              <a:extLst>
                <a:ext uri="{FF2B5EF4-FFF2-40B4-BE49-F238E27FC236}">
                  <a16:creationId xmlns="" xmlns:a16="http://schemas.microsoft.com/office/drawing/2014/main" id="{F439872C-E5E3-48F5-A172-0B92DF7C0587}"/>
                </a:ext>
              </a:extLst>
            </p:cNvPr>
            <p:cNvSpPr txBox="1">
              <a:spLocks noChangeArrowheads="1"/>
            </p:cNvSpPr>
            <p:nvPr/>
          </p:nvSpPr>
          <p:spPr bwMode="auto">
            <a:xfrm>
              <a:off x="1344" y="2112"/>
              <a:ext cx="1344"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cs typeface="Arial" panose="020B0604020202020204" pitchFamily="34" charset="0"/>
                </a:rPr>
                <a:t>Fixkosten</a:t>
              </a:r>
              <a:endParaRPr lang="de-DE" altLang="de-DE" sz="2400" dirty="0">
                <a:cs typeface="Arial" panose="020B0604020202020204" pitchFamily="34" charset="0"/>
              </a:endParaRPr>
            </a:p>
          </p:txBody>
        </p:sp>
      </p:grpSp>
      <p:grpSp>
        <p:nvGrpSpPr>
          <p:cNvPr id="16" name="Group 10">
            <a:extLst>
              <a:ext uri="{FF2B5EF4-FFF2-40B4-BE49-F238E27FC236}">
                <a16:creationId xmlns="" xmlns:a16="http://schemas.microsoft.com/office/drawing/2014/main" id="{B36B01A4-565C-4AF4-8393-709B58C89A6F}"/>
              </a:ext>
            </a:extLst>
          </p:cNvPr>
          <p:cNvGrpSpPr>
            <a:grpSpLocks/>
          </p:cNvGrpSpPr>
          <p:nvPr/>
        </p:nvGrpSpPr>
        <p:grpSpPr bwMode="auto">
          <a:xfrm>
            <a:off x="3137133" y="4455965"/>
            <a:ext cx="3175992" cy="1005093"/>
            <a:chOff x="960" y="2448"/>
            <a:chExt cx="1872" cy="552"/>
          </a:xfrm>
        </p:grpSpPr>
        <p:grpSp>
          <p:nvGrpSpPr>
            <p:cNvPr id="17" name="Group 11">
              <a:extLst>
                <a:ext uri="{FF2B5EF4-FFF2-40B4-BE49-F238E27FC236}">
                  <a16:creationId xmlns="" xmlns:a16="http://schemas.microsoft.com/office/drawing/2014/main" id="{0480304F-6F4D-4C47-82F8-9F9D8B78C4C8}"/>
                </a:ext>
              </a:extLst>
            </p:cNvPr>
            <p:cNvGrpSpPr>
              <a:grpSpLocks/>
            </p:cNvGrpSpPr>
            <p:nvPr/>
          </p:nvGrpSpPr>
          <p:grpSpPr bwMode="auto">
            <a:xfrm>
              <a:off x="960" y="2448"/>
              <a:ext cx="331" cy="288"/>
              <a:chOff x="960" y="2016"/>
              <a:chExt cx="240" cy="288"/>
            </a:xfrm>
          </p:grpSpPr>
          <p:sp>
            <p:nvSpPr>
              <p:cNvPr id="19" name="Line 12">
                <a:extLst>
                  <a:ext uri="{FF2B5EF4-FFF2-40B4-BE49-F238E27FC236}">
                    <a16:creationId xmlns="" xmlns:a16="http://schemas.microsoft.com/office/drawing/2014/main" id="{8228DE2A-D648-432C-8F5C-36CB8303CA69}"/>
                  </a:ext>
                </a:extLst>
              </p:cNvPr>
              <p:cNvSpPr>
                <a:spLocks noChangeShapeType="1"/>
              </p:cNvSpPr>
              <p:nvPr/>
            </p:nvSpPr>
            <p:spPr bwMode="auto">
              <a:xfrm>
                <a:off x="960" y="2016"/>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0" name="Line 13">
                <a:extLst>
                  <a:ext uri="{FF2B5EF4-FFF2-40B4-BE49-F238E27FC236}">
                    <a16:creationId xmlns="" xmlns:a16="http://schemas.microsoft.com/office/drawing/2014/main" id="{A31530A3-CFA5-4638-B3FF-94EECC808315}"/>
                  </a:ext>
                </a:extLst>
              </p:cNvPr>
              <p:cNvSpPr>
                <a:spLocks noChangeShapeType="1"/>
              </p:cNvSpPr>
              <p:nvPr/>
            </p:nvSpPr>
            <p:spPr bwMode="auto">
              <a:xfrm>
                <a:off x="960" y="2304"/>
                <a:ext cx="24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
          <p:nvSpPr>
            <p:cNvPr id="18" name="Text Box 14">
              <a:extLst>
                <a:ext uri="{FF2B5EF4-FFF2-40B4-BE49-F238E27FC236}">
                  <a16:creationId xmlns="" xmlns:a16="http://schemas.microsoft.com/office/drawing/2014/main" id="{FE85B854-E77B-4DF0-B608-6BB248D213EB}"/>
                </a:ext>
              </a:extLst>
            </p:cNvPr>
            <p:cNvSpPr txBox="1">
              <a:spLocks noChangeArrowheads="1"/>
            </p:cNvSpPr>
            <p:nvPr/>
          </p:nvSpPr>
          <p:spPr bwMode="auto">
            <a:xfrm>
              <a:off x="1344" y="2544"/>
              <a:ext cx="1488"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cs typeface="Arial" panose="020B0604020202020204" pitchFamily="34" charset="0"/>
                </a:rPr>
                <a:t>Variable Kosten</a:t>
              </a:r>
              <a:endParaRPr lang="de-DE" altLang="de-DE" sz="2400" dirty="0">
                <a:cs typeface="Arial" panose="020B0604020202020204" pitchFamily="34" charset="0"/>
              </a:endParaRPr>
            </a:p>
          </p:txBody>
        </p:sp>
      </p:grpSp>
      <p:sp>
        <p:nvSpPr>
          <p:cNvPr id="21" name="Line 2">
            <a:extLst>
              <a:ext uri="{FF2B5EF4-FFF2-40B4-BE49-F238E27FC236}">
                <a16:creationId xmlns="" xmlns:a16="http://schemas.microsoft.com/office/drawing/2014/main" id="{0CC9BA92-A41C-4F68-B286-51A3DF8324F1}"/>
              </a:ext>
            </a:extLst>
          </p:cNvPr>
          <p:cNvSpPr>
            <a:spLocks noChangeShapeType="1"/>
          </p:cNvSpPr>
          <p:nvPr/>
        </p:nvSpPr>
        <p:spPr bwMode="auto">
          <a:xfrm>
            <a:off x="2324100" y="5157192"/>
            <a:ext cx="4648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2" name="Text Box 3">
            <a:extLst>
              <a:ext uri="{FF2B5EF4-FFF2-40B4-BE49-F238E27FC236}">
                <a16:creationId xmlns="" xmlns:a16="http://schemas.microsoft.com/office/drawing/2014/main" id="{F53172EF-35F3-410A-915F-5C762766FA26}"/>
              </a:ext>
            </a:extLst>
          </p:cNvPr>
          <p:cNvSpPr txBox="1">
            <a:spLocks noChangeArrowheads="1"/>
          </p:cNvSpPr>
          <p:nvPr/>
        </p:nvSpPr>
        <p:spPr bwMode="auto">
          <a:xfrm>
            <a:off x="2362200" y="5262028"/>
            <a:ext cx="4572000" cy="615553"/>
          </a:xfrm>
          <a:prstGeom prst="rect">
            <a:avLst/>
          </a:prstGeom>
          <a:solidFill>
            <a:srgbClr val="92D050"/>
          </a:solidFill>
          <a:ln>
            <a:noFill/>
          </a:ln>
          <a:effec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spcBef>
                <a:spcPct val="50000"/>
              </a:spcBef>
            </a:pPr>
            <a:r>
              <a:rPr lang="de-DE" altLang="de-DE" sz="3400" b="1" dirty="0">
                <a:solidFill>
                  <a:schemeClr val="bg1"/>
                </a:solidFill>
                <a:cs typeface="Arial" panose="020B0604020202020204" pitchFamily="34" charset="0"/>
              </a:rPr>
              <a:t>= Gewinn vor Steuer</a:t>
            </a:r>
            <a:endParaRPr lang="de-DE" altLang="de-DE" sz="3400" dirty="0">
              <a:solidFill>
                <a:schemeClr val="bg1"/>
              </a:solidFill>
              <a:cs typeface="Arial" panose="020B0604020202020204" pitchFamily="34" charset="0"/>
            </a:endParaRPr>
          </a:p>
        </p:txBody>
      </p:sp>
    </p:spTree>
    <p:extLst>
      <p:ext uri="{BB962C8B-B14F-4D97-AF65-F5344CB8AC3E}">
        <p14:creationId xmlns:p14="http://schemas.microsoft.com/office/powerpoint/2010/main" val="1404649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p:bldP spid="11" grpId="0" animBg="1" autoUpdateAnimBg="0"/>
      <p:bldP spid="21" grpId="0" animBg="1"/>
      <p:bldP spid="22" grpId="0" animBg="1"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Umsatz- / Rentabilitätsvorschau</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3">
            <a:extLst>
              <a:ext uri="{FF2B5EF4-FFF2-40B4-BE49-F238E27FC236}">
                <a16:creationId xmlns="" xmlns:a16="http://schemas.microsoft.com/office/drawing/2014/main" id="{2552C466-152E-4149-867E-BD75A2C91E5D}"/>
              </a:ext>
            </a:extLst>
          </p:cNvPr>
          <p:cNvSpPr txBox="1">
            <a:spLocks noChangeArrowheads="1"/>
          </p:cNvSpPr>
          <p:nvPr/>
        </p:nvSpPr>
        <p:spPr bwMode="auto">
          <a:xfrm>
            <a:off x="1259632" y="3717032"/>
            <a:ext cx="63246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spcBef>
                <a:spcPct val="50000"/>
              </a:spcBef>
            </a:pPr>
            <a:r>
              <a:rPr lang="de-DE" altLang="de-DE" sz="3400" b="1" dirty="0">
                <a:cs typeface="Arial" panose="020B0604020202020204" pitchFamily="34" charset="0"/>
              </a:rPr>
              <a:t>besser:</a:t>
            </a:r>
          </a:p>
        </p:txBody>
      </p:sp>
    </p:spTree>
    <p:extLst>
      <p:ext uri="{BB962C8B-B14F-4D97-AF65-F5344CB8AC3E}">
        <p14:creationId xmlns:p14="http://schemas.microsoft.com/office/powerpoint/2010/main" val="3140342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fontScale="77500" lnSpcReduction="20000"/>
          </a:bodyPr>
          <a:lstStyle/>
          <a:p>
            <a:r>
              <a:rPr lang="de-DE" dirty="0"/>
              <a:t>Rentabilitätsberechnung mittels </a:t>
            </a:r>
            <a:br>
              <a:rPr lang="de-DE" dirty="0"/>
            </a:br>
            <a:r>
              <a:rPr lang="de-DE" dirty="0"/>
              <a:t>Break-Even-Point (BEP)</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63</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 xmlns:a16="http://schemas.microsoft.com/office/drawing/2014/main" id="{C5186A61-3D68-46BE-B58A-ADB8A2237ECD}"/>
              </a:ext>
            </a:extLst>
          </p:cNvPr>
          <p:cNvSpPr txBox="1">
            <a:spLocks noChangeArrowheads="1"/>
          </p:cNvSpPr>
          <p:nvPr/>
        </p:nvSpPr>
        <p:spPr bwMode="auto">
          <a:xfrm>
            <a:off x="463550" y="1835038"/>
            <a:ext cx="8025551" cy="3651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algn="ctr"/>
            <a:r>
              <a:rPr lang="de-DE" altLang="de-DE" sz="1800" dirty="0">
                <a:latin typeface="Arial" pitchFamily="34" charset="0"/>
              </a:rPr>
              <a:t>dieser wird erreicht, wenn</a:t>
            </a:r>
          </a:p>
        </p:txBody>
      </p:sp>
      <p:grpSp>
        <p:nvGrpSpPr>
          <p:cNvPr id="11" name="Group 3">
            <a:extLst>
              <a:ext uri="{FF2B5EF4-FFF2-40B4-BE49-F238E27FC236}">
                <a16:creationId xmlns="" xmlns:a16="http://schemas.microsoft.com/office/drawing/2014/main" id="{74A9613B-49C1-4024-8C7E-43D912CFB80B}"/>
              </a:ext>
            </a:extLst>
          </p:cNvPr>
          <p:cNvGrpSpPr>
            <a:grpSpLocks/>
          </p:cNvGrpSpPr>
          <p:nvPr/>
        </p:nvGrpSpPr>
        <p:grpSpPr bwMode="auto">
          <a:xfrm>
            <a:off x="1746499" y="2133600"/>
            <a:ext cx="4541837" cy="3994150"/>
            <a:chOff x="975" y="1344"/>
            <a:chExt cx="2861" cy="2516"/>
          </a:xfrm>
          <a:solidFill>
            <a:srgbClr val="FF0000"/>
          </a:solidFill>
        </p:grpSpPr>
        <p:sp>
          <p:nvSpPr>
            <p:cNvPr id="12" name="Rectangle 4">
              <a:extLst>
                <a:ext uri="{FF2B5EF4-FFF2-40B4-BE49-F238E27FC236}">
                  <a16:creationId xmlns="" xmlns:a16="http://schemas.microsoft.com/office/drawing/2014/main" id="{188655F6-18F6-4C37-82C5-4439A87F7B15}"/>
                </a:ext>
              </a:extLst>
            </p:cNvPr>
            <p:cNvSpPr>
              <a:spLocks noChangeArrowheads="1"/>
            </p:cNvSpPr>
            <p:nvPr/>
          </p:nvSpPr>
          <p:spPr bwMode="auto">
            <a:xfrm>
              <a:off x="975" y="1344"/>
              <a:ext cx="1248" cy="1584"/>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sz="1800" dirty="0">
                <a:solidFill>
                  <a:srgbClr val="0000FF"/>
                </a:solidFill>
                <a:latin typeface="Times" pitchFamily="18" charset="0"/>
              </a:endParaRPr>
            </a:p>
          </p:txBody>
        </p:sp>
        <p:sp>
          <p:nvSpPr>
            <p:cNvPr id="13" name="Text Box 5">
              <a:extLst>
                <a:ext uri="{FF2B5EF4-FFF2-40B4-BE49-F238E27FC236}">
                  <a16:creationId xmlns="" xmlns:a16="http://schemas.microsoft.com/office/drawing/2014/main" id="{D37795CA-5DFD-4B20-A93D-362C5F895E8B}"/>
                </a:ext>
              </a:extLst>
            </p:cNvPr>
            <p:cNvSpPr txBox="1">
              <a:spLocks noChangeArrowheads="1"/>
            </p:cNvSpPr>
            <p:nvPr/>
          </p:nvSpPr>
          <p:spPr bwMode="auto">
            <a:xfrm>
              <a:off x="1746" y="3566"/>
              <a:ext cx="2090" cy="294"/>
            </a:xfrm>
            <a:prstGeom prst="rect">
              <a:avLst/>
            </a:prstGeom>
            <a:gr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2400" b="1" dirty="0">
                  <a:solidFill>
                    <a:schemeClr val="bg1"/>
                  </a:solidFill>
                </a:rPr>
                <a:t>+ Betriebliche Kosten</a:t>
              </a:r>
              <a:endParaRPr lang="de-DE" altLang="de-DE" sz="2400" dirty="0">
                <a:solidFill>
                  <a:schemeClr val="bg1"/>
                </a:solidFill>
              </a:endParaRPr>
            </a:p>
          </p:txBody>
        </p:sp>
      </p:grpSp>
      <p:grpSp>
        <p:nvGrpSpPr>
          <p:cNvPr id="14" name="Group 9">
            <a:extLst>
              <a:ext uri="{FF2B5EF4-FFF2-40B4-BE49-F238E27FC236}">
                <a16:creationId xmlns="" xmlns:a16="http://schemas.microsoft.com/office/drawing/2014/main" id="{7C545042-42DC-471A-984D-5B62A71D411A}"/>
              </a:ext>
            </a:extLst>
          </p:cNvPr>
          <p:cNvGrpSpPr>
            <a:grpSpLocks/>
          </p:cNvGrpSpPr>
          <p:nvPr/>
        </p:nvGrpSpPr>
        <p:grpSpPr bwMode="auto">
          <a:xfrm>
            <a:off x="5004048" y="2116138"/>
            <a:ext cx="3162300" cy="4011612"/>
            <a:chOff x="3024" y="1333"/>
            <a:chExt cx="1992" cy="2527"/>
          </a:xfrm>
          <a:solidFill>
            <a:srgbClr val="5AAD83"/>
          </a:solidFill>
        </p:grpSpPr>
        <p:sp>
          <p:nvSpPr>
            <p:cNvPr id="15" name="Rectangle 10">
              <a:extLst>
                <a:ext uri="{FF2B5EF4-FFF2-40B4-BE49-F238E27FC236}">
                  <a16:creationId xmlns="" xmlns:a16="http://schemas.microsoft.com/office/drawing/2014/main" id="{88D56C30-F8B4-46E8-AA64-12A7010F2198}"/>
                </a:ext>
              </a:extLst>
            </p:cNvPr>
            <p:cNvSpPr>
              <a:spLocks noChangeArrowheads="1"/>
            </p:cNvSpPr>
            <p:nvPr/>
          </p:nvSpPr>
          <p:spPr bwMode="auto">
            <a:xfrm>
              <a:off x="3024" y="1333"/>
              <a:ext cx="1301" cy="201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6" name="Text Box 11">
              <a:extLst>
                <a:ext uri="{FF2B5EF4-FFF2-40B4-BE49-F238E27FC236}">
                  <a16:creationId xmlns="" xmlns:a16="http://schemas.microsoft.com/office/drawing/2014/main" id="{5947FBF0-AD5D-4ACF-BC09-D21AEB91FE31}"/>
                </a:ext>
              </a:extLst>
            </p:cNvPr>
            <p:cNvSpPr txBox="1">
              <a:spLocks noChangeArrowheads="1"/>
            </p:cNvSpPr>
            <p:nvPr/>
          </p:nvSpPr>
          <p:spPr bwMode="auto">
            <a:xfrm>
              <a:off x="3833" y="3566"/>
              <a:ext cx="1183" cy="294"/>
            </a:xfrm>
            <a:prstGeom prst="rect">
              <a:avLst/>
            </a:prstGeom>
            <a:gr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2400" b="1" dirty="0">
                  <a:solidFill>
                    <a:schemeClr val="bg1"/>
                  </a:solidFill>
                </a:rPr>
                <a:t>=</a:t>
              </a:r>
              <a:r>
                <a:rPr lang="de-DE" altLang="de-DE" sz="2400" dirty="0">
                  <a:solidFill>
                    <a:schemeClr val="bg1"/>
                  </a:solidFill>
                </a:rPr>
                <a:t>     </a:t>
              </a:r>
              <a:r>
                <a:rPr lang="de-DE" altLang="de-DE" sz="2400" b="1" dirty="0">
                  <a:solidFill>
                    <a:schemeClr val="bg1"/>
                  </a:solidFill>
                </a:rPr>
                <a:t>Umsatz</a:t>
              </a:r>
              <a:endParaRPr lang="de-DE" altLang="de-DE" sz="2400" dirty="0">
                <a:solidFill>
                  <a:schemeClr val="bg1"/>
                </a:solidFill>
              </a:endParaRPr>
            </a:p>
          </p:txBody>
        </p:sp>
      </p:grpSp>
      <p:grpSp>
        <p:nvGrpSpPr>
          <p:cNvPr id="17" name="Group 6">
            <a:extLst>
              <a:ext uri="{FF2B5EF4-FFF2-40B4-BE49-F238E27FC236}">
                <a16:creationId xmlns="" xmlns:a16="http://schemas.microsoft.com/office/drawing/2014/main" id="{DECB0FBB-637E-4D80-B77D-C7144E0C0305}"/>
              </a:ext>
            </a:extLst>
          </p:cNvPr>
          <p:cNvGrpSpPr>
            <a:grpSpLocks/>
          </p:cNvGrpSpPr>
          <p:nvPr/>
        </p:nvGrpSpPr>
        <p:grpSpPr bwMode="auto">
          <a:xfrm>
            <a:off x="522536" y="4652963"/>
            <a:ext cx="3205163" cy="1474787"/>
            <a:chOff x="204" y="2931"/>
            <a:chExt cx="2019" cy="929"/>
          </a:xfrm>
          <a:solidFill>
            <a:srgbClr val="92D050"/>
          </a:solidFill>
        </p:grpSpPr>
        <p:sp>
          <p:nvSpPr>
            <p:cNvPr id="18" name="Rectangle 7">
              <a:extLst>
                <a:ext uri="{FF2B5EF4-FFF2-40B4-BE49-F238E27FC236}">
                  <a16:creationId xmlns="" xmlns:a16="http://schemas.microsoft.com/office/drawing/2014/main" id="{FA11690E-48E6-41C1-A92C-D0BEF28AD360}"/>
                </a:ext>
              </a:extLst>
            </p:cNvPr>
            <p:cNvSpPr>
              <a:spLocks noChangeArrowheads="1"/>
            </p:cNvSpPr>
            <p:nvPr/>
          </p:nvSpPr>
          <p:spPr bwMode="auto">
            <a:xfrm>
              <a:off x="975" y="2931"/>
              <a:ext cx="1248" cy="499"/>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9" name="Text Box 8">
              <a:extLst>
                <a:ext uri="{FF2B5EF4-FFF2-40B4-BE49-F238E27FC236}">
                  <a16:creationId xmlns="" xmlns:a16="http://schemas.microsoft.com/office/drawing/2014/main" id="{BE2A0B5C-D64F-4B57-9785-69AE42772DBA}"/>
                </a:ext>
              </a:extLst>
            </p:cNvPr>
            <p:cNvSpPr txBox="1">
              <a:spLocks noChangeArrowheads="1"/>
            </p:cNvSpPr>
            <p:nvPr/>
          </p:nvSpPr>
          <p:spPr bwMode="auto">
            <a:xfrm>
              <a:off x="204" y="3566"/>
              <a:ext cx="1560" cy="294"/>
            </a:xfrm>
            <a:prstGeom prst="rect">
              <a:avLst/>
            </a:prstGeom>
            <a:grpFill/>
            <a:ln w="952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2400" dirty="0"/>
                <a:t> </a:t>
              </a:r>
              <a:r>
                <a:rPr lang="de-DE" altLang="de-DE" sz="2400" b="1" dirty="0">
                  <a:solidFill>
                    <a:schemeClr val="bg1"/>
                  </a:solidFill>
                </a:rPr>
                <a:t>Mindestgewinn</a:t>
              </a:r>
            </a:p>
          </p:txBody>
        </p:sp>
      </p:grpSp>
      <p:sp>
        <p:nvSpPr>
          <p:cNvPr id="10" name="Rectangle 13">
            <a:extLst>
              <a:ext uri="{FF2B5EF4-FFF2-40B4-BE49-F238E27FC236}">
                <a16:creationId xmlns="" xmlns:a16="http://schemas.microsoft.com/office/drawing/2014/main" id="{0A8F9DB9-47AC-42B2-8400-6C394FFFFF0A}"/>
              </a:ext>
            </a:extLst>
          </p:cNvPr>
          <p:cNvSpPr>
            <a:spLocks noChangeArrowheads="1"/>
          </p:cNvSpPr>
          <p:nvPr/>
        </p:nvSpPr>
        <p:spPr bwMode="auto">
          <a:xfrm>
            <a:off x="609600" y="2362200"/>
            <a:ext cx="77962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sz="2400" dirty="0"/>
          </a:p>
          <a:p>
            <a:pPr algn="ctr">
              <a:defRPr/>
            </a:pPr>
            <a:r>
              <a:rPr lang="de-DE" sz="2000" dirty="0">
                <a:effectLst>
                  <a:outerShdw blurRad="38100" dist="38100" dir="2700000" algn="tl">
                    <a:srgbClr val="C0C0C0"/>
                  </a:outerShdw>
                </a:effectLst>
              </a:rPr>
              <a:t>Vereinfachte Darstellung:</a:t>
            </a:r>
          </a:p>
          <a:p>
            <a:pPr algn="ctr">
              <a:defRPr/>
            </a:pPr>
            <a:r>
              <a:rPr lang="de-DE" sz="2000" dirty="0">
                <a:effectLst>
                  <a:outerShdw blurRad="38100" dist="38100" dir="2700000" algn="tl">
                    <a:srgbClr val="C0C0C0"/>
                  </a:outerShdw>
                </a:effectLst>
              </a:rPr>
              <a:t>Notwendiger Umsatz (sog. Break Even Point) =</a:t>
            </a:r>
          </a:p>
          <a:p>
            <a:pPr algn="ctr">
              <a:defRPr/>
            </a:pPr>
            <a:r>
              <a:rPr lang="de-DE" sz="2000" dirty="0">
                <a:effectLst>
                  <a:outerShdw blurRad="38100" dist="38100" dir="2700000" algn="tl">
                    <a:srgbClr val="C0C0C0"/>
                  </a:outerShdw>
                </a:effectLst>
              </a:rPr>
              <a:t>private Kosten (Mindestgewinn) + betriebliche Kosten (fixe und variable),</a:t>
            </a:r>
          </a:p>
          <a:p>
            <a:pPr algn="ctr">
              <a:defRPr/>
            </a:pPr>
            <a:r>
              <a:rPr lang="de-DE" sz="2000" dirty="0">
                <a:effectLst>
                  <a:outerShdw blurRad="38100" dist="38100" dir="2700000" algn="tl">
                    <a:srgbClr val="C0C0C0"/>
                  </a:outerShdw>
                </a:effectLst>
              </a:rPr>
              <a:t>d.h. bei erreichen des BEP wird weder Gewinn noch Verlust erwirtschaftet!</a:t>
            </a:r>
          </a:p>
          <a:p>
            <a:pPr algn="ctr">
              <a:defRPr/>
            </a:pPr>
            <a:endParaRPr lang="de-DE" sz="2000" dirty="0">
              <a:latin typeface="Times" pitchFamily="18" charset="0"/>
            </a:endParaRPr>
          </a:p>
        </p:txBody>
      </p:sp>
    </p:spTree>
    <p:extLst>
      <p:ext uri="{BB962C8B-B14F-4D97-AF65-F5344CB8AC3E}">
        <p14:creationId xmlns:p14="http://schemas.microsoft.com/office/powerpoint/2010/main" val="1882345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 fill="hold"/>
                                        <p:tgtEl>
                                          <p:spTgt spid="10"/>
                                        </p:tgtEl>
                                        <p:attrNameLst>
                                          <p:attrName>ppt_x</p:attrName>
                                        </p:attrNameLst>
                                      </p:cBhvr>
                                      <p:tavLst>
                                        <p:tav tm="0">
                                          <p:val>
                                            <p:strVal val="0-#ppt_w/2"/>
                                          </p:val>
                                        </p:tav>
                                        <p:tav tm="100000">
                                          <p:val>
                                            <p:strVal val="#ppt_x"/>
                                          </p:val>
                                        </p:tav>
                                      </p:tavLst>
                                    </p:anim>
                                    <p:anim calcmode="lin" valueType="num">
                                      <p:cBhvr additive="base">
                                        <p:cTn id="26" dur="75"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fontScale="77500" lnSpcReduction="20000"/>
          </a:bodyPr>
          <a:lstStyle/>
          <a:p>
            <a:r>
              <a:rPr lang="de-DE" dirty="0"/>
              <a:t>Private Kosten als Basis</a:t>
            </a:r>
            <a:br>
              <a:rPr lang="de-DE" dirty="0"/>
            </a:br>
            <a:r>
              <a:rPr lang="de-DE" dirty="0"/>
              <a:t>zur Ermittlung des Mindestgewinns</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64</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 xmlns:a16="http://schemas.microsoft.com/office/drawing/2014/main" id="{9C1E02C6-6F3E-44AC-A927-2D702D8E60D9}"/>
              </a:ext>
            </a:extLst>
          </p:cNvPr>
          <p:cNvSpPr txBox="1">
            <a:spLocks noChangeArrowheads="1"/>
          </p:cNvSpPr>
          <p:nvPr/>
        </p:nvSpPr>
        <p:spPr bwMode="auto">
          <a:xfrm>
            <a:off x="685800" y="1981200"/>
            <a:ext cx="73914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Clr>
                <a:schemeClr val="tx1"/>
              </a:buClr>
              <a:buFontTx/>
              <a:buChar char=" "/>
            </a:pPr>
            <a:r>
              <a:rPr lang="de-DE" altLang="de-DE" sz="2600" dirty="0">
                <a:solidFill>
                  <a:schemeClr val="accent2"/>
                </a:solidFill>
                <a:latin typeface="Arial" pitchFamily="34" charset="0"/>
              </a:rPr>
              <a:t>    </a:t>
            </a:r>
            <a:r>
              <a:rPr lang="de-DE" altLang="de-DE" sz="1900" dirty="0">
                <a:latin typeface="Arial" pitchFamily="34" charset="0"/>
              </a:rPr>
              <a:t>Lebensunterhalt der Familie</a:t>
            </a:r>
          </a:p>
          <a:p>
            <a:pPr lvl="1">
              <a:lnSpc>
                <a:spcPct val="80000"/>
              </a:lnSpc>
              <a:buClr>
                <a:schemeClr val="tx1"/>
              </a:buClr>
              <a:buFontTx/>
              <a:buChar char="+"/>
            </a:pPr>
            <a:r>
              <a:rPr lang="de-DE" altLang="de-DE" sz="1800" dirty="0">
                <a:latin typeface="Arial" pitchFamily="34" charset="0"/>
              </a:rPr>
              <a:t>Miete für Privatwohnung</a:t>
            </a:r>
          </a:p>
          <a:p>
            <a:pPr lvl="1">
              <a:lnSpc>
                <a:spcPct val="80000"/>
              </a:lnSpc>
              <a:buClr>
                <a:schemeClr val="tx1"/>
              </a:buClr>
              <a:buFontTx/>
              <a:buChar char="+"/>
            </a:pPr>
            <a:r>
              <a:rPr lang="de-DE" altLang="de-DE" sz="1800" dirty="0">
                <a:latin typeface="Arial" pitchFamily="34" charset="0"/>
              </a:rPr>
              <a:t>Soziale Absicherung </a:t>
            </a:r>
            <a:br>
              <a:rPr lang="de-DE" altLang="de-DE" sz="1800" dirty="0">
                <a:latin typeface="Arial" pitchFamily="34" charset="0"/>
              </a:rPr>
            </a:br>
            <a:r>
              <a:rPr lang="de-DE" altLang="de-DE" sz="1800" dirty="0">
                <a:latin typeface="Arial" pitchFamily="34" charset="0"/>
              </a:rPr>
              <a:t>(Kranken-, Pflege-, Renten-, Arbeitslosenversicherung)</a:t>
            </a:r>
          </a:p>
          <a:p>
            <a:pPr lvl="1">
              <a:lnSpc>
                <a:spcPct val="80000"/>
              </a:lnSpc>
              <a:buClr>
                <a:schemeClr val="tx1"/>
              </a:buClr>
              <a:buFontTx/>
              <a:buChar char="+"/>
            </a:pPr>
            <a:r>
              <a:rPr lang="de-DE" altLang="de-DE" sz="1800" dirty="0">
                <a:latin typeface="Arial" pitchFamily="34" charset="0"/>
              </a:rPr>
              <a:t>Sonstige vertragliche Verpflichtungen</a:t>
            </a:r>
          </a:p>
          <a:p>
            <a:pPr lvl="1">
              <a:lnSpc>
                <a:spcPct val="80000"/>
              </a:lnSpc>
              <a:buClr>
                <a:schemeClr val="tx1"/>
              </a:buClr>
              <a:buFontTx/>
              <a:buChar char="+"/>
            </a:pPr>
            <a:r>
              <a:rPr lang="de-DE" altLang="de-DE" sz="1800" dirty="0">
                <a:latin typeface="Arial" pitchFamily="34" charset="0"/>
              </a:rPr>
              <a:t>Anteilige private Nutzung des Kfz</a:t>
            </a:r>
          </a:p>
          <a:p>
            <a:pPr lvl="1">
              <a:lnSpc>
                <a:spcPct val="80000"/>
              </a:lnSpc>
              <a:buClr>
                <a:schemeClr val="tx1"/>
              </a:buClr>
              <a:buFontTx/>
              <a:buChar char="+"/>
            </a:pPr>
            <a:r>
              <a:rPr lang="de-DE" altLang="de-DE" sz="1800" dirty="0">
                <a:latin typeface="Arial" pitchFamily="34" charset="0"/>
              </a:rPr>
              <a:t>Rücklagen für Urlaub, Krankheit, etc.</a:t>
            </a:r>
          </a:p>
        </p:txBody>
      </p:sp>
      <p:sp>
        <p:nvSpPr>
          <p:cNvPr id="10" name="Line 4">
            <a:extLst>
              <a:ext uri="{FF2B5EF4-FFF2-40B4-BE49-F238E27FC236}">
                <a16:creationId xmlns="" xmlns:a16="http://schemas.microsoft.com/office/drawing/2014/main" id="{322ACA47-7A39-4DD9-828E-A9EE6B388754}"/>
              </a:ext>
            </a:extLst>
          </p:cNvPr>
          <p:cNvSpPr>
            <a:spLocks noChangeShapeType="1"/>
          </p:cNvSpPr>
          <p:nvPr/>
        </p:nvSpPr>
        <p:spPr bwMode="auto">
          <a:xfrm>
            <a:off x="1219200" y="4114800"/>
            <a:ext cx="49530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Rectangle 3">
            <a:extLst>
              <a:ext uri="{FF2B5EF4-FFF2-40B4-BE49-F238E27FC236}">
                <a16:creationId xmlns="" xmlns:a16="http://schemas.microsoft.com/office/drawing/2014/main" id="{871806A3-AE8D-4E8B-9EEA-1E22F5ECC8CB}"/>
              </a:ext>
            </a:extLst>
          </p:cNvPr>
          <p:cNvSpPr>
            <a:spLocks noChangeArrowheads="1"/>
          </p:cNvSpPr>
          <p:nvPr/>
        </p:nvSpPr>
        <p:spPr bwMode="auto">
          <a:xfrm>
            <a:off x="304800" y="4038600"/>
            <a:ext cx="7467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lvl="1" algn="l" eaLnBrk="1" hangingPunct="1">
              <a:spcBef>
                <a:spcPct val="20000"/>
              </a:spcBef>
              <a:buClr>
                <a:schemeClr val="tx1"/>
              </a:buClr>
              <a:buFontTx/>
              <a:buChar char=" "/>
            </a:pPr>
            <a:r>
              <a:rPr lang="de-DE" altLang="de-DE" sz="3200" b="1" dirty="0">
                <a:solidFill>
                  <a:schemeClr val="accent2"/>
                </a:solidFill>
              </a:rPr>
              <a:t> </a:t>
            </a:r>
            <a:r>
              <a:rPr lang="de-DE" altLang="de-DE" sz="1800" b="1" dirty="0">
                <a:solidFill>
                  <a:srgbClr val="FF0000"/>
                </a:solidFill>
              </a:rPr>
              <a:t>= Summe der Ausgaben</a:t>
            </a:r>
          </a:p>
          <a:p>
            <a:pPr lvl="2" algn="l" eaLnBrk="1" hangingPunct="1">
              <a:spcBef>
                <a:spcPct val="20000"/>
              </a:spcBef>
              <a:buClr>
                <a:schemeClr val="tx1"/>
              </a:buClr>
              <a:buFontTx/>
              <a:buChar char="+"/>
            </a:pPr>
            <a:r>
              <a:rPr lang="de-DE" altLang="de-DE" sz="1800" dirty="0"/>
              <a:t>Einkommensteuer</a:t>
            </a:r>
          </a:p>
          <a:p>
            <a:pPr lvl="2" algn="l" eaLnBrk="1" hangingPunct="1">
              <a:spcBef>
                <a:spcPct val="20000"/>
              </a:spcBef>
              <a:buClr>
                <a:schemeClr val="tx1"/>
              </a:buClr>
              <a:buFontTx/>
              <a:buChar char="+"/>
            </a:pPr>
            <a:r>
              <a:rPr lang="de-DE" altLang="de-DE" sz="1800" dirty="0"/>
              <a:t>ggf. Kredittilgung</a:t>
            </a:r>
          </a:p>
        </p:txBody>
      </p:sp>
      <p:sp>
        <p:nvSpPr>
          <p:cNvPr id="12" name="Rectangle 6">
            <a:extLst>
              <a:ext uri="{FF2B5EF4-FFF2-40B4-BE49-F238E27FC236}">
                <a16:creationId xmlns="" xmlns:a16="http://schemas.microsoft.com/office/drawing/2014/main" id="{64CA2BCF-4D87-4485-B207-4106FC698CE5}"/>
              </a:ext>
            </a:extLst>
          </p:cNvPr>
          <p:cNvSpPr>
            <a:spLocks noChangeArrowheads="1"/>
          </p:cNvSpPr>
          <p:nvPr/>
        </p:nvSpPr>
        <p:spPr bwMode="auto">
          <a:xfrm>
            <a:off x="304800" y="5257800"/>
            <a:ext cx="518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lvl="1" algn="l" eaLnBrk="1" hangingPunct="1">
              <a:spcBef>
                <a:spcPct val="20000"/>
              </a:spcBef>
              <a:buClr>
                <a:schemeClr val="tx1"/>
              </a:buClr>
              <a:buFontTx/>
              <a:buChar char=" "/>
            </a:pPr>
            <a:r>
              <a:rPr lang="de-DE" altLang="de-DE" sz="3200" b="1" dirty="0">
                <a:solidFill>
                  <a:schemeClr val="accent2"/>
                </a:solidFill>
              </a:rPr>
              <a:t> </a:t>
            </a:r>
            <a:r>
              <a:rPr lang="de-DE" altLang="de-DE" sz="1800" b="1" dirty="0">
                <a:solidFill>
                  <a:srgbClr val="92D050"/>
                </a:solidFill>
              </a:rPr>
              <a:t>= Mindestgewinn</a:t>
            </a:r>
            <a:endParaRPr lang="de-DE" altLang="de-DE" sz="1800" dirty="0">
              <a:solidFill>
                <a:srgbClr val="92D050"/>
              </a:solidFill>
            </a:endParaRPr>
          </a:p>
        </p:txBody>
      </p:sp>
      <p:sp>
        <p:nvSpPr>
          <p:cNvPr id="13" name="Line 5">
            <a:extLst>
              <a:ext uri="{FF2B5EF4-FFF2-40B4-BE49-F238E27FC236}">
                <a16:creationId xmlns="" xmlns:a16="http://schemas.microsoft.com/office/drawing/2014/main" id="{ED55DFD3-4124-4A66-A875-E3A5025E7D77}"/>
              </a:ext>
            </a:extLst>
          </p:cNvPr>
          <p:cNvSpPr>
            <a:spLocks noChangeShapeType="1"/>
          </p:cNvSpPr>
          <p:nvPr/>
        </p:nvSpPr>
        <p:spPr bwMode="auto">
          <a:xfrm flipV="1">
            <a:off x="1143000" y="5410200"/>
            <a:ext cx="50292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Tree>
    <p:extLst>
      <p:ext uri="{BB962C8B-B14F-4D97-AF65-F5344CB8AC3E}">
        <p14:creationId xmlns:p14="http://schemas.microsoft.com/office/powerpoint/2010/main" val="1173190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10" grpId="0" animBg="1"/>
      <p:bldP spid="11" grpId="0" autoUpdateAnimBg="0"/>
      <p:bldP spid="12" grpId="0"/>
      <p:bldP spid="13"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Betriebliche Kosten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65</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a:extLst>
              <a:ext uri="{FF2B5EF4-FFF2-40B4-BE49-F238E27FC236}">
                <a16:creationId xmlns="" xmlns:a16="http://schemas.microsoft.com/office/drawing/2014/main" id="{9E15110A-7B9A-4AB5-8C6C-8EDDCC3F8EEF}"/>
              </a:ext>
            </a:extLst>
          </p:cNvPr>
          <p:cNvSpPr txBox="1">
            <a:spLocks noChangeArrowheads="1"/>
          </p:cNvSpPr>
          <p:nvPr/>
        </p:nvSpPr>
        <p:spPr bwMode="auto">
          <a:xfrm>
            <a:off x="444500" y="1897293"/>
            <a:ext cx="3352800"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b="1" dirty="0"/>
          </a:p>
          <a:p>
            <a:pPr algn="l"/>
            <a:r>
              <a:rPr lang="de-DE" altLang="de-DE" sz="1800" b="1" dirty="0">
                <a:solidFill>
                  <a:srgbClr val="92D050"/>
                </a:solidFill>
              </a:rPr>
              <a:t>Variable Kosten</a:t>
            </a:r>
          </a:p>
          <a:p>
            <a:pPr algn="l"/>
            <a:r>
              <a:rPr lang="de-DE" altLang="de-DE" sz="1800" dirty="0"/>
              <a:t>(umsatzabhängige Kosten)</a:t>
            </a:r>
          </a:p>
          <a:p>
            <a:pPr algn="l"/>
            <a:endParaRPr lang="de-DE" altLang="de-DE" sz="1800" dirty="0"/>
          </a:p>
          <a:p>
            <a:pPr algn="l">
              <a:buFontTx/>
              <a:buChar char="•"/>
            </a:pPr>
            <a:r>
              <a:rPr lang="de-DE" altLang="de-DE" sz="1800" dirty="0"/>
              <a:t> Wareneinsatz</a:t>
            </a:r>
          </a:p>
          <a:p>
            <a:pPr algn="l">
              <a:buFontTx/>
              <a:buChar char="•"/>
            </a:pPr>
            <a:r>
              <a:rPr lang="de-DE" altLang="de-DE" sz="1800" dirty="0"/>
              <a:t> Fremdleistungen</a:t>
            </a:r>
          </a:p>
          <a:p>
            <a:pPr algn="l">
              <a:buFontTx/>
              <a:buChar char="•"/>
            </a:pPr>
            <a:r>
              <a:rPr lang="de-DE" altLang="de-DE" sz="1800" dirty="0"/>
              <a:t> Fracht und Versand</a:t>
            </a:r>
          </a:p>
          <a:p>
            <a:pPr algn="l">
              <a:buFontTx/>
              <a:buChar char="•"/>
            </a:pPr>
            <a:r>
              <a:rPr lang="de-DE" altLang="de-DE" sz="1800" dirty="0"/>
              <a:t> Provisionen</a:t>
            </a:r>
          </a:p>
          <a:p>
            <a:pPr algn="l">
              <a:buFontTx/>
              <a:buChar char="•"/>
            </a:pPr>
            <a:r>
              <a:rPr lang="de-DE" altLang="de-DE" sz="1800" dirty="0"/>
              <a:t> Saisonkräfte</a:t>
            </a:r>
          </a:p>
          <a:p>
            <a:pPr algn="l">
              <a:buFontTx/>
              <a:buChar char="•"/>
            </a:pPr>
            <a:r>
              <a:rPr lang="de-DE" altLang="de-DE" sz="1800" dirty="0"/>
              <a:t> Honorare</a:t>
            </a:r>
          </a:p>
          <a:p>
            <a:pPr algn="l">
              <a:buFontTx/>
              <a:buChar char="•"/>
            </a:pPr>
            <a:r>
              <a:rPr lang="de-DE" altLang="de-DE" sz="1800" dirty="0"/>
              <a:t> Gewährleistung / Garantie</a:t>
            </a:r>
          </a:p>
          <a:p>
            <a:pPr algn="l"/>
            <a:endParaRPr lang="de-DE" altLang="de-DE" sz="1900" dirty="0">
              <a:solidFill>
                <a:schemeClr val="accent2"/>
              </a:solidFill>
            </a:endParaRPr>
          </a:p>
        </p:txBody>
      </p:sp>
      <p:sp>
        <p:nvSpPr>
          <p:cNvPr id="15" name="Text Box 3">
            <a:extLst>
              <a:ext uri="{FF2B5EF4-FFF2-40B4-BE49-F238E27FC236}">
                <a16:creationId xmlns="" xmlns:a16="http://schemas.microsoft.com/office/drawing/2014/main" id="{0E90A36F-C1C1-468B-9099-494708A17B7B}"/>
              </a:ext>
            </a:extLst>
          </p:cNvPr>
          <p:cNvSpPr txBox="1">
            <a:spLocks noChangeArrowheads="1"/>
          </p:cNvSpPr>
          <p:nvPr/>
        </p:nvSpPr>
        <p:spPr bwMode="auto">
          <a:xfrm>
            <a:off x="4283968" y="1876057"/>
            <a:ext cx="41148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b="1" dirty="0"/>
          </a:p>
          <a:p>
            <a:pPr algn="l"/>
            <a:r>
              <a:rPr lang="de-DE" altLang="de-DE" sz="1800" b="1" dirty="0">
                <a:solidFill>
                  <a:srgbClr val="92D050"/>
                </a:solidFill>
              </a:rPr>
              <a:t>Fixkosten</a:t>
            </a:r>
          </a:p>
          <a:p>
            <a:pPr algn="l"/>
            <a:r>
              <a:rPr lang="de-DE" altLang="de-DE" sz="1800" dirty="0"/>
              <a:t>(umsatzunabhängige Kosten)</a:t>
            </a:r>
          </a:p>
          <a:p>
            <a:pPr algn="l"/>
            <a:endParaRPr lang="de-DE" altLang="de-DE" sz="1800" dirty="0"/>
          </a:p>
          <a:p>
            <a:pPr algn="l">
              <a:buFontTx/>
              <a:buChar char="•"/>
            </a:pPr>
            <a:r>
              <a:rPr lang="de-DE" altLang="de-DE" sz="1800" dirty="0"/>
              <a:t> Personalkosten</a:t>
            </a:r>
          </a:p>
          <a:p>
            <a:pPr algn="l">
              <a:buFontTx/>
              <a:buChar char="•"/>
            </a:pPr>
            <a:r>
              <a:rPr lang="de-DE" altLang="de-DE" sz="1800" dirty="0"/>
              <a:t> Leasingraten</a:t>
            </a:r>
          </a:p>
          <a:p>
            <a:pPr algn="l">
              <a:buFontTx/>
              <a:buChar char="•"/>
            </a:pPr>
            <a:r>
              <a:rPr lang="de-DE" altLang="de-DE" sz="1800" dirty="0"/>
              <a:t> Raumkosten</a:t>
            </a:r>
          </a:p>
          <a:p>
            <a:pPr algn="l">
              <a:buFontTx/>
              <a:buChar char="•"/>
            </a:pPr>
            <a:r>
              <a:rPr lang="de-DE" altLang="de-DE" sz="1800" dirty="0"/>
              <a:t> Kraftfahrzeugkosten</a:t>
            </a:r>
          </a:p>
          <a:p>
            <a:pPr algn="l">
              <a:buFontTx/>
              <a:buChar char="•"/>
            </a:pPr>
            <a:r>
              <a:rPr lang="de-DE" altLang="de-DE" sz="1800" dirty="0"/>
              <a:t> Werbung</a:t>
            </a:r>
          </a:p>
          <a:p>
            <a:pPr algn="l">
              <a:buFontTx/>
              <a:buChar char="•"/>
            </a:pPr>
            <a:r>
              <a:rPr lang="de-DE" altLang="de-DE" sz="1800" dirty="0"/>
              <a:t> Reisekosten</a:t>
            </a:r>
          </a:p>
          <a:p>
            <a:pPr algn="l">
              <a:buFontTx/>
              <a:buChar char="•"/>
            </a:pPr>
            <a:r>
              <a:rPr lang="de-DE" altLang="de-DE" sz="1800" dirty="0"/>
              <a:t> Bürobedarf, Porto</a:t>
            </a:r>
          </a:p>
          <a:p>
            <a:pPr algn="l">
              <a:buFontTx/>
              <a:buChar char="•"/>
            </a:pPr>
            <a:r>
              <a:rPr lang="de-DE" altLang="de-DE" sz="1800" dirty="0"/>
              <a:t> Telefon, Fax, Internet</a:t>
            </a:r>
          </a:p>
          <a:p>
            <a:pPr algn="l">
              <a:buFontTx/>
              <a:buChar char="•"/>
            </a:pPr>
            <a:r>
              <a:rPr lang="de-DE" altLang="de-DE" sz="1800" dirty="0"/>
              <a:t> Steuerberatung</a:t>
            </a:r>
          </a:p>
          <a:p>
            <a:pPr algn="l">
              <a:buFontTx/>
              <a:buChar char="•"/>
            </a:pPr>
            <a:r>
              <a:rPr lang="de-DE" altLang="de-DE" sz="1800" dirty="0"/>
              <a:t> Beiträge</a:t>
            </a:r>
          </a:p>
          <a:p>
            <a:pPr algn="l">
              <a:buFontTx/>
              <a:buChar char="•"/>
            </a:pPr>
            <a:r>
              <a:rPr lang="de-DE" altLang="de-DE" sz="1800" dirty="0"/>
              <a:t> Zinsen für Fremdkapital </a:t>
            </a:r>
          </a:p>
          <a:p>
            <a:pPr algn="l">
              <a:buFontTx/>
              <a:buChar char="•"/>
            </a:pPr>
            <a:r>
              <a:rPr lang="de-DE" altLang="de-DE" sz="1800" dirty="0"/>
              <a:t> Abschreibungen / Sonstige Kosten</a:t>
            </a:r>
          </a:p>
          <a:p>
            <a:pPr algn="l">
              <a:buFontTx/>
              <a:buChar char="•"/>
            </a:pPr>
            <a:endParaRPr lang="de-DE" altLang="de-DE" sz="1800" dirty="0">
              <a:latin typeface="Times" pitchFamily="18" charset="0"/>
            </a:endParaRPr>
          </a:p>
        </p:txBody>
      </p:sp>
    </p:spTree>
    <p:extLst>
      <p:ext uri="{BB962C8B-B14F-4D97-AF65-F5344CB8AC3E}">
        <p14:creationId xmlns:p14="http://schemas.microsoft.com/office/powerpoint/2010/main" val="2498595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Betriebliche Kosten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66</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a:extLst>
              <a:ext uri="{FF2B5EF4-FFF2-40B4-BE49-F238E27FC236}">
                <a16:creationId xmlns="" xmlns:a16="http://schemas.microsoft.com/office/drawing/2014/main" id="{4ED38C32-E12A-47B6-958F-52212D7D3F29}"/>
              </a:ext>
            </a:extLst>
          </p:cNvPr>
          <p:cNvSpPr txBox="1">
            <a:spLocks noChangeArrowheads="1"/>
          </p:cNvSpPr>
          <p:nvPr/>
        </p:nvSpPr>
        <p:spPr bwMode="auto">
          <a:xfrm>
            <a:off x="436738" y="1884139"/>
            <a:ext cx="8052363"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b="1" dirty="0">
              <a:cs typeface="Arial" panose="020B0604020202020204" pitchFamily="34" charset="0"/>
            </a:endParaRPr>
          </a:p>
          <a:p>
            <a:pPr algn="l">
              <a:buFontTx/>
              <a:buChar char="•"/>
            </a:pPr>
            <a:r>
              <a:rPr lang="de-DE" altLang="de-DE" sz="1800" b="1" dirty="0">
                <a:solidFill>
                  <a:srgbClr val="92D050"/>
                </a:solidFill>
                <a:cs typeface="Arial" panose="020B0604020202020204" pitchFamily="34" charset="0"/>
              </a:rPr>
              <a:t> Personalkosten:</a:t>
            </a:r>
          </a:p>
          <a:p>
            <a:pPr algn="l"/>
            <a:r>
              <a:rPr lang="de-DE" altLang="de-DE" sz="1800" dirty="0">
                <a:cs typeface="Arial" panose="020B0604020202020204" pitchFamily="34" charset="0"/>
              </a:rPr>
              <a:t>- Gehälter / Löhne</a:t>
            </a:r>
          </a:p>
          <a:p>
            <a:pPr algn="l">
              <a:buFontTx/>
              <a:buChar char="-"/>
            </a:pPr>
            <a:r>
              <a:rPr lang="de-DE" altLang="de-DE" sz="1800" dirty="0">
                <a:cs typeface="Arial" panose="020B0604020202020204" pitchFamily="34" charset="0"/>
              </a:rPr>
              <a:t> gesetzliche Personalzusatzkosten (z.B. Sozialversicherungsbeiträge,</a:t>
            </a:r>
          </a:p>
          <a:p>
            <a:pPr algn="l"/>
            <a:r>
              <a:rPr lang="de-DE" altLang="de-DE" sz="1800" dirty="0">
                <a:cs typeface="Arial" panose="020B0604020202020204" pitchFamily="34" charset="0"/>
              </a:rPr>
              <a:t>  Beiträge zur Berufsgenossenschaft, Entgeltfortzahlung im Krankheitsfall,</a:t>
            </a:r>
          </a:p>
          <a:p>
            <a:pPr algn="l"/>
            <a:r>
              <a:rPr lang="de-DE" altLang="de-DE" sz="1800" dirty="0">
                <a:cs typeface="Arial" panose="020B0604020202020204" pitchFamily="34" charset="0"/>
              </a:rPr>
              <a:t>  Entgeltzahlung an Feiertagen, Mutterschutz)</a:t>
            </a:r>
          </a:p>
          <a:p>
            <a:pPr algn="l">
              <a:buFontTx/>
              <a:buChar char="-"/>
            </a:pPr>
            <a:r>
              <a:rPr lang="de-DE" altLang="de-DE" sz="1800" dirty="0">
                <a:cs typeface="Arial" panose="020B0604020202020204" pitchFamily="34" charset="0"/>
              </a:rPr>
              <a:t> Tarifliche und betriebliche Personalzusatzkosten (z.B. Urlaubsgeld,</a:t>
            </a:r>
          </a:p>
          <a:p>
            <a:pPr algn="l"/>
            <a:r>
              <a:rPr lang="de-DE" altLang="de-DE" sz="1800" dirty="0">
                <a:cs typeface="Arial" panose="020B0604020202020204" pitchFamily="34" charset="0"/>
              </a:rPr>
              <a:t>  Sonderzahlungen, Gratifikationen, betriebliche Altersversorgung)</a:t>
            </a:r>
          </a:p>
          <a:p>
            <a:pPr algn="l"/>
            <a:endParaRPr lang="de-DE" altLang="de-DE" sz="1800" dirty="0">
              <a:cs typeface="Arial" panose="020B0604020202020204" pitchFamily="34" charset="0"/>
            </a:endParaRPr>
          </a:p>
          <a:p>
            <a:endParaRPr lang="de-DE" altLang="de-DE" sz="1600" b="1" dirty="0">
              <a:solidFill>
                <a:schemeClr val="accent2"/>
              </a:solidFill>
              <a:latin typeface="Times" pitchFamily="18" charset="0"/>
            </a:endParaRPr>
          </a:p>
          <a:p>
            <a:pPr>
              <a:buFontTx/>
              <a:buChar char="•"/>
            </a:pPr>
            <a:r>
              <a:rPr lang="de-DE" altLang="de-DE" sz="1600" b="1" dirty="0">
                <a:solidFill>
                  <a:srgbClr val="92D050"/>
                </a:solidFill>
                <a:latin typeface="Times" pitchFamily="18" charset="0"/>
              </a:rPr>
              <a:t> </a:t>
            </a:r>
            <a:r>
              <a:rPr lang="de-DE" altLang="de-DE" sz="1800" b="1" dirty="0">
                <a:solidFill>
                  <a:srgbClr val="92D050"/>
                </a:solidFill>
              </a:rPr>
              <a:t>Raumkosten:</a:t>
            </a:r>
          </a:p>
          <a:p>
            <a:pPr>
              <a:buFontTx/>
              <a:buChar char="-"/>
            </a:pPr>
            <a:r>
              <a:rPr lang="de-DE" altLang="de-DE" sz="1800" dirty="0"/>
              <a:t> Miete</a:t>
            </a:r>
          </a:p>
          <a:p>
            <a:pPr>
              <a:buFontTx/>
              <a:buChar char="-"/>
            </a:pPr>
            <a:r>
              <a:rPr lang="de-DE" altLang="de-DE" sz="1800" dirty="0"/>
              <a:t> Nebenkosten </a:t>
            </a:r>
          </a:p>
          <a:p>
            <a:pPr>
              <a:buFontTx/>
              <a:buChar char="-"/>
            </a:pPr>
            <a:r>
              <a:rPr lang="de-DE" altLang="de-DE" sz="1800" dirty="0"/>
              <a:t> Heizung, Gas, Wasser, Strom</a:t>
            </a:r>
          </a:p>
          <a:p>
            <a:pPr>
              <a:buFontTx/>
              <a:buChar char="-"/>
            </a:pPr>
            <a:r>
              <a:rPr lang="de-DE" altLang="de-DE" sz="1800" dirty="0"/>
              <a:t> Reinigung </a:t>
            </a:r>
          </a:p>
          <a:p>
            <a:pPr>
              <a:buFontTx/>
              <a:buChar char="-"/>
            </a:pPr>
            <a:r>
              <a:rPr lang="de-DE" altLang="de-DE" sz="1800" dirty="0"/>
              <a:t> Instandhaltung</a:t>
            </a:r>
          </a:p>
        </p:txBody>
      </p:sp>
    </p:spTree>
    <p:extLst>
      <p:ext uri="{BB962C8B-B14F-4D97-AF65-F5344CB8AC3E}">
        <p14:creationId xmlns:p14="http://schemas.microsoft.com/office/powerpoint/2010/main" val="1673522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DFB19226-50C4-4A4F-9B58-D5240119B0EA}"/>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 xmlns:a16="http://schemas.microsoft.com/office/drawing/2014/main" id="{53F9ADF1-EDF2-42FA-A9CC-090A5DA8FABC}"/>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a:t>
            </a:r>
          </a:p>
        </p:txBody>
      </p:sp>
      <p:graphicFrame>
        <p:nvGraphicFramePr>
          <p:cNvPr id="5" name="Object 2">
            <a:extLst>
              <a:ext uri="{FF2B5EF4-FFF2-40B4-BE49-F238E27FC236}">
                <a16:creationId xmlns="" xmlns:a16="http://schemas.microsoft.com/office/drawing/2014/main" id="{9E589E28-19DA-4A90-B60F-1E610F4384B9}"/>
              </a:ext>
            </a:extLst>
          </p:cNvPr>
          <p:cNvGraphicFramePr>
            <a:graphicFrameLocks noChangeAspect="1"/>
          </p:cNvGraphicFramePr>
          <p:nvPr>
            <p:extLst/>
          </p:nvPr>
        </p:nvGraphicFramePr>
        <p:xfrm>
          <a:off x="2051720" y="1628800"/>
          <a:ext cx="4686300" cy="3810000"/>
        </p:xfrm>
        <a:graphic>
          <a:graphicData uri="http://schemas.openxmlformats.org/presentationml/2006/ole">
            <mc:AlternateContent xmlns:mc="http://schemas.openxmlformats.org/markup-compatibility/2006">
              <mc:Choice xmlns:v="urn:schemas-microsoft-com:vml" Requires="v">
                <p:oleObj spid="_x0000_s33809" name="Picture" r:id="rId3" imgW="4686300" imgH="7200900" progId="Word.Picture.8">
                  <p:embed/>
                </p:oleObj>
              </mc:Choice>
              <mc:Fallback>
                <p:oleObj name="Picture" r:id="rId3" imgW="4686300" imgH="7200900" progId="Word.Picture.8">
                  <p:embed/>
                  <p:pic>
                    <p:nvPicPr>
                      <p:cNvPr id="5" name="Object 2">
                        <a:extLst>
                          <a:ext uri="{FF2B5EF4-FFF2-40B4-BE49-F238E27FC236}">
                            <a16:creationId xmlns="" xmlns:a16="http://schemas.microsoft.com/office/drawing/2014/main" id="{9E589E28-19DA-4A90-B60F-1E610F438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8914" r="807" b="-2718"/>
                      <a:stretch>
                        <a:fillRect/>
                      </a:stretch>
                    </p:blipFill>
                    <p:spPr bwMode="auto">
                      <a:xfrm>
                        <a:off x="2051720" y="1628800"/>
                        <a:ext cx="46863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48424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Betriebliche Kosten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67</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 xmlns:a16="http://schemas.microsoft.com/office/drawing/2014/main" id="{140F3A4A-FEA5-4A46-816A-3AFE2FAF02F4}"/>
              </a:ext>
            </a:extLst>
          </p:cNvPr>
          <p:cNvSpPr txBox="1">
            <a:spLocks noChangeArrowheads="1"/>
          </p:cNvSpPr>
          <p:nvPr/>
        </p:nvSpPr>
        <p:spPr bwMode="auto">
          <a:xfrm>
            <a:off x="457200" y="1884139"/>
            <a:ext cx="6753944"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b="1" dirty="0">
              <a:cs typeface="Arial" panose="020B0604020202020204" pitchFamily="34" charset="0"/>
            </a:endParaRPr>
          </a:p>
          <a:p>
            <a:pPr algn="l">
              <a:buFontTx/>
              <a:buChar char="•"/>
            </a:pPr>
            <a:r>
              <a:rPr lang="de-DE" altLang="de-DE" sz="1800" b="1" dirty="0">
                <a:solidFill>
                  <a:srgbClr val="92D050"/>
                </a:solidFill>
                <a:cs typeface="Arial" panose="020B0604020202020204" pitchFamily="34" charset="0"/>
              </a:rPr>
              <a:t> Fahrzeugkosten:</a:t>
            </a:r>
          </a:p>
          <a:p>
            <a:pPr algn="l"/>
            <a:r>
              <a:rPr lang="de-DE" altLang="de-DE" sz="1800" dirty="0">
                <a:cs typeface="Arial" panose="020B0604020202020204" pitchFamily="34" charset="0"/>
              </a:rPr>
              <a:t> - Kfz-Leasing</a:t>
            </a:r>
          </a:p>
          <a:p>
            <a:pPr algn="l"/>
            <a:r>
              <a:rPr lang="de-DE" altLang="de-DE" sz="1800" dirty="0">
                <a:cs typeface="Arial" panose="020B0604020202020204" pitchFamily="34" charset="0"/>
              </a:rPr>
              <a:t> - Kfz-Steuer</a:t>
            </a:r>
          </a:p>
          <a:p>
            <a:pPr algn="l"/>
            <a:r>
              <a:rPr lang="de-DE" altLang="de-DE" sz="1800" dirty="0">
                <a:cs typeface="Arial" panose="020B0604020202020204" pitchFamily="34" charset="0"/>
              </a:rPr>
              <a:t> - Kfz-Versicherung</a:t>
            </a:r>
          </a:p>
          <a:p>
            <a:pPr algn="l"/>
            <a:r>
              <a:rPr lang="de-DE" altLang="de-DE" sz="1800" dirty="0">
                <a:cs typeface="Arial" panose="020B0604020202020204" pitchFamily="34" charset="0"/>
              </a:rPr>
              <a:t> - Benzin</a:t>
            </a:r>
          </a:p>
          <a:p>
            <a:pPr algn="l"/>
            <a:r>
              <a:rPr lang="de-DE" altLang="de-DE" sz="1800" dirty="0">
                <a:cs typeface="Arial" panose="020B0604020202020204" pitchFamily="34" charset="0"/>
              </a:rPr>
              <a:t> - Garage</a:t>
            </a:r>
          </a:p>
          <a:p>
            <a:pPr algn="l"/>
            <a:r>
              <a:rPr lang="de-DE" altLang="de-DE" sz="1800" dirty="0">
                <a:cs typeface="Arial" panose="020B0604020202020204" pitchFamily="34" charset="0"/>
              </a:rPr>
              <a:t> - Instandhaltung</a:t>
            </a:r>
          </a:p>
          <a:p>
            <a:pPr algn="l"/>
            <a:endParaRPr lang="de-DE" altLang="de-DE" sz="1800" dirty="0">
              <a:cs typeface="Arial" panose="020B0604020202020204" pitchFamily="34" charset="0"/>
            </a:endParaRPr>
          </a:p>
          <a:p>
            <a:pPr>
              <a:buFontTx/>
              <a:buChar char="•"/>
            </a:pPr>
            <a:r>
              <a:rPr lang="de-DE" altLang="de-DE" sz="1800" b="1" dirty="0">
                <a:solidFill>
                  <a:srgbClr val="92D050"/>
                </a:solidFill>
                <a:cs typeface="Arial" panose="020B0604020202020204" pitchFamily="34" charset="0"/>
              </a:rPr>
              <a:t> Werbung:</a:t>
            </a:r>
          </a:p>
          <a:p>
            <a:pPr>
              <a:buFontTx/>
              <a:buChar char="-"/>
            </a:pPr>
            <a:r>
              <a:rPr lang="de-DE" altLang="de-DE" sz="1800" dirty="0">
                <a:cs typeface="Arial" panose="020B0604020202020204" pitchFamily="34" charset="0"/>
              </a:rPr>
              <a:t> Anzeigen</a:t>
            </a:r>
          </a:p>
          <a:p>
            <a:pPr>
              <a:buFontTx/>
              <a:buChar char="-"/>
            </a:pPr>
            <a:r>
              <a:rPr lang="de-DE" altLang="de-DE" sz="1800" dirty="0">
                <a:cs typeface="Arial" panose="020B0604020202020204" pitchFamily="34" charset="0"/>
              </a:rPr>
              <a:t> Flyer, Prospekte, Informationsmaterialien</a:t>
            </a:r>
          </a:p>
          <a:p>
            <a:pPr>
              <a:buFontTx/>
              <a:buChar char="-"/>
            </a:pPr>
            <a:r>
              <a:rPr lang="de-DE" altLang="de-DE" sz="1800" dirty="0">
                <a:cs typeface="Arial" panose="020B0604020202020204" pitchFamily="34" charset="0"/>
              </a:rPr>
              <a:t> Schaufensterdekoration</a:t>
            </a:r>
          </a:p>
          <a:p>
            <a:pPr>
              <a:buFontTx/>
              <a:buChar char="-"/>
            </a:pPr>
            <a:r>
              <a:rPr lang="de-DE" altLang="de-DE" sz="1800" dirty="0">
                <a:cs typeface="Arial" panose="020B0604020202020204" pitchFamily="34" charset="0"/>
              </a:rPr>
              <a:t> Internetseite</a:t>
            </a:r>
          </a:p>
          <a:p>
            <a:pPr>
              <a:buFontTx/>
              <a:buChar char="-"/>
            </a:pPr>
            <a:r>
              <a:rPr lang="de-DE" altLang="de-DE" sz="1800" dirty="0">
                <a:cs typeface="Arial" panose="020B0604020202020204" pitchFamily="34" charset="0"/>
              </a:rPr>
              <a:t> Messebeteiligung</a:t>
            </a:r>
            <a:endParaRPr lang="de-DE" altLang="de-DE" sz="1800" b="1" dirty="0">
              <a:cs typeface="Arial" panose="020B0604020202020204" pitchFamily="34" charset="0"/>
            </a:endParaRPr>
          </a:p>
          <a:p>
            <a:pPr>
              <a:spcBef>
                <a:spcPct val="50000"/>
              </a:spcBef>
              <a:buFontTx/>
              <a:buChar char="•"/>
            </a:pPr>
            <a:r>
              <a:rPr lang="de-DE" altLang="de-DE" sz="1800" b="1" dirty="0">
                <a:solidFill>
                  <a:srgbClr val="92D050"/>
                </a:solidFill>
              </a:rPr>
              <a:t> Abschreibungen</a:t>
            </a:r>
          </a:p>
        </p:txBody>
      </p:sp>
    </p:spTree>
    <p:extLst>
      <p:ext uri="{BB962C8B-B14F-4D97-AF65-F5344CB8AC3E}">
        <p14:creationId xmlns:p14="http://schemas.microsoft.com/office/powerpoint/2010/main" val="63298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Betriebliche Kosten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68</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 xmlns:a16="http://schemas.microsoft.com/office/drawing/2014/main" id="{E3DE15AE-77D2-402B-BB25-86CC249E8DE3}"/>
              </a:ext>
            </a:extLst>
          </p:cNvPr>
          <p:cNvSpPr txBox="1">
            <a:spLocks noChangeArrowheads="1"/>
          </p:cNvSpPr>
          <p:nvPr/>
        </p:nvSpPr>
        <p:spPr bwMode="auto">
          <a:xfrm>
            <a:off x="457200" y="1884139"/>
            <a:ext cx="64770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buFontTx/>
              <a:buChar char="•"/>
            </a:pPr>
            <a:endParaRPr lang="de-DE" altLang="de-DE" sz="1800" dirty="0">
              <a:cs typeface="Arial" panose="020B0604020202020204" pitchFamily="34" charset="0"/>
            </a:endParaRPr>
          </a:p>
          <a:p>
            <a:pPr algn="l">
              <a:buFontTx/>
              <a:buChar char="•"/>
            </a:pPr>
            <a:r>
              <a:rPr lang="de-DE" altLang="de-DE" sz="1800" b="1" dirty="0">
                <a:solidFill>
                  <a:srgbClr val="92D050"/>
                </a:solidFill>
                <a:cs typeface="Arial" panose="020B0604020202020204" pitchFamily="34" charset="0"/>
              </a:rPr>
              <a:t> Kreditbeschaffungskosten:</a:t>
            </a:r>
          </a:p>
          <a:p>
            <a:pPr algn="l"/>
            <a:r>
              <a:rPr lang="de-DE" altLang="de-DE" sz="1800" dirty="0">
                <a:cs typeface="Arial" panose="020B0604020202020204" pitchFamily="34" charset="0"/>
              </a:rPr>
              <a:t>- Bearbeitungsgebühr</a:t>
            </a:r>
          </a:p>
          <a:p>
            <a:pPr algn="l"/>
            <a:r>
              <a:rPr lang="de-DE" altLang="de-DE" sz="1800" dirty="0">
                <a:cs typeface="Arial" panose="020B0604020202020204" pitchFamily="34" charset="0"/>
              </a:rPr>
              <a:t>- Zinsen</a:t>
            </a:r>
          </a:p>
          <a:p>
            <a:pPr algn="l"/>
            <a:r>
              <a:rPr lang="de-DE" altLang="de-DE" sz="1800" dirty="0">
                <a:cs typeface="Arial" panose="020B0604020202020204" pitchFamily="34" charset="0"/>
              </a:rPr>
              <a:t>- Bürgschaftsprovision</a:t>
            </a:r>
          </a:p>
          <a:p>
            <a:pPr marL="285750" indent="-285750" algn="l">
              <a:buFontTx/>
              <a:buChar char="-"/>
            </a:pPr>
            <a:endParaRPr lang="de-DE" altLang="de-DE" sz="1000" dirty="0">
              <a:cs typeface="Arial" panose="020B0604020202020204" pitchFamily="34" charset="0"/>
            </a:endParaRPr>
          </a:p>
          <a:p>
            <a:pPr>
              <a:buFontTx/>
              <a:buChar char="•"/>
            </a:pPr>
            <a:r>
              <a:rPr lang="de-DE" altLang="de-DE" sz="1800" b="1" dirty="0">
                <a:solidFill>
                  <a:srgbClr val="92D050"/>
                </a:solidFill>
                <a:cs typeface="Arial" panose="020B0604020202020204" pitchFamily="34" charset="0"/>
              </a:rPr>
              <a:t> Sonstige Kosten: </a:t>
            </a:r>
          </a:p>
          <a:p>
            <a:r>
              <a:rPr lang="de-DE" altLang="de-DE" sz="1800" dirty="0">
                <a:cs typeface="Arial" panose="020B0604020202020204" pitchFamily="34" charset="0"/>
              </a:rPr>
              <a:t>- Reisekosten (Fahrtkosten, Übernachtungskosten, Spesen)</a:t>
            </a:r>
          </a:p>
          <a:p>
            <a:r>
              <a:rPr lang="de-DE" altLang="de-DE" sz="1800" dirty="0">
                <a:cs typeface="Arial" panose="020B0604020202020204" pitchFamily="34" charset="0"/>
              </a:rPr>
              <a:t>- Messebesuche </a:t>
            </a:r>
          </a:p>
          <a:p>
            <a:r>
              <a:rPr lang="de-DE" altLang="de-DE" sz="1800" dirty="0">
                <a:cs typeface="Arial" panose="020B0604020202020204" pitchFamily="34" charset="0"/>
              </a:rPr>
              <a:t>- Weiterbildung</a:t>
            </a:r>
          </a:p>
          <a:p>
            <a:r>
              <a:rPr lang="de-DE" altLang="de-DE" sz="1800" dirty="0">
                <a:cs typeface="Arial" panose="020B0604020202020204" pitchFamily="34" charset="0"/>
              </a:rPr>
              <a:t>- Repräsentation / Bewirtung</a:t>
            </a:r>
          </a:p>
          <a:p>
            <a:r>
              <a:rPr lang="de-DE" altLang="de-DE" sz="1800" dirty="0">
                <a:cs typeface="Arial" panose="020B0604020202020204" pitchFamily="34" charset="0"/>
              </a:rPr>
              <a:t>- Bürobedarf, Porto</a:t>
            </a:r>
          </a:p>
          <a:p>
            <a:r>
              <a:rPr lang="de-DE" altLang="de-DE" sz="1800" dirty="0">
                <a:cs typeface="Arial" panose="020B0604020202020204" pitchFamily="34" charset="0"/>
              </a:rPr>
              <a:t>- Telefon, Handy, Fax, Internet</a:t>
            </a:r>
          </a:p>
          <a:p>
            <a:pPr>
              <a:buFontTx/>
              <a:buChar char="-"/>
            </a:pPr>
            <a:r>
              <a:rPr lang="de-DE" altLang="de-DE" sz="1800" dirty="0">
                <a:cs typeface="Arial" panose="020B0604020202020204" pitchFamily="34" charset="0"/>
              </a:rPr>
              <a:t> Steuerberatung, Rechtsberatung</a:t>
            </a:r>
          </a:p>
          <a:p>
            <a:pPr>
              <a:buFontTx/>
              <a:buChar char="-"/>
            </a:pPr>
            <a:r>
              <a:rPr lang="de-DE" altLang="de-DE" sz="1800" dirty="0">
                <a:cs typeface="Arial" panose="020B0604020202020204" pitchFamily="34" charset="0"/>
              </a:rPr>
              <a:t> Buchhaltung </a:t>
            </a:r>
          </a:p>
          <a:p>
            <a:pPr>
              <a:buFontTx/>
              <a:buChar char="-"/>
            </a:pPr>
            <a:r>
              <a:rPr lang="de-DE" altLang="de-DE" sz="1800" dirty="0">
                <a:cs typeface="Arial" panose="020B0604020202020204" pitchFamily="34" charset="0"/>
              </a:rPr>
              <a:t> Kammerbeiträge</a:t>
            </a:r>
          </a:p>
          <a:p>
            <a:pPr>
              <a:buFontTx/>
              <a:buChar char="-"/>
            </a:pPr>
            <a:r>
              <a:rPr lang="de-DE" altLang="de-DE" sz="1800" dirty="0">
                <a:cs typeface="Arial" panose="020B0604020202020204" pitchFamily="34" charset="0"/>
              </a:rPr>
              <a:t> Betriebliche Versicherungen</a:t>
            </a:r>
          </a:p>
        </p:txBody>
      </p:sp>
    </p:spTree>
    <p:extLst>
      <p:ext uri="{BB962C8B-B14F-4D97-AF65-F5344CB8AC3E}">
        <p14:creationId xmlns:p14="http://schemas.microsoft.com/office/powerpoint/2010/main" val="2939662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fontScale="77500" lnSpcReduction="20000"/>
          </a:bodyPr>
          <a:lstStyle/>
          <a:p>
            <a:r>
              <a:rPr lang="de-DE" dirty="0"/>
              <a:t>Umsatz- / Rentabilitätsvorschau für drei Jahre </a:t>
            </a:r>
            <a:br>
              <a:rPr lang="de-DE" dirty="0"/>
            </a:br>
            <a:r>
              <a:rPr lang="de-DE" dirty="0"/>
              <a:t>(Kurzform)</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69</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10.</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2">
            <a:extLst>
              <a:ext uri="{FF2B5EF4-FFF2-40B4-BE49-F238E27FC236}">
                <a16:creationId xmlns="" xmlns:a16="http://schemas.microsoft.com/office/drawing/2014/main" id="{7E6F1898-878A-4948-9B5D-D464C4B6C869}"/>
              </a:ext>
            </a:extLst>
          </p:cNvPr>
          <p:cNvGraphicFramePr>
            <a:graphicFrameLocks/>
          </p:cNvGraphicFramePr>
          <p:nvPr>
            <p:extLst>
              <p:ext uri="{D42A27DB-BD31-4B8C-83A1-F6EECF244321}">
                <p14:modId xmlns:p14="http://schemas.microsoft.com/office/powerpoint/2010/main" val="2040969862"/>
              </p:ext>
            </p:extLst>
          </p:nvPr>
        </p:nvGraphicFramePr>
        <p:xfrm>
          <a:off x="457200" y="2132855"/>
          <a:ext cx="8031899" cy="4451222"/>
        </p:xfrm>
        <a:graphic>
          <a:graphicData uri="http://schemas.openxmlformats.org/drawingml/2006/table">
            <a:tbl>
              <a:tblPr/>
              <a:tblGrid>
                <a:gridCol w="4546847">
                  <a:extLst>
                    <a:ext uri="{9D8B030D-6E8A-4147-A177-3AD203B41FA5}">
                      <a16:colId xmlns="" xmlns:a16="http://schemas.microsoft.com/office/drawing/2014/main" val="20000"/>
                    </a:ext>
                  </a:extLst>
                </a:gridCol>
                <a:gridCol w="1152127">
                  <a:extLst>
                    <a:ext uri="{9D8B030D-6E8A-4147-A177-3AD203B41FA5}">
                      <a16:colId xmlns="" xmlns:a16="http://schemas.microsoft.com/office/drawing/2014/main" val="20001"/>
                    </a:ext>
                  </a:extLst>
                </a:gridCol>
                <a:gridCol w="1152127">
                  <a:extLst>
                    <a:ext uri="{9D8B030D-6E8A-4147-A177-3AD203B41FA5}">
                      <a16:colId xmlns="" xmlns:a16="http://schemas.microsoft.com/office/drawing/2014/main" val="20002"/>
                    </a:ext>
                  </a:extLst>
                </a:gridCol>
                <a:gridCol w="1180798">
                  <a:extLst>
                    <a:ext uri="{9D8B030D-6E8A-4147-A177-3AD203B41FA5}">
                      <a16:colId xmlns="" xmlns:a16="http://schemas.microsoft.com/office/drawing/2014/main" val="20003"/>
                    </a:ext>
                  </a:extLst>
                </a:gridCol>
              </a:tblGrid>
              <a:tr h="734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 Jahr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Jahr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 Jahr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45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Bruttoumsatz</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MwSt.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45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Nettoumsatz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Waren- und Materialeinsatz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45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Rohertrag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Kosten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45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Gewinn vor Steuern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Einkommens-/Körperschafts.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34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Gewinn nach Steuern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11" name="Line 42">
            <a:extLst>
              <a:ext uri="{FF2B5EF4-FFF2-40B4-BE49-F238E27FC236}">
                <a16:creationId xmlns="" xmlns:a16="http://schemas.microsoft.com/office/drawing/2014/main" id="{0AA147C7-BB5C-4EEF-B0C6-E5D6E52D5373}"/>
              </a:ext>
            </a:extLst>
          </p:cNvPr>
          <p:cNvSpPr>
            <a:spLocks noChangeShapeType="1"/>
          </p:cNvSpPr>
          <p:nvPr/>
        </p:nvSpPr>
        <p:spPr bwMode="auto">
          <a:xfrm flipV="1">
            <a:off x="4663435" y="2851940"/>
            <a:ext cx="0" cy="2362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3" name="Line 44">
            <a:extLst>
              <a:ext uri="{FF2B5EF4-FFF2-40B4-BE49-F238E27FC236}">
                <a16:creationId xmlns="" xmlns:a16="http://schemas.microsoft.com/office/drawing/2014/main" id="{8E387EB8-1494-491A-8327-A8B6F19F4708}"/>
              </a:ext>
            </a:extLst>
          </p:cNvPr>
          <p:cNvSpPr>
            <a:spLocks noChangeShapeType="1"/>
          </p:cNvSpPr>
          <p:nvPr/>
        </p:nvSpPr>
        <p:spPr bwMode="auto">
          <a:xfrm flipV="1">
            <a:off x="4654550" y="2547140"/>
            <a:ext cx="4298950" cy="304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4" name="Line 43">
            <a:extLst>
              <a:ext uri="{FF2B5EF4-FFF2-40B4-BE49-F238E27FC236}">
                <a16:creationId xmlns="" xmlns:a16="http://schemas.microsoft.com/office/drawing/2014/main" id="{C5A91FB3-8C48-4695-AF98-E83A057A6625}"/>
              </a:ext>
            </a:extLst>
          </p:cNvPr>
          <p:cNvSpPr>
            <a:spLocks noChangeShapeType="1"/>
          </p:cNvSpPr>
          <p:nvPr/>
        </p:nvSpPr>
        <p:spPr bwMode="auto">
          <a:xfrm>
            <a:off x="4646613" y="2852936"/>
            <a:ext cx="4314825"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5" name="Line 48">
            <a:extLst>
              <a:ext uri="{FF2B5EF4-FFF2-40B4-BE49-F238E27FC236}">
                <a16:creationId xmlns="" xmlns:a16="http://schemas.microsoft.com/office/drawing/2014/main" id="{9E43F267-649C-48EC-B939-D8FBE4D401CE}"/>
              </a:ext>
            </a:extLst>
          </p:cNvPr>
          <p:cNvSpPr>
            <a:spLocks noChangeShapeType="1"/>
          </p:cNvSpPr>
          <p:nvPr/>
        </p:nvSpPr>
        <p:spPr bwMode="auto">
          <a:xfrm>
            <a:off x="5580112" y="2866999"/>
            <a:ext cx="0" cy="2362201"/>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6" name="Line 49">
            <a:extLst>
              <a:ext uri="{FF2B5EF4-FFF2-40B4-BE49-F238E27FC236}">
                <a16:creationId xmlns="" xmlns:a16="http://schemas.microsoft.com/office/drawing/2014/main" id="{45496AAA-384D-49A0-B423-AF085F08ACC2}"/>
              </a:ext>
            </a:extLst>
          </p:cNvPr>
          <p:cNvSpPr>
            <a:spLocks noChangeShapeType="1"/>
          </p:cNvSpPr>
          <p:nvPr/>
        </p:nvSpPr>
        <p:spPr bwMode="auto">
          <a:xfrm>
            <a:off x="6732240" y="2867000"/>
            <a:ext cx="0" cy="2362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7" name="Line 50">
            <a:extLst>
              <a:ext uri="{FF2B5EF4-FFF2-40B4-BE49-F238E27FC236}">
                <a16:creationId xmlns="" xmlns:a16="http://schemas.microsoft.com/office/drawing/2014/main" id="{2DEEB6F7-95C0-41FD-B54B-1EC18EE821A4}"/>
              </a:ext>
            </a:extLst>
          </p:cNvPr>
          <p:cNvSpPr>
            <a:spLocks noChangeShapeType="1"/>
          </p:cNvSpPr>
          <p:nvPr/>
        </p:nvSpPr>
        <p:spPr bwMode="auto">
          <a:xfrm>
            <a:off x="7884368" y="2867000"/>
            <a:ext cx="0" cy="2362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8" name="Line 45">
            <a:extLst>
              <a:ext uri="{FF2B5EF4-FFF2-40B4-BE49-F238E27FC236}">
                <a16:creationId xmlns="" xmlns:a16="http://schemas.microsoft.com/office/drawing/2014/main" id="{E75773CB-8044-4DF4-8F73-831838B69F4F}"/>
              </a:ext>
            </a:extLst>
          </p:cNvPr>
          <p:cNvSpPr>
            <a:spLocks noChangeShapeType="1"/>
          </p:cNvSpPr>
          <p:nvPr/>
        </p:nvSpPr>
        <p:spPr bwMode="auto">
          <a:xfrm flipV="1">
            <a:off x="264253" y="464056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9" name="Line 46">
            <a:extLst>
              <a:ext uri="{FF2B5EF4-FFF2-40B4-BE49-F238E27FC236}">
                <a16:creationId xmlns="" xmlns:a16="http://schemas.microsoft.com/office/drawing/2014/main" id="{82003ABE-A4ED-4F1B-A602-E6082C6A6443}"/>
              </a:ext>
            </a:extLst>
          </p:cNvPr>
          <p:cNvSpPr>
            <a:spLocks noChangeShapeType="1"/>
          </p:cNvSpPr>
          <p:nvPr/>
        </p:nvSpPr>
        <p:spPr bwMode="auto">
          <a:xfrm flipV="1">
            <a:off x="264253" y="441196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 name="Line 46">
            <a:extLst>
              <a:ext uri="{FF2B5EF4-FFF2-40B4-BE49-F238E27FC236}">
                <a16:creationId xmlns="" xmlns:a16="http://schemas.microsoft.com/office/drawing/2014/main" id="{631B7297-6982-44D8-ADF8-0745A9ED6F77}"/>
              </a:ext>
            </a:extLst>
          </p:cNvPr>
          <p:cNvSpPr>
            <a:spLocks noChangeShapeType="1"/>
          </p:cNvSpPr>
          <p:nvPr/>
        </p:nvSpPr>
        <p:spPr bwMode="auto">
          <a:xfrm flipV="1">
            <a:off x="264253" y="4869160"/>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Tree>
    <p:extLst>
      <p:ext uri="{BB962C8B-B14F-4D97-AF65-F5344CB8AC3E}">
        <p14:creationId xmlns:p14="http://schemas.microsoft.com/office/powerpoint/2010/main" val="663861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Liquidität</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70</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11.</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 xmlns:a16="http://schemas.microsoft.com/office/drawing/2014/main" id="{0AEF027B-C8E5-44F1-B1E7-2FFC05ACE637}"/>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de-DE" altLang="de-DE" dirty="0">
              <a:solidFill>
                <a:schemeClr val="accent2"/>
              </a:solidFill>
            </a:endParaRPr>
          </a:p>
          <a:p>
            <a:pPr>
              <a:buFontTx/>
              <a:buNone/>
            </a:pPr>
            <a:r>
              <a:rPr lang="de-DE" altLang="de-DE" sz="5400" dirty="0"/>
              <a:t>  </a:t>
            </a:r>
            <a:r>
              <a:rPr lang="de-DE" altLang="de-DE" sz="5400" dirty="0">
                <a:solidFill>
                  <a:schemeClr val="tx1"/>
                </a:solidFill>
                <a:latin typeface="Arial" pitchFamily="34" charset="0"/>
              </a:rPr>
              <a:t>Einzahlung</a:t>
            </a:r>
          </a:p>
          <a:p>
            <a:pPr>
              <a:buFontTx/>
              <a:buChar char="-"/>
            </a:pPr>
            <a:r>
              <a:rPr lang="de-DE" altLang="de-DE" sz="5400" dirty="0">
                <a:solidFill>
                  <a:srgbClr val="FF0000"/>
                </a:solidFill>
                <a:latin typeface="Arial" pitchFamily="34" charset="0"/>
              </a:rPr>
              <a:t> Auszahlung</a:t>
            </a:r>
            <a:endParaRPr lang="de-DE" altLang="de-DE" sz="1000" dirty="0">
              <a:solidFill>
                <a:srgbClr val="FF0000"/>
              </a:solidFill>
              <a:latin typeface="Arial" pitchFamily="34" charset="0"/>
            </a:endParaRPr>
          </a:p>
          <a:p>
            <a:pPr>
              <a:buFontTx/>
              <a:buNone/>
            </a:pPr>
            <a:r>
              <a:rPr lang="de-DE" altLang="de-DE" sz="5400" dirty="0">
                <a:solidFill>
                  <a:schemeClr val="tx1"/>
                </a:solidFill>
                <a:latin typeface="Arial" pitchFamily="34" charset="0"/>
              </a:rPr>
              <a:t>= Liquidität</a:t>
            </a:r>
            <a:r>
              <a:rPr lang="de-DE" altLang="de-DE" sz="5400" dirty="0">
                <a:solidFill>
                  <a:schemeClr val="tx1"/>
                </a:solidFill>
              </a:rPr>
              <a:t> </a:t>
            </a:r>
          </a:p>
          <a:p>
            <a:pPr>
              <a:buFontTx/>
              <a:buNone/>
            </a:pPr>
            <a:endParaRPr lang="de-DE" altLang="de-DE" sz="5400" dirty="0">
              <a:solidFill>
                <a:schemeClr val="accent2"/>
              </a:solidFill>
            </a:endParaRPr>
          </a:p>
        </p:txBody>
      </p:sp>
      <p:cxnSp>
        <p:nvCxnSpPr>
          <p:cNvPr id="12" name="Gerade Verbindung 2">
            <a:extLst>
              <a:ext uri="{FF2B5EF4-FFF2-40B4-BE49-F238E27FC236}">
                <a16:creationId xmlns="" xmlns:a16="http://schemas.microsoft.com/office/drawing/2014/main" id="{91620DB8-6F53-4A84-9C0F-56B691ECCC6E}"/>
              </a:ext>
            </a:extLst>
          </p:cNvPr>
          <p:cNvCxnSpPr>
            <a:cxnSpLocks noChangeShapeType="1"/>
          </p:cNvCxnSpPr>
          <p:nvPr/>
        </p:nvCxnSpPr>
        <p:spPr bwMode="auto">
          <a:xfrm>
            <a:off x="2771800" y="4365104"/>
            <a:ext cx="4032250" cy="0"/>
          </a:xfrm>
          <a:prstGeom prst="line">
            <a:avLst/>
          </a:prstGeom>
          <a:noFill/>
          <a:ln w="508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22494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Liquiditätsplan für die ersten 24 Monate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71</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11.</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Group 44">
            <a:extLst>
              <a:ext uri="{FF2B5EF4-FFF2-40B4-BE49-F238E27FC236}">
                <a16:creationId xmlns="" xmlns:a16="http://schemas.microsoft.com/office/drawing/2014/main" id="{84718A45-A4E1-4B93-B203-10DA2475F3D2}"/>
              </a:ext>
            </a:extLst>
          </p:cNvPr>
          <p:cNvGraphicFramePr>
            <a:graphicFrameLocks/>
          </p:cNvGraphicFramePr>
          <p:nvPr>
            <p:extLst>
              <p:ext uri="{D42A27DB-BD31-4B8C-83A1-F6EECF244321}">
                <p14:modId xmlns:p14="http://schemas.microsoft.com/office/powerpoint/2010/main" val="3886211209"/>
              </p:ext>
            </p:extLst>
          </p:nvPr>
        </p:nvGraphicFramePr>
        <p:xfrm>
          <a:off x="447675" y="2037905"/>
          <a:ext cx="8041426" cy="4775471"/>
        </p:xfrm>
        <a:graphic>
          <a:graphicData uri="http://schemas.openxmlformats.org/drawingml/2006/table">
            <a:tbl>
              <a:tblPr/>
              <a:tblGrid>
                <a:gridCol w="6131898">
                  <a:extLst>
                    <a:ext uri="{9D8B030D-6E8A-4147-A177-3AD203B41FA5}">
                      <a16:colId xmlns="" xmlns:a16="http://schemas.microsoft.com/office/drawing/2014/main" val="20000"/>
                    </a:ext>
                  </a:extLst>
                </a:gridCol>
                <a:gridCol w="421927">
                  <a:extLst>
                    <a:ext uri="{9D8B030D-6E8A-4147-A177-3AD203B41FA5}">
                      <a16:colId xmlns="" xmlns:a16="http://schemas.microsoft.com/office/drawing/2014/main" val="20001"/>
                    </a:ext>
                  </a:extLst>
                </a:gridCol>
                <a:gridCol w="421927">
                  <a:extLst>
                    <a:ext uri="{9D8B030D-6E8A-4147-A177-3AD203B41FA5}">
                      <a16:colId xmlns="" xmlns:a16="http://schemas.microsoft.com/office/drawing/2014/main" val="20002"/>
                    </a:ext>
                  </a:extLst>
                </a:gridCol>
                <a:gridCol w="604956">
                  <a:extLst>
                    <a:ext uri="{9D8B030D-6E8A-4147-A177-3AD203B41FA5}">
                      <a16:colId xmlns="" xmlns:a16="http://schemas.microsoft.com/office/drawing/2014/main" val="20003"/>
                    </a:ext>
                  </a:extLst>
                </a:gridCol>
                <a:gridCol w="460718">
                  <a:extLst>
                    <a:ext uri="{9D8B030D-6E8A-4147-A177-3AD203B41FA5}">
                      <a16:colId xmlns="" xmlns:a16="http://schemas.microsoft.com/office/drawing/2014/main" val="20004"/>
                    </a:ext>
                  </a:extLst>
                </a:gridCol>
              </a:tblGrid>
              <a:tr h="3048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Monat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24</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7234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       Einzahlungen</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        Umsatz</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Sonstige Einzahlungen</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1.3.    Summe Liquiditätszugang</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602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a:t>
                      </a: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Auszahlungen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        Anlageinvestitionen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2.2.       Personal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2.3.       Material/Waren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        Betriebsausgaben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       Kredittilgung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2.6.       Zinsen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2.7.       Umsatzsteuer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2.8.       Privatentnahme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2.9.       Sonstige Auszahlung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2.10. Summe Liquiditätsabgang</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4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      Liquiditätssaldo (1.3 minus 2.10)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54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4.      Liquiditätssaldo (kumuliert)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2623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Liquiditätsplan - Beispiel</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72</a:t>
            </a:r>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7855110C-4453-4AD2-A73B-545BF99CB17F}"/>
              </a:ext>
            </a:extLst>
          </p:cNvPr>
          <p:cNvSpPr>
            <a:spLocks noChangeArrowheads="1"/>
          </p:cNvSpPr>
          <p:nvPr/>
        </p:nvSpPr>
        <p:spPr bwMode="auto">
          <a:xfrm>
            <a:off x="444500" y="1425066"/>
            <a:ext cx="599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2000" b="1" dirty="0">
                <a:solidFill>
                  <a:schemeClr val="bg1"/>
                </a:solidFill>
              </a:rPr>
              <a:t>11.</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a:extLst>
              <a:ext uri="{FF2B5EF4-FFF2-40B4-BE49-F238E27FC236}">
                <a16:creationId xmlns="" xmlns:a16="http://schemas.microsoft.com/office/drawing/2014/main" id="{0957BF32-12F7-48EE-961E-6029AE5F7CB7}"/>
              </a:ext>
            </a:extLst>
          </p:cNvPr>
          <p:cNvGrpSpPr>
            <a:grpSpLocks/>
          </p:cNvGrpSpPr>
          <p:nvPr/>
        </p:nvGrpSpPr>
        <p:grpSpPr bwMode="auto">
          <a:xfrm>
            <a:off x="762000" y="2209800"/>
            <a:ext cx="7543800" cy="3657600"/>
            <a:chOff x="480" y="1392"/>
            <a:chExt cx="4752" cy="2304"/>
          </a:xfrm>
        </p:grpSpPr>
        <p:sp>
          <p:nvSpPr>
            <p:cNvPr id="10" name="Line 3">
              <a:extLst>
                <a:ext uri="{FF2B5EF4-FFF2-40B4-BE49-F238E27FC236}">
                  <a16:creationId xmlns="" xmlns:a16="http://schemas.microsoft.com/office/drawing/2014/main" id="{8C0D6CF2-8EEC-495F-8B04-66FED4B37B79}"/>
                </a:ext>
              </a:extLst>
            </p:cNvPr>
            <p:cNvSpPr>
              <a:spLocks noChangeShapeType="1"/>
            </p:cNvSpPr>
            <p:nvPr/>
          </p:nvSpPr>
          <p:spPr bwMode="auto">
            <a:xfrm>
              <a:off x="480" y="172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2" name="Line 4">
              <a:extLst>
                <a:ext uri="{FF2B5EF4-FFF2-40B4-BE49-F238E27FC236}">
                  <a16:creationId xmlns="" xmlns:a16="http://schemas.microsoft.com/office/drawing/2014/main" id="{84EF1429-35E1-4B9B-BBF1-04150B0AD2FF}"/>
                </a:ext>
              </a:extLst>
            </p:cNvPr>
            <p:cNvSpPr>
              <a:spLocks noChangeShapeType="1"/>
            </p:cNvSpPr>
            <p:nvPr/>
          </p:nvSpPr>
          <p:spPr bwMode="auto">
            <a:xfrm flipV="1">
              <a:off x="480" y="220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3" name="Line 5">
              <a:extLst>
                <a:ext uri="{FF2B5EF4-FFF2-40B4-BE49-F238E27FC236}">
                  <a16:creationId xmlns="" xmlns:a16="http://schemas.microsoft.com/office/drawing/2014/main" id="{D6F572B7-5FE2-4051-8DCB-8BC6C27B2272}"/>
                </a:ext>
              </a:extLst>
            </p:cNvPr>
            <p:cNvSpPr>
              <a:spLocks noChangeShapeType="1"/>
            </p:cNvSpPr>
            <p:nvPr/>
          </p:nvSpPr>
          <p:spPr bwMode="auto">
            <a:xfrm flipV="1">
              <a:off x="480" y="268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4" name="Line 6">
              <a:extLst>
                <a:ext uri="{FF2B5EF4-FFF2-40B4-BE49-F238E27FC236}">
                  <a16:creationId xmlns="" xmlns:a16="http://schemas.microsoft.com/office/drawing/2014/main" id="{15108908-CA5D-468D-8D44-D0D0FE2E72A8}"/>
                </a:ext>
              </a:extLst>
            </p:cNvPr>
            <p:cNvSpPr>
              <a:spLocks noChangeShapeType="1"/>
            </p:cNvSpPr>
            <p:nvPr/>
          </p:nvSpPr>
          <p:spPr bwMode="auto">
            <a:xfrm flipV="1">
              <a:off x="480" y="316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5" name="Line 7">
              <a:extLst>
                <a:ext uri="{FF2B5EF4-FFF2-40B4-BE49-F238E27FC236}">
                  <a16:creationId xmlns="" xmlns:a16="http://schemas.microsoft.com/office/drawing/2014/main" id="{4D57F7DB-1711-4E15-A5ED-1B6F8FEB537A}"/>
                </a:ext>
              </a:extLst>
            </p:cNvPr>
            <p:cNvSpPr>
              <a:spLocks noChangeShapeType="1"/>
            </p:cNvSpPr>
            <p:nvPr/>
          </p:nvSpPr>
          <p:spPr bwMode="auto">
            <a:xfrm flipV="1">
              <a:off x="480" y="3696"/>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6" name="Text Box 8">
              <a:extLst>
                <a:ext uri="{FF2B5EF4-FFF2-40B4-BE49-F238E27FC236}">
                  <a16:creationId xmlns="" xmlns:a16="http://schemas.microsoft.com/office/drawing/2014/main" id="{06745685-43F4-48D9-A4F3-5899AAB59545}"/>
                </a:ext>
              </a:extLst>
            </p:cNvPr>
            <p:cNvSpPr txBox="1">
              <a:spLocks noChangeArrowheads="1"/>
            </p:cNvSpPr>
            <p:nvPr/>
          </p:nvSpPr>
          <p:spPr bwMode="auto">
            <a:xfrm>
              <a:off x="1392" y="1392"/>
              <a:ext cx="37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1	2	3	4	  5	  6</a:t>
              </a:r>
            </a:p>
          </p:txBody>
        </p:sp>
        <p:sp>
          <p:nvSpPr>
            <p:cNvPr id="17" name="Text Box 9">
              <a:extLst>
                <a:ext uri="{FF2B5EF4-FFF2-40B4-BE49-F238E27FC236}">
                  <a16:creationId xmlns="" xmlns:a16="http://schemas.microsoft.com/office/drawing/2014/main" id="{5F72F058-1761-426C-AF8A-A886CFBA2DA6}"/>
                </a:ext>
              </a:extLst>
            </p:cNvPr>
            <p:cNvSpPr txBox="1">
              <a:spLocks noChangeArrowheads="1"/>
            </p:cNvSpPr>
            <p:nvPr/>
          </p:nvSpPr>
          <p:spPr bwMode="auto">
            <a:xfrm>
              <a:off x="528" y="182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EZ</a:t>
              </a:r>
              <a:endParaRPr lang="de-DE" altLang="de-DE" sz="2400" dirty="0"/>
            </a:p>
          </p:txBody>
        </p:sp>
        <p:sp>
          <p:nvSpPr>
            <p:cNvPr id="18" name="Text Box 10">
              <a:extLst>
                <a:ext uri="{FF2B5EF4-FFF2-40B4-BE49-F238E27FC236}">
                  <a16:creationId xmlns="" xmlns:a16="http://schemas.microsoft.com/office/drawing/2014/main" id="{7C0C8045-56A8-4059-AC6B-0031A4CC41DA}"/>
                </a:ext>
              </a:extLst>
            </p:cNvPr>
            <p:cNvSpPr txBox="1">
              <a:spLocks noChangeArrowheads="1"/>
            </p:cNvSpPr>
            <p:nvPr/>
          </p:nvSpPr>
          <p:spPr bwMode="auto">
            <a:xfrm>
              <a:off x="528" y="230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AZ</a:t>
              </a:r>
              <a:endParaRPr lang="de-DE" altLang="de-DE" sz="2400" dirty="0"/>
            </a:p>
          </p:txBody>
        </p:sp>
        <p:sp>
          <p:nvSpPr>
            <p:cNvPr id="19" name="Text Box 11">
              <a:extLst>
                <a:ext uri="{FF2B5EF4-FFF2-40B4-BE49-F238E27FC236}">
                  <a16:creationId xmlns="" xmlns:a16="http://schemas.microsoft.com/office/drawing/2014/main" id="{A4C83BD4-0DED-44A3-9E25-2B40E546B00B}"/>
                </a:ext>
              </a:extLst>
            </p:cNvPr>
            <p:cNvSpPr txBox="1">
              <a:spLocks noChangeArrowheads="1"/>
            </p:cNvSpPr>
            <p:nvPr/>
          </p:nvSpPr>
          <p:spPr bwMode="auto">
            <a:xfrm>
              <a:off x="528" y="278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LS</a:t>
              </a:r>
              <a:endParaRPr lang="de-DE" altLang="de-DE" sz="2400" dirty="0"/>
            </a:p>
          </p:txBody>
        </p:sp>
        <p:sp>
          <p:nvSpPr>
            <p:cNvPr id="20" name="Text Box 12">
              <a:extLst>
                <a:ext uri="{FF2B5EF4-FFF2-40B4-BE49-F238E27FC236}">
                  <a16:creationId xmlns="" xmlns:a16="http://schemas.microsoft.com/office/drawing/2014/main" id="{6C79C0A5-A5B4-4FCA-AF8D-9F173902F95F}"/>
                </a:ext>
              </a:extLst>
            </p:cNvPr>
            <p:cNvSpPr txBox="1">
              <a:spLocks noChangeArrowheads="1"/>
            </p:cNvSpPr>
            <p:nvPr/>
          </p:nvSpPr>
          <p:spPr bwMode="auto">
            <a:xfrm>
              <a:off x="528" y="3312"/>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kLS</a:t>
              </a:r>
              <a:endParaRPr lang="de-DE" altLang="de-DE" sz="2400" dirty="0"/>
            </a:p>
          </p:txBody>
        </p:sp>
      </p:grpSp>
      <p:sp>
        <p:nvSpPr>
          <p:cNvPr id="21" name="Text Box 9">
            <a:extLst>
              <a:ext uri="{FF2B5EF4-FFF2-40B4-BE49-F238E27FC236}">
                <a16:creationId xmlns="" xmlns:a16="http://schemas.microsoft.com/office/drawing/2014/main" id="{FAE3698E-8468-486D-9810-4250449ED669}"/>
              </a:ext>
            </a:extLst>
          </p:cNvPr>
          <p:cNvSpPr txBox="1">
            <a:spLocks noChangeArrowheads="1"/>
          </p:cNvSpPr>
          <p:nvPr/>
        </p:nvSpPr>
        <p:spPr bwMode="auto">
          <a:xfrm>
            <a:off x="838200" y="2209800"/>
            <a:ext cx="996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t>Mon.</a:t>
            </a:r>
            <a:endParaRPr lang="de-DE" altLang="de-DE" sz="2400" dirty="0"/>
          </a:p>
        </p:txBody>
      </p:sp>
      <p:sp>
        <p:nvSpPr>
          <p:cNvPr id="22" name="Text Box 13">
            <a:extLst>
              <a:ext uri="{FF2B5EF4-FFF2-40B4-BE49-F238E27FC236}">
                <a16:creationId xmlns="" xmlns:a16="http://schemas.microsoft.com/office/drawing/2014/main" id="{31820CE7-3AA7-4036-8A8C-33E25A7E0BFE}"/>
              </a:ext>
            </a:extLst>
          </p:cNvPr>
          <p:cNvSpPr txBox="1">
            <a:spLocks noChangeArrowheads="1"/>
          </p:cNvSpPr>
          <p:nvPr/>
        </p:nvSpPr>
        <p:spPr bwMode="auto">
          <a:xfrm>
            <a:off x="2133600" y="29718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dirty="0">
                <a:latin typeface="Times New Roman" pitchFamily="18" charset="0"/>
              </a:rPr>
              <a:t>		</a:t>
            </a:r>
            <a:r>
              <a:rPr lang="de-DE" altLang="de-DE" sz="2400" b="1" dirty="0"/>
              <a:t>10‘	20‘	  30‘	  40‘</a:t>
            </a:r>
          </a:p>
        </p:txBody>
      </p:sp>
      <p:sp>
        <p:nvSpPr>
          <p:cNvPr id="23" name="Text Box 14">
            <a:extLst>
              <a:ext uri="{FF2B5EF4-FFF2-40B4-BE49-F238E27FC236}">
                <a16:creationId xmlns="" xmlns:a16="http://schemas.microsoft.com/office/drawing/2014/main" id="{982F85DA-E62A-4F5A-A7F0-00EF43448AD6}"/>
              </a:ext>
            </a:extLst>
          </p:cNvPr>
          <p:cNvSpPr txBox="1">
            <a:spLocks noChangeArrowheads="1"/>
          </p:cNvSpPr>
          <p:nvPr/>
        </p:nvSpPr>
        <p:spPr bwMode="auto">
          <a:xfrm>
            <a:off x="2133600" y="37338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solidFill>
                  <a:srgbClr val="FF0000"/>
                </a:solidFill>
              </a:rPr>
              <a:t>30‘	20‘	20‘	10‘	  10‘	  10‘</a:t>
            </a:r>
            <a:endParaRPr lang="de-DE" altLang="de-DE" sz="2400" dirty="0"/>
          </a:p>
        </p:txBody>
      </p:sp>
      <p:sp>
        <p:nvSpPr>
          <p:cNvPr id="24" name="Text Box 15">
            <a:extLst>
              <a:ext uri="{FF2B5EF4-FFF2-40B4-BE49-F238E27FC236}">
                <a16:creationId xmlns="" xmlns:a16="http://schemas.microsoft.com/office/drawing/2014/main" id="{1DAD2104-A7C4-4EBF-8169-B6C602AB5FAF}"/>
              </a:ext>
            </a:extLst>
          </p:cNvPr>
          <p:cNvSpPr txBox="1">
            <a:spLocks noChangeArrowheads="1"/>
          </p:cNvSpPr>
          <p:nvPr/>
        </p:nvSpPr>
        <p:spPr bwMode="auto">
          <a:xfrm>
            <a:off x="1981200" y="44958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solidFill>
                  <a:srgbClr val="FF0000"/>
                </a:solidFill>
              </a:rPr>
              <a:t>- 30‘	- 20‘    - 10‘</a:t>
            </a:r>
            <a:r>
              <a:rPr lang="de-DE" altLang="de-DE" sz="2400" dirty="0"/>
              <a:t>	</a:t>
            </a:r>
            <a:r>
              <a:rPr lang="de-DE" altLang="de-DE" sz="2400" b="1" dirty="0"/>
              <a:t>+10‘	  +20‘	  +30‘</a:t>
            </a:r>
          </a:p>
        </p:txBody>
      </p:sp>
      <p:sp>
        <p:nvSpPr>
          <p:cNvPr id="25" name="Text Box 16">
            <a:extLst>
              <a:ext uri="{FF2B5EF4-FFF2-40B4-BE49-F238E27FC236}">
                <a16:creationId xmlns="" xmlns:a16="http://schemas.microsoft.com/office/drawing/2014/main" id="{35D13AA8-4E63-407C-8C10-E2ADDF181ED0}"/>
              </a:ext>
            </a:extLst>
          </p:cNvPr>
          <p:cNvSpPr txBox="1">
            <a:spLocks noChangeArrowheads="1"/>
          </p:cNvSpPr>
          <p:nvPr/>
        </p:nvSpPr>
        <p:spPr bwMode="auto">
          <a:xfrm>
            <a:off x="1981200" y="510540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400" b="1" dirty="0">
                <a:solidFill>
                  <a:srgbClr val="FF0000"/>
                </a:solidFill>
              </a:rPr>
              <a:t>- 30‘	- 50‘  </a:t>
            </a:r>
            <a:r>
              <a:rPr lang="de-DE" altLang="de-DE" sz="3600" b="1" i="1" dirty="0">
                <a:solidFill>
                  <a:srgbClr val="FF0000"/>
                </a:solidFill>
              </a:rPr>
              <a:t>- 60‘</a:t>
            </a:r>
            <a:r>
              <a:rPr lang="de-DE" altLang="de-DE" sz="2400" b="1" dirty="0">
                <a:solidFill>
                  <a:srgbClr val="FF0000"/>
                </a:solidFill>
              </a:rPr>
              <a:t>	- 50‘	  - 30‘	      0‘</a:t>
            </a:r>
          </a:p>
        </p:txBody>
      </p:sp>
      <p:grpSp>
        <p:nvGrpSpPr>
          <p:cNvPr id="26" name="Group 17">
            <a:extLst>
              <a:ext uri="{FF2B5EF4-FFF2-40B4-BE49-F238E27FC236}">
                <a16:creationId xmlns="" xmlns:a16="http://schemas.microsoft.com/office/drawing/2014/main" id="{4AF6F055-9C8D-4A1B-B0D6-0B0369BA1355}"/>
              </a:ext>
            </a:extLst>
          </p:cNvPr>
          <p:cNvGrpSpPr>
            <a:grpSpLocks/>
          </p:cNvGrpSpPr>
          <p:nvPr/>
        </p:nvGrpSpPr>
        <p:grpSpPr bwMode="auto">
          <a:xfrm>
            <a:off x="4289156" y="5659499"/>
            <a:ext cx="3967784" cy="574561"/>
            <a:chOff x="2640" y="3600"/>
            <a:chExt cx="2211" cy="723"/>
          </a:xfrm>
        </p:grpSpPr>
        <p:sp>
          <p:nvSpPr>
            <p:cNvPr id="27" name="Line 18">
              <a:extLst>
                <a:ext uri="{FF2B5EF4-FFF2-40B4-BE49-F238E27FC236}">
                  <a16:creationId xmlns="" xmlns:a16="http://schemas.microsoft.com/office/drawing/2014/main" id="{5BAB4FE9-F261-47D8-B766-C66E2ADBFC57}"/>
                </a:ext>
              </a:extLst>
            </p:cNvPr>
            <p:cNvSpPr>
              <a:spLocks noChangeShapeType="1"/>
            </p:cNvSpPr>
            <p:nvPr/>
          </p:nvSpPr>
          <p:spPr bwMode="auto">
            <a:xfrm flipV="1">
              <a:off x="2640" y="3600"/>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8" name="Line 19">
              <a:extLst>
                <a:ext uri="{FF2B5EF4-FFF2-40B4-BE49-F238E27FC236}">
                  <a16:creationId xmlns="" xmlns:a16="http://schemas.microsoft.com/office/drawing/2014/main" id="{D771E860-57A7-4E5E-A61B-A970D96E6465}"/>
                </a:ext>
              </a:extLst>
            </p:cNvPr>
            <p:cNvSpPr>
              <a:spLocks noChangeShapeType="1"/>
            </p:cNvSpPr>
            <p:nvPr/>
          </p:nvSpPr>
          <p:spPr bwMode="auto">
            <a:xfrm>
              <a:off x="2640" y="39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9" name="Text Box 20">
              <a:extLst>
                <a:ext uri="{FF2B5EF4-FFF2-40B4-BE49-F238E27FC236}">
                  <a16:creationId xmlns="" xmlns:a16="http://schemas.microsoft.com/office/drawing/2014/main" id="{9EBC3A96-50B3-413F-A9F0-ED5A37B5AC81}"/>
                </a:ext>
              </a:extLst>
            </p:cNvPr>
            <p:cNvSpPr txBox="1">
              <a:spLocks noChangeArrowheads="1"/>
            </p:cNvSpPr>
            <p:nvPr/>
          </p:nvSpPr>
          <p:spPr bwMode="auto">
            <a:xfrm>
              <a:off x="3171" y="3670"/>
              <a:ext cx="1680" cy="653"/>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800" b="1" dirty="0"/>
                <a:t>= Kapitalbedarf</a:t>
              </a:r>
            </a:p>
          </p:txBody>
        </p:sp>
      </p:grpSp>
      <p:sp>
        <p:nvSpPr>
          <p:cNvPr id="30" name="Textfeld 1">
            <a:extLst>
              <a:ext uri="{FF2B5EF4-FFF2-40B4-BE49-F238E27FC236}">
                <a16:creationId xmlns="" xmlns:a16="http://schemas.microsoft.com/office/drawing/2014/main" id="{96698CEF-4C27-4CE8-98BA-163FA27096A4}"/>
              </a:ext>
            </a:extLst>
          </p:cNvPr>
          <p:cNvSpPr txBox="1">
            <a:spLocks noChangeArrowheads="1"/>
          </p:cNvSpPr>
          <p:nvPr/>
        </p:nvSpPr>
        <p:spPr bwMode="auto">
          <a:xfrm>
            <a:off x="741405" y="5867400"/>
            <a:ext cx="2592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800" dirty="0"/>
              <a:t>EZ = Einzahlungen</a:t>
            </a:r>
          </a:p>
          <a:p>
            <a:pPr algn="l"/>
            <a:r>
              <a:rPr lang="de-DE" altLang="de-DE" sz="800" dirty="0"/>
              <a:t>AZ = Auszahlungen</a:t>
            </a:r>
            <a:br>
              <a:rPr lang="de-DE" altLang="de-DE" sz="800" dirty="0"/>
            </a:br>
            <a:r>
              <a:rPr lang="de-DE" altLang="de-DE" sz="800" dirty="0"/>
              <a:t>LS = Liquiditätssaldo</a:t>
            </a:r>
          </a:p>
          <a:p>
            <a:pPr algn="l"/>
            <a:r>
              <a:rPr lang="de-DE" altLang="de-DE" sz="800" dirty="0"/>
              <a:t>kLS = kumulierter Liquiditätssaldo</a:t>
            </a:r>
          </a:p>
        </p:txBody>
      </p:sp>
    </p:spTree>
    <p:extLst>
      <p:ext uri="{BB962C8B-B14F-4D97-AF65-F5344CB8AC3E}">
        <p14:creationId xmlns:p14="http://schemas.microsoft.com/office/powerpoint/2010/main" val="3020553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3" grpId="0" autoUpdateAnimBg="0"/>
      <p:bldP spid="24" grpId="0" autoUpdateAnimBg="0"/>
      <p:bldP spid="25" grpId="0"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Konzept - Finanzplanung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6" name="Picture 5">
            <a:extLst>
              <a:ext uri="{FF2B5EF4-FFF2-40B4-BE49-F238E27FC236}">
                <a16:creationId xmlns="" xmlns:a16="http://schemas.microsoft.com/office/drawing/2014/main" id="{91634DF4-4C29-4BA7-93BF-C7D7D353F22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89101" y="1360293"/>
            <a:ext cx="191349"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 xmlns:a16="http://schemas.microsoft.com/office/drawing/2014/main" id="{F45D8711-5FE1-44BE-8736-02B5B74E1563}"/>
              </a:ext>
            </a:extLst>
          </p:cNvPr>
          <p:cNvSpPr txBox="1">
            <a:spLocks noChangeArrowheads="1"/>
          </p:cNvSpPr>
          <p:nvPr/>
        </p:nvSpPr>
        <p:spPr bwMode="auto">
          <a:xfrm>
            <a:off x="444500" y="1884139"/>
            <a:ext cx="8044601"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dirty="0"/>
          </a:p>
          <a:p>
            <a:pPr algn="l">
              <a:spcBef>
                <a:spcPct val="50000"/>
              </a:spcBef>
            </a:pPr>
            <a:endParaRPr lang="de-DE" altLang="de-DE" sz="1800" dirty="0"/>
          </a:p>
          <a:p>
            <a:pPr algn="l">
              <a:spcBef>
                <a:spcPct val="50000"/>
              </a:spcBef>
            </a:pPr>
            <a:endParaRPr lang="de-DE" altLang="de-DE" sz="1800" dirty="0"/>
          </a:p>
          <a:p>
            <a:pPr algn="l">
              <a:spcBef>
                <a:spcPct val="50000"/>
              </a:spcBef>
            </a:pPr>
            <a:endParaRPr lang="de-DE" altLang="de-DE" sz="1800" dirty="0"/>
          </a:p>
          <a:p>
            <a:pPr algn="ctr">
              <a:spcBef>
                <a:spcPct val="50000"/>
              </a:spcBef>
            </a:pPr>
            <a:r>
              <a:rPr lang="de-DE" altLang="de-DE" sz="1800" dirty="0"/>
              <a:t>Anhand einer fiktiven Gründungsplanung wird nun aufgezeigt wie eine</a:t>
            </a:r>
          </a:p>
          <a:p>
            <a:pPr algn="ctr">
              <a:spcBef>
                <a:spcPct val="50000"/>
              </a:spcBef>
            </a:pPr>
            <a:r>
              <a:rPr lang="de-DE" altLang="de-DE" sz="1800" dirty="0"/>
              <a:t> finanzwirtschaftliche Planung aufgestellt werden könnte.</a:t>
            </a:r>
          </a:p>
        </p:txBody>
      </p:sp>
    </p:spTree>
    <p:extLst>
      <p:ext uri="{BB962C8B-B14F-4D97-AF65-F5344CB8AC3E}">
        <p14:creationId xmlns:p14="http://schemas.microsoft.com/office/powerpoint/2010/main" val="3639975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Vorteil Konzept</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73</a:t>
            </a:r>
          </a:p>
        </p:txBody>
      </p:sp>
      <p:pic>
        <p:nvPicPr>
          <p:cNvPr id="8" name="Picture 5" descr="BD09221_">
            <a:extLst>
              <a:ext uri="{FF2B5EF4-FFF2-40B4-BE49-F238E27FC236}">
                <a16:creationId xmlns="" xmlns:a16="http://schemas.microsoft.com/office/drawing/2014/main" id="{71F71DB2-D7EA-49E2-A771-EB40DF7179A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7624" y="1359297"/>
            <a:ext cx="715694" cy="5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 xmlns:a16="http://schemas.microsoft.com/office/drawing/2014/main" id="{87F75B8F-0DC8-4AE2-A7AC-EBCE58CEF786}"/>
              </a:ext>
            </a:extLst>
          </p:cNvPr>
          <p:cNvSpPr/>
          <p:nvPr/>
        </p:nvSpPr>
        <p:spPr>
          <a:xfrm>
            <a:off x="463550" y="1884139"/>
            <a:ext cx="8216900" cy="3582519"/>
          </a:xfrm>
          <a:prstGeom prst="rect">
            <a:avLst/>
          </a:prstGeom>
        </p:spPr>
        <p:txBody>
          <a:bodyPr wrap="square">
            <a:spAutoFit/>
          </a:bodyPr>
          <a:lstStyle/>
          <a:p>
            <a:pPr marL="342900" indent="-342900" eaLnBrk="1" hangingPunct="1">
              <a:lnSpc>
                <a:spcPct val="90000"/>
              </a:lnSpc>
              <a:buFont typeface="Arial" panose="020B0604020202020204" pitchFamily="34" charset="0"/>
              <a:buChar char="•"/>
            </a:pP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Sie gewinnen Kompetenz</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Typische Zusammenhänge und die Abhängigkeiten einzelner Positionen voneinander werden Ihnen bewusst</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Sie erkennen besonders wichtige Details als Schlüsselpositionen Ihres wirtschaftlichen Erfolgs</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Variantenvergleiche machen Sie flexibel für spätere Situationen nach Eröffnung Ihres Geschäfts.</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Font typeface="Arial" panose="020B0604020202020204" pitchFamily="34" charset="0"/>
              <a:buChar char="•"/>
            </a:pPr>
            <a:r>
              <a:rPr lang="de-DE" altLang="de-DE" dirty="0">
                <a:latin typeface="Arial" pitchFamily="34" charset="0"/>
              </a:rPr>
              <a:t>Sie bekommen ein Gefühl für die finanziellen Auswirkungen Ihrer Entscheidung</a:t>
            </a:r>
          </a:p>
        </p:txBody>
      </p:sp>
    </p:spTree>
    <p:extLst>
      <p:ext uri="{BB962C8B-B14F-4D97-AF65-F5344CB8AC3E}">
        <p14:creationId xmlns:p14="http://schemas.microsoft.com/office/powerpoint/2010/main" val="190910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1E213CE9-ACF2-4BDD-BEBE-BB0C67B93C1B}"/>
              </a:ext>
            </a:extLst>
          </p:cNvPr>
          <p:cNvSpPr>
            <a:spLocks noGrp="1"/>
          </p:cNvSpPr>
          <p:nvPr>
            <p:ph idx="1"/>
          </p:nvPr>
        </p:nvSpPr>
        <p:spPr/>
        <p:txBody>
          <a:bodyPr/>
          <a:lstStyle/>
          <a:p>
            <a:endParaRPr lang="de-DE" dirty="0"/>
          </a:p>
        </p:txBody>
      </p:sp>
      <p:sp>
        <p:nvSpPr>
          <p:cNvPr id="3" name="Foliennummernplatzhalter 2">
            <a:extLst>
              <a:ext uri="{FF2B5EF4-FFF2-40B4-BE49-F238E27FC236}">
                <a16:creationId xmlns="" xmlns:a16="http://schemas.microsoft.com/office/drawing/2014/main" id="{B5BFB2E7-CD15-4E2F-8D53-DEF2FA6A7C46}"/>
              </a:ext>
            </a:extLst>
          </p:cNvPr>
          <p:cNvSpPr>
            <a:spLocks noGrp="1"/>
          </p:cNvSpPr>
          <p:nvPr>
            <p:ph type="sldNum" sz="quarter" idx="12"/>
          </p:nvPr>
        </p:nvSpPr>
        <p:spPr/>
        <p:txBody>
          <a:bodyPr/>
          <a:lstStyle/>
          <a:p>
            <a:r>
              <a:rPr lang="de-DE" dirty="0"/>
              <a:t>74</a:t>
            </a:r>
          </a:p>
        </p:txBody>
      </p:sp>
      <p:sp>
        <p:nvSpPr>
          <p:cNvPr id="4" name="Fußzeilenplatzhalter 3">
            <a:extLst>
              <a:ext uri="{FF2B5EF4-FFF2-40B4-BE49-F238E27FC236}">
                <a16:creationId xmlns="" xmlns:a16="http://schemas.microsoft.com/office/drawing/2014/main" id="{564E6A17-1D51-42EF-9206-F73CF8DD2913}"/>
              </a:ext>
            </a:extLst>
          </p:cNvPr>
          <p:cNvSpPr>
            <a:spLocks noGrp="1"/>
          </p:cNvSpPr>
          <p:nvPr>
            <p:ph type="ftr" sz="quarter" idx="3"/>
          </p:nvPr>
        </p:nvSpPr>
        <p:spPr/>
        <p:txBody>
          <a:bodyPr/>
          <a:lstStyle/>
          <a:p>
            <a:pPr>
              <a:defRPr/>
            </a:pPr>
            <a:r>
              <a:rPr lang="de-DE" dirty="0"/>
              <a:t>Gründen im Nebenerwerb</a:t>
            </a:r>
          </a:p>
        </p:txBody>
      </p:sp>
      <p:sp>
        <p:nvSpPr>
          <p:cNvPr id="5" name="Text Box 2">
            <a:extLst>
              <a:ext uri="{FF2B5EF4-FFF2-40B4-BE49-F238E27FC236}">
                <a16:creationId xmlns="" xmlns:a16="http://schemas.microsoft.com/office/drawing/2014/main" id="{7F0414B8-1BC7-42B0-89A8-CA9BD755CF0F}"/>
              </a:ext>
            </a:extLst>
          </p:cNvPr>
          <p:cNvSpPr txBox="1">
            <a:spLocks noChangeArrowheads="1"/>
          </p:cNvSpPr>
          <p:nvPr/>
        </p:nvSpPr>
        <p:spPr bwMode="auto">
          <a:xfrm>
            <a:off x="1295400" y="2514600"/>
            <a:ext cx="502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4000" b="1" dirty="0">
                <a:effectLst>
                  <a:outerShdw blurRad="38100" dist="38100" dir="2700000" algn="tl">
                    <a:srgbClr val="C0C0C0"/>
                  </a:outerShdw>
                </a:effectLst>
              </a:rPr>
              <a:t>Weiter mit ....</a:t>
            </a:r>
          </a:p>
        </p:txBody>
      </p:sp>
      <p:sp>
        <p:nvSpPr>
          <p:cNvPr id="6" name="Text Box 3">
            <a:extLst>
              <a:ext uri="{FF2B5EF4-FFF2-40B4-BE49-F238E27FC236}">
                <a16:creationId xmlns="" xmlns:a16="http://schemas.microsoft.com/office/drawing/2014/main" id="{95B4888F-EC2D-4B1B-8A31-80EC944FFDEA}"/>
              </a:ext>
            </a:extLst>
          </p:cNvPr>
          <p:cNvSpPr txBox="1">
            <a:spLocks noChangeArrowheads="1"/>
          </p:cNvSpPr>
          <p:nvPr/>
        </p:nvSpPr>
        <p:spPr bwMode="auto">
          <a:xfrm>
            <a:off x="2484438" y="3933825"/>
            <a:ext cx="42481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4000" b="1" dirty="0">
                <a:effectLst>
                  <a:outerShdw blurRad="38100" dist="38100" dir="2700000" algn="tl">
                    <a:srgbClr val="C0C0C0"/>
                  </a:outerShdw>
                </a:effectLst>
              </a:rPr>
              <a:t>Finanzierung</a:t>
            </a:r>
          </a:p>
        </p:txBody>
      </p:sp>
      <p:pic>
        <p:nvPicPr>
          <p:cNvPr id="7" name="Picture 3">
            <a:extLst>
              <a:ext uri="{FF2B5EF4-FFF2-40B4-BE49-F238E27FC236}">
                <a16:creationId xmlns="" xmlns:a16="http://schemas.microsoft.com/office/drawing/2014/main" id="{3C7E64EB-B325-4D1E-A8F6-B0C7417F3FE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78170" y="-35819"/>
            <a:ext cx="1965830" cy="114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399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Kapitalbedarf</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199</a:t>
            </a:fld>
            <a:endParaRPr lang="de-DE" dirty="0"/>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 xmlns:a16="http://schemas.microsoft.com/office/drawing/2014/main" id="{23FE8F8C-EE3D-4D89-AC99-434DA2047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84" y="2015603"/>
            <a:ext cx="8247316" cy="45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91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620688"/>
            <a:ext cx="6347048" cy="562074"/>
          </a:xfrm>
          <a:prstGeom prst="rect">
            <a:avLst/>
          </a:prstGeom>
        </p:spPr>
        <p:txBody>
          <a:bodyPr/>
          <a:lstStyle/>
          <a:p>
            <a:r>
              <a:rPr lang="de-DE" dirty="0"/>
              <a:t>Copyright</a:t>
            </a:r>
          </a:p>
        </p:txBody>
      </p:sp>
      <p:sp>
        <p:nvSpPr>
          <p:cNvPr id="3" name="Inhaltsplatzhalter 2"/>
          <p:cNvSpPr>
            <a:spLocks noGrp="1"/>
          </p:cNvSpPr>
          <p:nvPr>
            <p:ph idx="1"/>
          </p:nvPr>
        </p:nvSpPr>
        <p:spPr>
          <a:xfrm>
            <a:off x="457200" y="1628800"/>
            <a:ext cx="8229600" cy="4497363"/>
          </a:xfrm>
        </p:spPr>
        <p:txBody>
          <a:bodyPr/>
          <a:lstStyle/>
          <a:p>
            <a:pPr marL="0" indent="0">
              <a:buNone/>
            </a:pPr>
            <a:r>
              <a:rPr lang="de-DE" sz="1200" dirty="0"/>
              <a:t>Die folgenden Dokumentationsunterlagen wurden im Auftrag der IHK Akademie München und Oberbayern erstellt und sind vom Verfasser durch das Urheberrecht geschützt. Nachdruck, Vervielfältigung, (Weiter)-Bearbeitung – auch auszugsweise – und / oder Weiterleitung an Dritte ist urheberrechtlich nicht gestattet.</a:t>
            </a:r>
          </a:p>
          <a:p>
            <a:pPr marL="0" indent="0">
              <a:buNone/>
            </a:pPr>
            <a:r>
              <a:rPr lang="de-DE" sz="1200" dirty="0"/>
              <a:t>Verfasser/-in dieser Unterlagen: Harald Hof</a:t>
            </a:r>
          </a:p>
          <a:p>
            <a:pPr marL="0" indent="0">
              <a:buNone/>
            </a:pPr>
            <a:endParaRPr lang="de-DE" sz="1200" dirty="0"/>
          </a:p>
          <a:p>
            <a:pPr marL="0" indent="0">
              <a:buNone/>
            </a:pPr>
            <a:r>
              <a:rPr lang="de-DE" sz="1200" dirty="0"/>
              <a:t>Kontaktdaten: </a:t>
            </a:r>
          </a:p>
          <a:p>
            <a:pPr marL="0" indent="0">
              <a:buNone/>
            </a:pPr>
            <a:endParaRPr lang="de-DE" sz="1200" dirty="0"/>
          </a:p>
          <a:p>
            <a:pPr marL="0" indent="0">
              <a:buNone/>
            </a:pPr>
            <a:endParaRPr lang="de-DE" sz="1200" dirty="0"/>
          </a:p>
          <a:p>
            <a:pPr marL="0" indent="0">
              <a:buNone/>
            </a:pPr>
            <a:endParaRPr lang="de-DE" sz="1200" dirty="0"/>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57C6AF-C1FF-6140-89C1-E3C03D68B29C}"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5" name="Fußzeilenplatzhalt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a:t>
            </a:r>
          </a:p>
        </p:txBody>
      </p:sp>
      <p:sp>
        <p:nvSpPr>
          <p:cNvPr id="6" name="Text Box 2"/>
          <p:cNvSpPr txBox="1">
            <a:spLocks noChangeArrowheads="1"/>
          </p:cNvSpPr>
          <p:nvPr/>
        </p:nvSpPr>
        <p:spPr bwMode="auto">
          <a:xfrm>
            <a:off x="457200" y="3105147"/>
            <a:ext cx="418680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 2018 	</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HOCON Unternehmensberatung</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Strategie . Planung . Umsetzung</a:t>
            </a:r>
          </a:p>
          <a:p>
            <a:pPr marL="0" marR="0" lvl="0" indent="0" algn="l" defTabSz="914400" rtl="0" eaLnBrk="1" fontAlgn="base" latinLnBrk="0" hangingPunct="1">
              <a:lnSpc>
                <a:spcPct val="50000"/>
              </a:lnSpc>
              <a:spcBef>
                <a:spcPct val="50000"/>
              </a:spcBef>
              <a:spcAft>
                <a:spcPct val="0"/>
              </a:spcAft>
              <a:buClrTx/>
              <a:buSzTx/>
              <a:buFontTx/>
              <a:buNone/>
              <a:tabLst/>
              <a:defRPr/>
            </a:pPr>
            <a:endPar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endParaRP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Harald Hof</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Betriebswirt / IHK</a:t>
            </a:r>
          </a:p>
          <a:p>
            <a:pPr marL="0" marR="0" lvl="0" indent="0" algn="l" defTabSz="914400" rtl="0" eaLnBrk="1" fontAlgn="base" latinLnBrk="0" hangingPunct="1">
              <a:lnSpc>
                <a:spcPct val="50000"/>
              </a:lnSpc>
              <a:spcBef>
                <a:spcPct val="50000"/>
              </a:spcBef>
              <a:spcAft>
                <a:spcPct val="0"/>
              </a:spcAft>
              <a:buClrTx/>
              <a:buSzTx/>
              <a:buFontTx/>
              <a:buNone/>
              <a:tabLst/>
              <a:defRPr/>
            </a:pPr>
            <a:endPar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endParaRP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Lindenallee 17</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86899 Landsberg am Lech</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Tel.: 08191 3059987</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Fax: 08191 3052782</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2"/>
              </a:rPr>
              <a:t>info@harald-hof.de</a:t>
            </a:r>
            <a:endParaRPr kumimoji="0" lang="de-DE" alt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endParaRP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3"/>
              </a:rPr>
              <a:t>www.harald-hof.de</a:t>
            </a:r>
            <a:endParaRPr kumimoji="0" lang="de-DE" alt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endParaRPr>
          </a:p>
        </p:txBody>
      </p:sp>
      <p:sp>
        <p:nvSpPr>
          <p:cNvPr id="8" name="Text Box 3"/>
          <p:cNvSpPr txBox="1">
            <a:spLocks noChangeArrowheads="1"/>
          </p:cNvSpPr>
          <p:nvPr/>
        </p:nvSpPr>
        <p:spPr bwMode="auto">
          <a:xfrm>
            <a:off x="5192446" y="3105147"/>
            <a:ext cx="3581400" cy="97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Consulting</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Betriebswirtschaftliche Beratung</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Konzeptentwicklung</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Workshops / Seminare</a:t>
            </a:r>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92080" y="4183530"/>
            <a:ext cx="1077200" cy="107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extLst>
              <a:ext uri="{FF2B5EF4-FFF2-40B4-BE49-F238E27FC236}">
                <a16:creationId xmlns="" xmlns:a16="http://schemas.microsoft.com/office/drawing/2014/main" id="{A6F12625-125C-48E8-AED4-90A6CDE1CAA9}"/>
              </a:ext>
            </a:extLst>
          </p:cNvPr>
          <p:cNvSpPr txBox="1"/>
          <p:nvPr/>
        </p:nvSpPr>
        <p:spPr>
          <a:xfrm>
            <a:off x="5289990" y="5402375"/>
            <a:ext cx="3078087" cy="707886"/>
          </a:xfrm>
          <a:prstGeom prst="rect">
            <a:avLst/>
          </a:prstGeom>
          <a:noFill/>
        </p:spPr>
        <p:txBody>
          <a:bodyPr wrap="none" rtlCol="0">
            <a:spAutoFit/>
          </a:bodyPr>
          <a:lstStyle/>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Skript elektronisch abrufbar: </a:t>
            </a:r>
            <a:b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br>
            <a: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
            </a:r>
            <a:b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br>
            <a:r>
              <a:rPr kumimoji="0" 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5"/>
              </a:rPr>
              <a:t>www</a:t>
            </a:r>
            <a:r>
              <a:rPr kumimoji="0" lang="de-DE" sz="1600" b="1"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5"/>
              </a:rPr>
              <a:t>.</a:t>
            </a:r>
            <a:r>
              <a:rPr kumimoji="0" lang="de-DE" sz="1600" b="0" i="0" u="none" strike="noStrike" kern="1200" cap="none" spc="0" normalizeH="0" baseline="0" noProof="0" dirty="0">
                <a:ln>
                  <a:noFill/>
                </a:ln>
                <a:solidFill>
                  <a:srgbClr val="339966"/>
                </a:solidFill>
                <a:effectLst/>
                <a:uLnTx/>
                <a:uFillTx/>
                <a:latin typeface="Arial" pitchFamily="34" charset="0"/>
                <a:cs typeface="Times New Roman" pitchFamily="18" charset="0"/>
                <a:hlinkClick r:id="rId5"/>
              </a:rPr>
              <a:t>harald-hof.de/downloads/</a:t>
            </a:r>
            <a:endPar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endParaRPr>
          </a:p>
          <a:p>
            <a:pPr marL="0" marR="0" lvl="0" indent="0" algn="l" defTabSz="914400" rtl="0" eaLnBrk="1" fontAlgn="base" latinLnBrk="0" hangingPunct="1">
              <a:lnSpc>
                <a:spcPct val="50000"/>
              </a:lnSpc>
              <a:spcBef>
                <a:spcPct val="50000"/>
              </a:spcBef>
              <a:spcAft>
                <a:spcPct val="0"/>
              </a:spcAft>
              <a:buClrTx/>
              <a:buSzTx/>
              <a:buFontTx/>
              <a:buNone/>
              <a:tabLst/>
              <a:defRPr/>
            </a:pPr>
            <a:r>
              <a:rPr kumimoji="0" lang="de-DE" sz="1600" b="0" i="0" u="none" strike="noStrike" kern="1200" cap="none" spc="0" normalizeH="0" baseline="0" noProof="0" dirty="0">
                <a:ln>
                  <a:noFill/>
                </a:ln>
                <a:solidFill>
                  <a:srgbClr val="92D050"/>
                </a:solidFill>
                <a:effectLst/>
                <a:uLnTx/>
                <a:uFillTx/>
                <a:latin typeface="Arial" pitchFamily="34" charset="0"/>
                <a:cs typeface="Times New Roman" pitchFamily="18" charset="0"/>
              </a:rPr>
              <a:t>Passwort: ________________</a:t>
            </a:r>
          </a:p>
        </p:txBody>
      </p:sp>
      <p:pic>
        <p:nvPicPr>
          <p:cNvPr id="11" name="Bildplatzhalter 5">
            <a:extLst>
              <a:ext uri="{FF2B5EF4-FFF2-40B4-BE49-F238E27FC236}">
                <a16:creationId xmlns="" xmlns:a16="http://schemas.microsoft.com/office/drawing/2014/main" id="{AA63568C-3107-4222-A4EB-85F2C5C9684C}"/>
              </a:ext>
            </a:extLst>
          </p:cNvPr>
          <p:cNvPicPr>
            <a:picLocks noChangeAspect="1"/>
          </p:cNvPicPr>
          <p:nvPr/>
        </p:nvPicPr>
        <p:blipFill>
          <a:blip r:embed="rId6"/>
          <a:srcRect t="14069" b="14069"/>
          <a:stretch>
            <a:fillRect/>
          </a:stretch>
        </p:blipFill>
        <p:spPr>
          <a:xfrm>
            <a:off x="8068480" y="-38151"/>
            <a:ext cx="1064934" cy="1146117"/>
          </a:xfrm>
          <a:prstGeom prst="rect">
            <a:avLst/>
          </a:prstGeom>
        </p:spPr>
      </p:pic>
      <p:pic>
        <p:nvPicPr>
          <p:cNvPr id="12" name="Grafik 11">
            <a:extLst>
              <a:ext uri="{FF2B5EF4-FFF2-40B4-BE49-F238E27FC236}">
                <a16:creationId xmlns="" xmlns:a16="http://schemas.microsoft.com/office/drawing/2014/main" id="{2ACCA30C-B27E-4972-8232-A7C71719B39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947023" y="166984"/>
            <a:ext cx="1958752" cy="772104"/>
          </a:xfrm>
          <a:prstGeom prst="rect">
            <a:avLst/>
          </a:prstGeom>
        </p:spPr>
      </p:pic>
    </p:spTree>
    <p:extLst>
      <p:ext uri="{BB962C8B-B14F-4D97-AF65-F5344CB8AC3E}">
        <p14:creationId xmlns:p14="http://schemas.microsoft.com/office/powerpoint/2010/main" val="2833898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p:txBody>
          <a:bodyPr/>
          <a:lstStyle/>
          <a:p>
            <a:r>
              <a:rPr lang="de-DE" dirty="0"/>
              <a:t>Gründungen 2004</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pic>
        <p:nvPicPr>
          <p:cNvPr id="5" name="Grafik 7" descr="Logo KfW">
            <a:hlinkClick r:id="rId2"/>
            <a:extLst>
              <a:ext uri="{FF2B5EF4-FFF2-40B4-BE49-F238E27FC236}">
                <a16:creationId xmlns="" xmlns:a16="http://schemas.microsoft.com/office/drawing/2014/main" id="{ADCF3DC1-89D7-481E-A9E7-DBF8B4DCF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250" y="1361288"/>
            <a:ext cx="745199" cy="5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a:extLst>
              <a:ext uri="{FF2B5EF4-FFF2-40B4-BE49-F238E27FC236}">
                <a16:creationId xmlns="" xmlns:a16="http://schemas.microsoft.com/office/drawing/2014/main" id="{247349F2-CCB4-491E-AA8B-CC5CED99D20A}"/>
              </a:ext>
            </a:extLst>
          </p:cNvPr>
          <p:cNvSpPr txBox="1"/>
          <p:nvPr/>
        </p:nvSpPr>
        <p:spPr>
          <a:xfrm>
            <a:off x="444500" y="1884139"/>
            <a:ext cx="8235950" cy="3693319"/>
          </a:xfrm>
          <a:prstGeom prst="rect">
            <a:avLst/>
          </a:prstGeom>
          <a:noFill/>
        </p:spPr>
        <p:txBody>
          <a:bodyPr wrap="square" rtlCol="0">
            <a:spAutoFit/>
          </a:bodyPr>
          <a:lstStyle/>
          <a:p>
            <a:pPr>
              <a:lnSpc>
                <a:spcPct val="150000"/>
              </a:lnSpc>
            </a:pPr>
            <a:endParaRPr lang="de-DE" altLang="de-DE" dirty="0">
              <a:latin typeface="Arial" pitchFamily="34" charset="0"/>
            </a:endParaRPr>
          </a:p>
          <a:p>
            <a:pPr>
              <a:lnSpc>
                <a:spcPct val="150000"/>
              </a:lnSpc>
            </a:pPr>
            <a:r>
              <a:rPr lang="de-DE" altLang="de-DE" dirty="0">
                <a:latin typeface="Arial" pitchFamily="34" charset="0"/>
              </a:rPr>
              <a:t>Rund </a:t>
            </a:r>
            <a:r>
              <a:rPr lang="de-DE" altLang="de-DE" b="1" dirty="0">
                <a:latin typeface="Arial" pitchFamily="34" charset="0"/>
              </a:rPr>
              <a:t>1,4 Millionen Menschen</a:t>
            </a:r>
            <a:r>
              <a:rPr lang="de-DE" altLang="de-DE" dirty="0">
                <a:latin typeface="Arial" pitchFamily="34" charset="0"/>
              </a:rPr>
              <a:t> haben sich 2004 in Deutschland im </a:t>
            </a:r>
          </a:p>
          <a:p>
            <a:pPr>
              <a:lnSpc>
                <a:spcPct val="150000"/>
              </a:lnSpc>
            </a:pPr>
            <a:r>
              <a:rPr lang="de-DE" altLang="de-DE" dirty="0">
                <a:latin typeface="Arial" pitchFamily="34" charset="0"/>
              </a:rPr>
              <a:t>Voll- und Nebenerwerb selbständig gemacht, 200.000 weniger als im </a:t>
            </a:r>
          </a:p>
          <a:p>
            <a:pPr>
              <a:lnSpc>
                <a:spcPct val="150000"/>
              </a:lnSpc>
            </a:pPr>
            <a:r>
              <a:rPr lang="de-DE" altLang="de-DE" dirty="0">
                <a:latin typeface="Arial" pitchFamily="34" charset="0"/>
              </a:rPr>
              <a:t>Vorjahr. Hiervon waren 90 Prozent „Mikrounternehmen“, darunter </a:t>
            </a:r>
          </a:p>
          <a:p>
            <a:pPr>
              <a:lnSpc>
                <a:spcPct val="150000"/>
              </a:lnSpc>
            </a:pPr>
            <a:r>
              <a:rPr lang="de-DE" altLang="de-DE" dirty="0">
                <a:latin typeface="Arial" pitchFamily="34" charset="0"/>
              </a:rPr>
              <a:t>auch die rund </a:t>
            </a:r>
            <a:r>
              <a:rPr lang="de-DE" altLang="de-DE" b="1" dirty="0">
                <a:latin typeface="Arial" pitchFamily="34" charset="0"/>
              </a:rPr>
              <a:t>350.000</a:t>
            </a:r>
            <a:r>
              <a:rPr lang="de-DE" altLang="de-DE" dirty="0">
                <a:latin typeface="Arial" pitchFamily="34" charset="0"/>
              </a:rPr>
              <a:t> von der </a:t>
            </a:r>
            <a:r>
              <a:rPr lang="de-DE" altLang="de-DE" b="1" dirty="0">
                <a:latin typeface="Arial" pitchFamily="34" charset="0"/>
              </a:rPr>
              <a:t>Bundesagentur für Arbeit</a:t>
            </a:r>
            <a:r>
              <a:rPr lang="de-DE" altLang="de-DE" dirty="0">
                <a:latin typeface="Arial" pitchFamily="34" charset="0"/>
              </a:rPr>
              <a:t> geförderte </a:t>
            </a:r>
          </a:p>
          <a:p>
            <a:pPr>
              <a:lnSpc>
                <a:spcPct val="150000"/>
              </a:lnSpc>
            </a:pPr>
            <a:r>
              <a:rPr lang="de-DE" altLang="de-DE" dirty="0">
                <a:latin typeface="Arial" pitchFamily="34" charset="0"/>
              </a:rPr>
              <a:t>Gründungen, davon:</a:t>
            </a:r>
          </a:p>
          <a:p>
            <a:pPr>
              <a:lnSpc>
                <a:spcPct val="150000"/>
              </a:lnSpc>
            </a:pPr>
            <a:r>
              <a:rPr lang="de-DE" altLang="de-DE" b="1" dirty="0">
                <a:latin typeface="Arial" pitchFamily="34" charset="0"/>
              </a:rPr>
              <a:t>184.900</a:t>
            </a:r>
            <a:r>
              <a:rPr lang="de-DE" altLang="de-DE" dirty="0">
                <a:latin typeface="Arial" pitchFamily="34" charset="0"/>
              </a:rPr>
              <a:t> mittels Überbrückungsgeld,</a:t>
            </a:r>
          </a:p>
          <a:p>
            <a:pPr>
              <a:lnSpc>
                <a:spcPct val="150000"/>
              </a:lnSpc>
            </a:pPr>
            <a:r>
              <a:rPr lang="de-DE" altLang="de-DE" b="1" dirty="0">
                <a:latin typeface="Arial" pitchFamily="34" charset="0"/>
              </a:rPr>
              <a:t>175.600</a:t>
            </a:r>
            <a:r>
              <a:rPr lang="de-DE" altLang="de-DE" dirty="0">
                <a:latin typeface="Arial" pitchFamily="34" charset="0"/>
              </a:rPr>
              <a:t> mittels Existenzgründerzuschuss (Ich-AG) </a:t>
            </a:r>
          </a:p>
          <a:p>
            <a:endParaRPr lang="de-DE" dirty="0"/>
          </a:p>
        </p:txBody>
      </p:sp>
      <p:pic>
        <p:nvPicPr>
          <p:cNvPr id="11" name="Picture 10" descr="BD09292_">
            <a:extLst>
              <a:ext uri="{FF2B5EF4-FFF2-40B4-BE49-F238E27FC236}">
                <a16:creationId xmlns="" xmlns:a16="http://schemas.microsoft.com/office/drawing/2014/main" id="{2208F5B4-8D85-46F4-A9EC-3349A56A1A1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067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Kapitalbedarf</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200</a:t>
            </a:fld>
            <a:endParaRPr lang="de-DE" dirty="0"/>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a:extLst>
              <a:ext uri="{FF2B5EF4-FFF2-40B4-BE49-F238E27FC236}">
                <a16:creationId xmlns="" xmlns:a16="http://schemas.microsoft.com/office/drawing/2014/main" id="{E0ACFF59-A5A7-4F1F-9A82-83538740C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03424"/>
            <a:ext cx="8284914" cy="457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564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0" name="Fußzeilenplatzhalter 1"/>
          <p:cNvSpPr>
            <a:spLocks noGrp="1"/>
          </p:cNvSpPr>
          <p:nvPr>
            <p:ph type="ftr" sz="quarter" idx="3"/>
          </p:nvPr>
        </p:nvSpPr>
        <p:spPr>
          <a:xfrm>
            <a:off x="304800" y="6248400"/>
            <a:ext cx="31242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176131" name="Foliennummernplatzhalter 2"/>
          <p:cNvSpPr>
            <a:spLocks noGrp="1"/>
          </p:cNvSpPr>
          <p:nvPr>
            <p:ph type="sldNum" sz="quarter" idx="12"/>
          </p:nvPr>
        </p:nvSpPr>
        <p:spPr>
          <a:xfrm>
            <a:off x="6629400" y="6248400"/>
            <a:ext cx="21336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176132" name="Rectangle 2"/>
          <p:cNvSpPr>
            <a:spLocks noChangeArrowheads="1"/>
          </p:cNvSpPr>
          <p:nvPr/>
        </p:nvSpPr>
        <p:spPr bwMode="auto">
          <a:xfrm>
            <a:off x="22860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76133" name="Rectangle 4"/>
          <p:cNvSpPr>
            <a:spLocks noChangeArrowheads="1"/>
          </p:cNvSpPr>
          <p:nvPr/>
        </p:nvSpPr>
        <p:spPr bwMode="auto">
          <a:xfrm>
            <a:off x="1676400" y="887413"/>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cs typeface="Times New Roman" pitchFamily="18" charset="0"/>
              </a:rPr>
              <a:t>Kapitalbedarf</a:t>
            </a:r>
          </a:p>
        </p:txBody>
      </p:sp>
      <p:pic>
        <p:nvPicPr>
          <p:cNvPr id="176134"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1728788"/>
            <a:ext cx="7986712" cy="440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281511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Kapitalbedarf</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202</a:t>
            </a:fld>
            <a:endParaRPr lang="de-DE" dirty="0"/>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 xmlns:a16="http://schemas.microsoft.com/office/drawing/2014/main" id="{1AE53CA1-66EC-456D-A8F2-40C59DA55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2041269"/>
            <a:ext cx="8235950" cy="483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690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Kapitalbedarf</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203</a:t>
            </a:fld>
            <a:endParaRPr lang="de-DE" dirty="0"/>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 xmlns:a16="http://schemas.microsoft.com/office/drawing/2014/main" id="{AC8DC3AF-C3F6-4586-8C6E-34DD693A7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2030156"/>
            <a:ext cx="8235950" cy="460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48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Kapitalbedarf</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a:extLst>
              <a:ext uri="{FF2B5EF4-FFF2-40B4-BE49-F238E27FC236}">
                <a16:creationId xmlns="" xmlns:a16="http://schemas.microsoft.com/office/drawing/2014/main" id="{716741FF-7F37-4F10-B1E9-9B497ED5DBBD}"/>
              </a:ext>
            </a:extLst>
          </p:cNvPr>
          <p:cNvPicPr>
            <a:picLocks noChangeAspect="1"/>
          </p:cNvPicPr>
          <p:nvPr/>
        </p:nvPicPr>
        <p:blipFill>
          <a:blip r:embed="rId3"/>
          <a:stretch>
            <a:fillRect/>
          </a:stretch>
        </p:blipFill>
        <p:spPr>
          <a:xfrm>
            <a:off x="672046" y="2103416"/>
            <a:ext cx="7780858" cy="4620918"/>
          </a:xfrm>
          <a:prstGeom prst="rect">
            <a:avLst/>
          </a:prstGeom>
        </p:spPr>
      </p:pic>
    </p:spTree>
    <p:extLst>
      <p:ext uri="{BB962C8B-B14F-4D97-AF65-F5344CB8AC3E}">
        <p14:creationId xmlns:p14="http://schemas.microsoft.com/office/powerpoint/2010/main" val="2585362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Finanzierungsmöglichkeiten, z. B.</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a:extLst>
              <a:ext uri="{FF2B5EF4-FFF2-40B4-BE49-F238E27FC236}">
                <a16:creationId xmlns="" xmlns:a16="http://schemas.microsoft.com/office/drawing/2014/main" id="{1B473067-E90C-4FAF-B608-F09C9B613DA3}"/>
              </a:ext>
            </a:extLst>
          </p:cNvPr>
          <p:cNvSpPr txBox="1">
            <a:spLocks noChangeArrowheads="1"/>
          </p:cNvSpPr>
          <p:nvPr/>
        </p:nvSpPr>
        <p:spPr bwMode="auto">
          <a:xfrm>
            <a:off x="444500" y="1905000"/>
            <a:ext cx="3429000" cy="371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u="sng" dirty="0"/>
          </a:p>
          <a:p>
            <a:pPr algn="l">
              <a:spcBef>
                <a:spcPct val="50000"/>
              </a:spcBef>
            </a:pPr>
            <a:r>
              <a:rPr lang="de-DE" altLang="de-DE" sz="1800" b="1" u="sng" dirty="0">
                <a:solidFill>
                  <a:srgbClr val="92D050"/>
                </a:solidFill>
              </a:rPr>
              <a:t>Eigenkapital</a:t>
            </a:r>
          </a:p>
          <a:p>
            <a:pPr algn="l">
              <a:spcBef>
                <a:spcPct val="50000"/>
              </a:spcBef>
              <a:buFontTx/>
              <a:buChar char="•"/>
            </a:pPr>
            <a:r>
              <a:rPr lang="de-DE" altLang="de-DE" sz="1800" dirty="0"/>
              <a:t> Bargeld</a:t>
            </a:r>
          </a:p>
          <a:p>
            <a:pPr algn="l">
              <a:spcBef>
                <a:spcPct val="50000"/>
              </a:spcBef>
              <a:buFontTx/>
              <a:buChar char="•"/>
            </a:pPr>
            <a:r>
              <a:rPr lang="de-DE" altLang="de-DE" sz="1800" dirty="0"/>
              <a:t> Bausparer</a:t>
            </a:r>
          </a:p>
          <a:p>
            <a:pPr algn="l">
              <a:spcBef>
                <a:spcPct val="50000"/>
              </a:spcBef>
              <a:buFontTx/>
              <a:buChar char="•"/>
            </a:pPr>
            <a:r>
              <a:rPr lang="de-DE" altLang="de-DE" sz="1800" dirty="0"/>
              <a:t> Lebensversicherung</a:t>
            </a:r>
          </a:p>
          <a:p>
            <a:pPr algn="l">
              <a:spcBef>
                <a:spcPct val="50000"/>
              </a:spcBef>
              <a:buFontTx/>
              <a:buChar char="•"/>
            </a:pPr>
            <a:r>
              <a:rPr lang="de-DE" altLang="de-DE" sz="1800" dirty="0"/>
              <a:t> Aktiendepot</a:t>
            </a:r>
          </a:p>
          <a:p>
            <a:pPr algn="l">
              <a:spcBef>
                <a:spcPct val="50000"/>
              </a:spcBef>
              <a:buFontTx/>
              <a:buChar char="•"/>
            </a:pPr>
            <a:r>
              <a:rPr lang="de-DE" altLang="de-DE" sz="1800" dirty="0"/>
              <a:t> Grundschuld</a:t>
            </a:r>
          </a:p>
          <a:p>
            <a:pPr algn="l">
              <a:spcBef>
                <a:spcPct val="50000"/>
              </a:spcBef>
              <a:buFontTx/>
              <a:buChar char="•"/>
            </a:pPr>
            <a:r>
              <a:rPr lang="de-DE" altLang="de-DE" sz="1800" dirty="0"/>
              <a:t> Hypothek </a:t>
            </a:r>
          </a:p>
          <a:p>
            <a:pPr algn="l">
              <a:spcBef>
                <a:spcPct val="50000"/>
              </a:spcBef>
            </a:pPr>
            <a:endParaRPr lang="de-DE" altLang="de-DE" sz="1900" dirty="0"/>
          </a:p>
        </p:txBody>
      </p:sp>
      <p:sp>
        <p:nvSpPr>
          <p:cNvPr id="9" name="Text Box 4">
            <a:extLst>
              <a:ext uri="{FF2B5EF4-FFF2-40B4-BE49-F238E27FC236}">
                <a16:creationId xmlns="" xmlns:a16="http://schemas.microsoft.com/office/drawing/2014/main" id="{DEED9536-AE28-4911-89DB-2595CFE0F0C3}"/>
              </a:ext>
            </a:extLst>
          </p:cNvPr>
          <p:cNvSpPr txBox="1">
            <a:spLocks noChangeArrowheads="1"/>
          </p:cNvSpPr>
          <p:nvPr/>
        </p:nvSpPr>
        <p:spPr bwMode="auto">
          <a:xfrm>
            <a:off x="4499992" y="1894412"/>
            <a:ext cx="320040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endParaRPr lang="de-DE" altLang="de-DE" sz="1800" b="1" u="sng" dirty="0"/>
          </a:p>
          <a:p>
            <a:pPr algn="l">
              <a:spcBef>
                <a:spcPct val="50000"/>
              </a:spcBef>
            </a:pPr>
            <a:r>
              <a:rPr lang="de-DE" altLang="de-DE" sz="1800" b="1" u="sng" dirty="0">
                <a:solidFill>
                  <a:srgbClr val="92D050"/>
                </a:solidFill>
              </a:rPr>
              <a:t>Fremdkapital</a:t>
            </a:r>
          </a:p>
          <a:p>
            <a:pPr algn="l">
              <a:spcBef>
                <a:spcPct val="50000"/>
              </a:spcBef>
              <a:buFontTx/>
              <a:buChar char="•"/>
            </a:pPr>
            <a:r>
              <a:rPr lang="de-DE" altLang="de-DE" sz="1800" dirty="0"/>
              <a:t> Familiendarlehen</a:t>
            </a:r>
          </a:p>
          <a:p>
            <a:pPr algn="l">
              <a:spcBef>
                <a:spcPct val="50000"/>
              </a:spcBef>
              <a:buFontTx/>
              <a:buChar char="•"/>
            </a:pPr>
            <a:r>
              <a:rPr lang="de-DE" altLang="de-DE" sz="1800" dirty="0"/>
              <a:t> Hausbankdarlehen</a:t>
            </a:r>
          </a:p>
          <a:p>
            <a:pPr algn="l">
              <a:spcBef>
                <a:spcPct val="50000"/>
              </a:spcBef>
              <a:buFontTx/>
              <a:buChar char="•"/>
            </a:pPr>
            <a:r>
              <a:rPr lang="de-DE" altLang="de-DE" sz="1800" dirty="0"/>
              <a:t> öffentliche Darlehen</a:t>
            </a:r>
          </a:p>
          <a:p>
            <a:pPr algn="l">
              <a:spcBef>
                <a:spcPct val="50000"/>
              </a:spcBef>
              <a:buFontTx/>
              <a:buChar char="•"/>
            </a:pPr>
            <a:r>
              <a:rPr lang="de-DE" altLang="de-DE" sz="1800" dirty="0"/>
              <a:t> Venture Capital (VC)</a:t>
            </a:r>
          </a:p>
          <a:p>
            <a:pPr algn="l">
              <a:spcBef>
                <a:spcPct val="50000"/>
              </a:spcBef>
              <a:buFontTx/>
              <a:buChar char="•"/>
            </a:pPr>
            <a:r>
              <a:rPr lang="de-DE" altLang="de-DE" sz="1800" dirty="0"/>
              <a:t> Bürgschaft</a:t>
            </a:r>
          </a:p>
          <a:p>
            <a:pPr algn="l">
              <a:spcBef>
                <a:spcPct val="50000"/>
              </a:spcBef>
              <a:buFontTx/>
              <a:buChar char="•"/>
            </a:pPr>
            <a:r>
              <a:rPr lang="de-DE" altLang="de-DE" sz="1800" dirty="0"/>
              <a:t> öffentliche Bürgschaft</a:t>
            </a:r>
          </a:p>
          <a:p>
            <a:pPr algn="l">
              <a:spcBef>
                <a:spcPct val="50000"/>
              </a:spcBef>
              <a:buFontTx/>
              <a:buChar char="•"/>
            </a:pPr>
            <a:r>
              <a:rPr lang="de-DE" altLang="de-DE" sz="1800" dirty="0"/>
              <a:t> stille Teilhaberschaft</a:t>
            </a:r>
          </a:p>
          <a:p>
            <a:pPr algn="l">
              <a:spcBef>
                <a:spcPct val="50000"/>
              </a:spcBef>
              <a:buFontTx/>
              <a:buChar char="•"/>
            </a:pPr>
            <a:r>
              <a:rPr lang="de-DE" altLang="de-DE" sz="1800" dirty="0"/>
              <a:t> Crowd</a:t>
            </a:r>
          </a:p>
          <a:p>
            <a:pPr algn="l">
              <a:spcBef>
                <a:spcPct val="50000"/>
              </a:spcBef>
              <a:buFontTx/>
              <a:buChar char="•"/>
            </a:pPr>
            <a:r>
              <a:rPr lang="de-DE" altLang="de-DE" sz="1800" dirty="0"/>
              <a:t> Schenkung</a:t>
            </a:r>
          </a:p>
          <a:p>
            <a:pPr algn="l">
              <a:spcBef>
                <a:spcPct val="50000"/>
              </a:spcBef>
              <a:buFontTx/>
              <a:buChar char="•"/>
            </a:pPr>
            <a:r>
              <a:rPr lang="de-DE" altLang="de-DE" sz="1800" dirty="0"/>
              <a:t> Erbe</a:t>
            </a:r>
          </a:p>
        </p:txBody>
      </p:sp>
    </p:spTree>
    <p:extLst>
      <p:ext uri="{BB962C8B-B14F-4D97-AF65-F5344CB8AC3E}">
        <p14:creationId xmlns:p14="http://schemas.microsoft.com/office/powerpoint/2010/main" val="2428708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Kapitalbedarf</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 xmlns:a16="http://schemas.microsoft.com/office/drawing/2014/main" id="{DA7F9209-7579-43B3-B87D-DBA516DA722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4500" y="2357692"/>
            <a:ext cx="8235950" cy="325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976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Kapitalbedarf</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a:extLst>
              <a:ext uri="{FF2B5EF4-FFF2-40B4-BE49-F238E27FC236}">
                <a16:creationId xmlns="" xmlns:a16="http://schemas.microsoft.com/office/drawing/2014/main" id="{19DE55A3-1A6B-4D79-8320-849C7F795F29}"/>
              </a:ext>
            </a:extLst>
          </p:cNvPr>
          <p:cNvPicPr>
            <a:picLocks noChangeAspect="1"/>
          </p:cNvPicPr>
          <p:nvPr/>
        </p:nvPicPr>
        <p:blipFill>
          <a:blip r:embed="rId3"/>
          <a:stretch>
            <a:fillRect/>
          </a:stretch>
        </p:blipFill>
        <p:spPr>
          <a:xfrm>
            <a:off x="662521" y="2186899"/>
            <a:ext cx="7799908" cy="4659212"/>
          </a:xfrm>
          <a:prstGeom prst="rect">
            <a:avLst/>
          </a:prstGeom>
        </p:spPr>
      </p:pic>
    </p:spTree>
    <p:extLst>
      <p:ext uri="{BB962C8B-B14F-4D97-AF65-F5344CB8AC3E}">
        <p14:creationId xmlns:p14="http://schemas.microsoft.com/office/powerpoint/2010/main" val="2475754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Prinzipien der Gründungsförderung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75</a:t>
            </a:r>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a:extLst>
              <a:ext uri="{FF2B5EF4-FFF2-40B4-BE49-F238E27FC236}">
                <a16:creationId xmlns="" xmlns:a16="http://schemas.microsoft.com/office/drawing/2014/main" id="{8E9F8506-A671-4A54-91D1-A673C08F2AE8}"/>
              </a:ext>
            </a:extLst>
          </p:cNvPr>
          <p:cNvSpPr>
            <a:spLocks noChangeArrowheads="1"/>
          </p:cNvSpPr>
          <p:nvPr/>
        </p:nvSpPr>
        <p:spPr bwMode="auto">
          <a:xfrm>
            <a:off x="444500" y="1884137"/>
            <a:ext cx="8235950" cy="425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algn="l">
              <a:buFontTx/>
              <a:buChar char="•"/>
            </a:pPr>
            <a:r>
              <a:rPr lang="de-DE" altLang="de-DE" sz="1900" dirty="0"/>
              <a:t> </a:t>
            </a:r>
            <a:r>
              <a:rPr lang="de-DE" altLang="de-DE" sz="1800" dirty="0"/>
              <a:t>Hausbankprinzip und Primärhaftung</a:t>
            </a:r>
            <a:br>
              <a:rPr lang="de-DE" altLang="de-DE" sz="1800" dirty="0"/>
            </a:br>
            <a:endParaRPr lang="de-DE" altLang="de-DE" sz="1800" dirty="0"/>
          </a:p>
          <a:p>
            <a:pPr algn="l">
              <a:buFontTx/>
              <a:buChar char="•"/>
            </a:pPr>
            <a:r>
              <a:rPr lang="de-DE" altLang="de-DE" sz="1800" dirty="0"/>
              <a:t> Subsidiaritätsprinzip*</a:t>
            </a:r>
            <a:br>
              <a:rPr lang="de-DE" altLang="de-DE" sz="1800" dirty="0"/>
            </a:br>
            <a:endParaRPr lang="de-DE" altLang="de-DE" sz="1800" dirty="0"/>
          </a:p>
          <a:p>
            <a:pPr algn="l">
              <a:buFontTx/>
              <a:buChar char="•"/>
            </a:pPr>
            <a:r>
              <a:rPr lang="de-DE" altLang="de-DE" sz="1800" dirty="0"/>
              <a:t> Vorbeginn-Klausel</a:t>
            </a:r>
            <a:br>
              <a:rPr lang="de-DE" altLang="de-DE" sz="1800" dirty="0"/>
            </a:br>
            <a:endParaRPr lang="de-DE" altLang="de-DE" sz="1800" dirty="0"/>
          </a:p>
          <a:p>
            <a:pPr algn="l">
              <a:buFontTx/>
              <a:buChar char="•"/>
            </a:pPr>
            <a:r>
              <a:rPr lang="de-DE" altLang="de-DE" sz="1800" dirty="0"/>
              <a:t> i.d.R. Personenbezug und Erste Gründung</a:t>
            </a:r>
            <a:br>
              <a:rPr lang="de-DE" altLang="de-DE" sz="1800" dirty="0"/>
            </a:br>
            <a:endParaRPr lang="de-DE" altLang="de-DE" sz="1800" dirty="0"/>
          </a:p>
          <a:p>
            <a:pPr algn="l">
              <a:buFontTx/>
              <a:buChar char="•"/>
            </a:pPr>
            <a:r>
              <a:rPr lang="de-DE" altLang="de-DE" sz="1800" dirty="0"/>
              <a:t> Trennung zwischen Investitionen und Betriebsmittel / Liquiditätsbedarf</a:t>
            </a:r>
          </a:p>
          <a:p>
            <a:pPr algn="l"/>
            <a:endParaRPr lang="de-DE" altLang="de-DE" sz="1800" dirty="0"/>
          </a:p>
          <a:p>
            <a:pPr algn="l">
              <a:buFontTx/>
              <a:buChar char="•"/>
            </a:pPr>
            <a:r>
              <a:rPr lang="de-DE" altLang="de-DE" sz="1800" dirty="0"/>
              <a:t> Nachfinanzierung und Umschuldungen sind nicht möglich</a:t>
            </a:r>
          </a:p>
          <a:p>
            <a:pPr algn="l"/>
            <a:endParaRPr lang="de-DE" altLang="de-DE" sz="1800" dirty="0"/>
          </a:p>
          <a:p>
            <a:pPr algn="l">
              <a:buFontTx/>
              <a:buChar char="•"/>
            </a:pPr>
            <a:r>
              <a:rPr lang="de-DE" altLang="de-DE" sz="1800" dirty="0"/>
              <a:t> Kein Rechtsanspruch</a:t>
            </a:r>
          </a:p>
          <a:p>
            <a:pPr algn="l"/>
            <a:endParaRPr lang="de-DE" altLang="de-DE" sz="1800" dirty="0"/>
          </a:p>
          <a:p>
            <a:pPr algn="l">
              <a:buFontTx/>
              <a:buChar char="•"/>
            </a:pPr>
            <a:r>
              <a:rPr lang="de-DE" altLang="de-DE" sz="1800" dirty="0"/>
              <a:t> Tragfähigkeit und Nachhaltigkeit des geplanten Unternehmens</a:t>
            </a:r>
          </a:p>
        </p:txBody>
      </p:sp>
      <p:sp>
        <p:nvSpPr>
          <p:cNvPr id="10" name="Text Box 7">
            <a:extLst>
              <a:ext uri="{FF2B5EF4-FFF2-40B4-BE49-F238E27FC236}">
                <a16:creationId xmlns="" xmlns:a16="http://schemas.microsoft.com/office/drawing/2014/main" id="{393A9815-BE0B-4A4D-839D-6D7CFE117585}"/>
              </a:ext>
            </a:extLst>
          </p:cNvPr>
          <p:cNvSpPr txBox="1">
            <a:spLocks noChangeArrowheads="1"/>
          </p:cNvSpPr>
          <p:nvPr/>
        </p:nvSpPr>
        <p:spPr bwMode="auto">
          <a:xfrm>
            <a:off x="443754" y="6132290"/>
            <a:ext cx="578443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800" dirty="0"/>
              <a:t>* = Dieses Prinzip besagt, dass eine übergeordnete Instanz Normen erlässt, die von den nachgeordneten Instanzen</a:t>
            </a:r>
            <a:br>
              <a:rPr lang="de-DE" altLang="de-DE" sz="800" dirty="0"/>
            </a:br>
            <a:r>
              <a:rPr lang="de-DE" altLang="de-DE" sz="800" dirty="0"/>
              <a:t>     inhaltlich weiter konkretisiert werden</a:t>
            </a:r>
          </a:p>
        </p:txBody>
      </p:sp>
    </p:spTree>
    <p:extLst>
      <p:ext uri="{BB962C8B-B14F-4D97-AF65-F5344CB8AC3E}">
        <p14:creationId xmlns:p14="http://schemas.microsoft.com/office/powerpoint/2010/main" val="2650851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fontScale="77500" lnSpcReduction="20000"/>
          </a:bodyPr>
          <a:lstStyle/>
          <a:p>
            <a:r>
              <a:rPr lang="de-DE" dirty="0"/>
              <a:t>Die Hausbank – </a:t>
            </a:r>
            <a:br>
              <a:rPr lang="de-DE" dirty="0"/>
            </a:br>
            <a:r>
              <a:rPr lang="de-DE" dirty="0"/>
              <a:t>Schlüsselfunktion bei der Gründungsförderung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76</a:t>
            </a:r>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a:extLst>
              <a:ext uri="{FF2B5EF4-FFF2-40B4-BE49-F238E27FC236}">
                <a16:creationId xmlns="" xmlns:a16="http://schemas.microsoft.com/office/drawing/2014/main" id="{8A9DC4F8-936D-4F2E-AB83-A87401451D45}"/>
              </a:ext>
            </a:extLst>
          </p:cNvPr>
          <p:cNvSpPr>
            <a:spLocks noChangeArrowheads="1"/>
          </p:cNvSpPr>
          <p:nvPr/>
        </p:nvSpPr>
        <p:spPr bwMode="auto">
          <a:xfrm>
            <a:off x="1676400" y="2362200"/>
            <a:ext cx="5922963" cy="395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algn="l"/>
            <a:r>
              <a:rPr lang="de-DE" altLang="de-DE" sz="1800" b="1" u="sng" dirty="0">
                <a:solidFill>
                  <a:srgbClr val="92D050"/>
                </a:solidFill>
              </a:rPr>
              <a:t>Rolle der Hausbank:</a:t>
            </a:r>
            <a:r>
              <a:rPr lang="de-DE" altLang="de-DE" sz="1800" b="1" u="sng" dirty="0"/>
              <a:t/>
            </a:r>
            <a:br>
              <a:rPr lang="de-DE" altLang="de-DE" sz="1800" b="1" u="sng" dirty="0"/>
            </a:br>
            <a:endParaRPr lang="de-DE" altLang="de-DE" sz="1800" dirty="0"/>
          </a:p>
          <a:p>
            <a:pPr algn="l">
              <a:buFont typeface="Wingdings" pitchFamily="2" charset="2"/>
              <a:buChar char="ý"/>
            </a:pPr>
            <a:r>
              <a:rPr lang="de-DE" altLang="de-DE" sz="1800" dirty="0"/>
              <a:t> prüft Person und Geschäftsidee</a:t>
            </a:r>
          </a:p>
          <a:p>
            <a:pPr algn="l">
              <a:buFont typeface="Wingdings" pitchFamily="2" charset="2"/>
              <a:buChar char="ý"/>
            </a:pPr>
            <a:r>
              <a:rPr lang="de-DE" altLang="de-DE" sz="1800" dirty="0"/>
              <a:t> entscheidet über Kreditvergabe</a:t>
            </a:r>
          </a:p>
          <a:p>
            <a:pPr algn="l">
              <a:buFont typeface="Wingdings" pitchFamily="2" charset="2"/>
              <a:buChar char="ý"/>
            </a:pPr>
            <a:r>
              <a:rPr lang="de-DE" altLang="de-DE" sz="1800" dirty="0"/>
              <a:t> stellt Darlehens- und Bürgschaftsanträge</a:t>
            </a:r>
          </a:p>
          <a:p>
            <a:pPr algn="l">
              <a:buFont typeface="Wingdings" pitchFamily="2" charset="2"/>
              <a:buChar char="ý"/>
            </a:pPr>
            <a:r>
              <a:rPr lang="de-DE" altLang="de-DE" sz="1800" dirty="0"/>
              <a:t> trägt primäres Ausfallrisiko</a:t>
            </a:r>
          </a:p>
          <a:p>
            <a:pPr algn="l">
              <a:buFont typeface="Wingdings" pitchFamily="2" charset="2"/>
              <a:buChar char="ý"/>
            </a:pPr>
            <a:r>
              <a:rPr lang="de-DE" altLang="de-DE" sz="1800" dirty="0"/>
              <a:t> übernimmt technische Abwicklung und Betreuung</a:t>
            </a:r>
            <a:br>
              <a:rPr lang="de-DE" altLang="de-DE" sz="1800" dirty="0"/>
            </a:br>
            <a:r>
              <a:rPr lang="de-DE" altLang="de-DE" sz="1800" dirty="0"/>
              <a:t/>
            </a:r>
            <a:br>
              <a:rPr lang="de-DE" altLang="de-DE" sz="1800" dirty="0"/>
            </a:br>
            <a:r>
              <a:rPr lang="de-DE" altLang="de-DE" sz="1800" b="1" u="sng" dirty="0">
                <a:solidFill>
                  <a:srgbClr val="92D050"/>
                </a:solidFill>
              </a:rPr>
              <a:t>Kriterien für eine Kreditvergabe:</a:t>
            </a:r>
            <a:r>
              <a:rPr lang="de-DE" altLang="de-DE" sz="1800" b="1" u="sng" dirty="0"/>
              <a:t/>
            </a:r>
            <a:br>
              <a:rPr lang="de-DE" altLang="de-DE" sz="1800" b="1" u="sng" dirty="0"/>
            </a:br>
            <a:endParaRPr lang="de-DE" altLang="de-DE" sz="1800" dirty="0"/>
          </a:p>
          <a:p>
            <a:pPr algn="l">
              <a:buFont typeface="Wingdings" pitchFamily="2" charset="2"/>
              <a:buChar char="þ"/>
            </a:pPr>
            <a:r>
              <a:rPr lang="de-DE" altLang="de-DE" sz="1800" dirty="0"/>
              <a:t> Persönliche Eignung</a:t>
            </a:r>
          </a:p>
          <a:p>
            <a:pPr algn="l">
              <a:buFont typeface="Wingdings" pitchFamily="2" charset="2"/>
              <a:buChar char="þ"/>
            </a:pPr>
            <a:r>
              <a:rPr lang="de-DE" altLang="de-DE" sz="1800" dirty="0"/>
              <a:t> Gründungskonzept</a:t>
            </a:r>
          </a:p>
          <a:p>
            <a:pPr algn="l">
              <a:buFont typeface="Wingdings" pitchFamily="2" charset="2"/>
              <a:buChar char="þ"/>
            </a:pPr>
            <a:r>
              <a:rPr lang="de-DE" altLang="de-DE" sz="1800" dirty="0"/>
              <a:t> Kapitalbedarf</a:t>
            </a:r>
          </a:p>
          <a:p>
            <a:pPr algn="l">
              <a:buFont typeface="Wingdings" pitchFamily="2" charset="2"/>
              <a:buChar char="þ"/>
            </a:pPr>
            <a:r>
              <a:rPr lang="de-DE" altLang="de-DE" sz="1800" dirty="0"/>
              <a:t> Sicherheiten</a:t>
            </a:r>
          </a:p>
        </p:txBody>
      </p:sp>
      <p:sp>
        <p:nvSpPr>
          <p:cNvPr id="11" name="Line 8">
            <a:extLst>
              <a:ext uri="{FF2B5EF4-FFF2-40B4-BE49-F238E27FC236}">
                <a16:creationId xmlns="" xmlns:a16="http://schemas.microsoft.com/office/drawing/2014/main" id="{2ADDDCC9-2CBA-4BE6-8444-EA866B8782AA}"/>
              </a:ext>
            </a:extLst>
          </p:cNvPr>
          <p:cNvSpPr>
            <a:spLocks noChangeShapeType="1"/>
          </p:cNvSpPr>
          <p:nvPr/>
        </p:nvSpPr>
        <p:spPr bwMode="auto">
          <a:xfrm>
            <a:off x="1458913" y="2601913"/>
            <a:ext cx="0" cy="2376487"/>
          </a:xfrm>
          <a:prstGeom prst="line">
            <a:avLst/>
          </a:prstGeom>
          <a:noFill/>
          <a:ln w="508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2" name="Line 7">
            <a:extLst>
              <a:ext uri="{FF2B5EF4-FFF2-40B4-BE49-F238E27FC236}">
                <a16:creationId xmlns="" xmlns:a16="http://schemas.microsoft.com/office/drawing/2014/main" id="{4D5BB71C-E976-4E9C-B34E-FAB060356940}"/>
              </a:ext>
            </a:extLst>
          </p:cNvPr>
          <p:cNvSpPr>
            <a:spLocks noChangeShapeType="1"/>
          </p:cNvSpPr>
          <p:nvPr/>
        </p:nvSpPr>
        <p:spPr bwMode="auto">
          <a:xfrm flipH="1">
            <a:off x="1433513" y="2576513"/>
            <a:ext cx="184150" cy="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pic>
        <p:nvPicPr>
          <p:cNvPr id="14" name="Grafik 13">
            <a:extLst>
              <a:ext uri="{FF2B5EF4-FFF2-40B4-BE49-F238E27FC236}">
                <a16:creationId xmlns="" xmlns:a16="http://schemas.microsoft.com/office/drawing/2014/main" id="{836F12D8-6B98-45D6-8BED-25829028DF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66460" y="4581128"/>
            <a:ext cx="2255128" cy="1503419"/>
          </a:xfrm>
          <a:prstGeom prst="rect">
            <a:avLst/>
          </a:prstGeom>
        </p:spPr>
      </p:pic>
      <p:pic>
        <p:nvPicPr>
          <p:cNvPr id="16" name="Grafik 15">
            <a:extLst>
              <a:ext uri="{FF2B5EF4-FFF2-40B4-BE49-F238E27FC236}">
                <a16:creationId xmlns="" xmlns:a16="http://schemas.microsoft.com/office/drawing/2014/main" id="{DF0E3CC5-5802-410F-8D34-6E3B86E2CBF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566" y="3182802"/>
            <a:ext cx="1269689" cy="846459"/>
          </a:xfrm>
          <a:prstGeom prst="rect">
            <a:avLst/>
          </a:prstGeom>
        </p:spPr>
      </p:pic>
    </p:spTree>
    <p:extLst>
      <p:ext uri="{BB962C8B-B14F-4D97-AF65-F5344CB8AC3E}">
        <p14:creationId xmlns:p14="http://schemas.microsoft.com/office/powerpoint/2010/main" val="368951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p:txBody>
          <a:bodyPr/>
          <a:lstStyle/>
          <a:p>
            <a:r>
              <a:rPr lang="de-DE" dirty="0"/>
              <a:t>Gründungen 2004</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10" name="Textfeld 9">
            <a:extLst>
              <a:ext uri="{FF2B5EF4-FFF2-40B4-BE49-F238E27FC236}">
                <a16:creationId xmlns="" xmlns:a16="http://schemas.microsoft.com/office/drawing/2014/main" id="{247349F2-CCB4-491E-AA8B-CC5CED99D20A}"/>
              </a:ext>
            </a:extLst>
          </p:cNvPr>
          <p:cNvSpPr txBox="1"/>
          <p:nvPr/>
        </p:nvSpPr>
        <p:spPr>
          <a:xfrm>
            <a:off x="444500" y="1884139"/>
            <a:ext cx="8235950" cy="4801314"/>
          </a:xfrm>
          <a:prstGeom prst="rect">
            <a:avLst/>
          </a:prstGeom>
          <a:noFill/>
        </p:spPr>
        <p:txBody>
          <a:bodyPr wrap="square" rtlCol="0">
            <a:spAutoFit/>
          </a:bodyPr>
          <a:lstStyle/>
          <a:p>
            <a:pPr>
              <a:lnSpc>
                <a:spcPct val="150000"/>
              </a:lnSpc>
            </a:pPr>
            <a:endParaRPr lang="de-DE" altLang="de-DE" dirty="0"/>
          </a:p>
          <a:p>
            <a:pPr>
              <a:lnSpc>
                <a:spcPct val="150000"/>
              </a:lnSpc>
            </a:pPr>
            <a:r>
              <a:rPr lang="de-DE" altLang="de-DE" dirty="0"/>
              <a:t>Ungebrochen ist damit der Trend zu „kleinen“ Gründungen: </a:t>
            </a:r>
          </a:p>
          <a:p>
            <a:pPr>
              <a:lnSpc>
                <a:spcPct val="150000"/>
              </a:lnSpc>
            </a:pPr>
            <a:r>
              <a:rPr lang="de-DE" altLang="de-DE" dirty="0"/>
              <a:t>60 % aller Gründer (plus 10 %)  benötigen weniger als 5.000 Euro für den Schritt in die Selbständigkeit, 32 (Vorjahr: 26) Prozent hatten gar keinen Finanzierungsbedarf. </a:t>
            </a:r>
          </a:p>
          <a:p>
            <a:pPr>
              <a:lnSpc>
                <a:spcPct val="150000"/>
              </a:lnSpc>
            </a:pPr>
            <a:r>
              <a:rPr lang="de-DE" altLang="de-DE" dirty="0"/>
              <a:t>Jeder fünfte klagte über Finanzierungsprobleme; ein Jahr zuvor war es noch  jeder vierte.</a:t>
            </a:r>
          </a:p>
          <a:p>
            <a:pPr>
              <a:lnSpc>
                <a:spcPct val="150000"/>
              </a:lnSpc>
            </a:pPr>
            <a:endParaRPr lang="de-DE" altLang="de-DE" dirty="0"/>
          </a:p>
          <a:p>
            <a:pPr>
              <a:lnSpc>
                <a:spcPct val="150000"/>
              </a:lnSpc>
            </a:pPr>
            <a:endParaRPr lang="de-DE" altLang="de-DE" dirty="0"/>
          </a:p>
          <a:p>
            <a:pPr>
              <a:lnSpc>
                <a:spcPct val="150000"/>
              </a:lnSpc>
            </a:pPr>
            <a:endParaRPr lang="de-DE" altLang="de-DE" sz="1400" dirty="0"/>
          </a:p>
          <a:p>
            <a:pPr>
              <a:lnSpc>
                <a:spcPct val="150000"/>
              </a:lnSpc>
            </a:pPr>
            <a:endParaRPr lang="de-DE" altLang="de-DE" sz="1400" dirty="0"/>
          </a:p>
          <a:p>
            <a:pPr>
              <a:lnSpc>
                <a:spcPct val="150000"/>
              </a:lnSpc>
            </a:pPr>
            <a:r>
              <a:rPr lang="de-DE" altLang="de-DE" sz="1400" dirty="0"/>
              <a:t>Quelle: KfW Impuls 3/2005</a:t>
            </a:r>
            <a:endParaRPr lang="de-DE" dirty="0"/>
          </a:p>
        </p:txBody>
      </p:sp>
      <p:pic>
        <p:nvPicPr>
          <p:cNvPr id="7" name="Picture 10" descr="BD09292_">
            <a:extLst>
              <a:ext uri="{FF2B5EF4-FFF2-40B4-BE49-F238E27FC236}">
                <a16:creationId xmlns="" xmlns:a16="http://schemas.microsoft.com/office/drawing/2014/main" id="{0AFD9836-41F2-4F5F-960B-05C2A1BEDF0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797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Kapitalbedarf</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 xmlns:a16="http://schemas.microsoft.com/office/drawing/2014/main" id="{D40B4E3C-FA55-4233-8078-D01197A9B05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4500" y="2046303"/>
            <a:ext cx="8242300" cy="42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179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Kapitalbedarf</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a:extLst>
              <a:ext uri="{FF2B5EF4-FFF2-40B4-BE49-F238E27FC236}">
                <a16:creationId xmlns="" xmlns:a16="http://schemas.microsoft.com/office/drawing/2014/main" id="{04346939-65F3-4280-8B50-17212ACB85F0}"/>
              </a:ext>
            </a:extLst>
          </p:cNvPr>
          <p:cNvPicPr>
            <a:picLocks noChangeAspect="1"/>
          </p:cNvPicPr>
          <p:nvPr/>
        </p:nvPicPr>
        <p:blipFill>
          <a:blip r:embed="rId3"/>
          <a:stretch>
            <a:fillRect/>
          </a:stretch>
        </p:blipFill>
        <p:spPr>
          <a:xfrm>
            <a:off x="1286111" y="2058299"/>
            <a:ext cx="6552728" cy="4622729"/>
          </a:xfrm>
          <a:prstGeom prst="rect">
            <a:avLst/>
          </a:prstGeom>
        </p:spPr>
      </p:pic>
    </p:spTree>
    <p:extLst>
      <p:ext uri="{BB962C8B-B14F-4D97-AF65-F5344CB8AC3E}">
        <p14:creationId xmlns:p14="http://schemas.microsoft.com/office/powerpoint/2010/main" val="1777794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Kriterien für eine Kreditvergabe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 xmlns:a16="http://schemas.microsoft.com/office/drawing/2014/main" id="{95E2E517-8540-40D4-96D3-15A5FA76ABD6}"/>
              </a:ext>
            </a:extLst>
          </p:cNvPr>
          <p:cNvSpPr>
            <a:spLocks noChangeArrowheads="1"/>
          </p:cNvSpPr>
          <p:nvPr/>
        </p:nvSpPr>
        <p:spPr bwMode="auto">
          <a:xfrm>
            <a:off x="2843213" y="2306638"/>
            <a:ext cx="5311775" cy="429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285750" indent="-285750" algn="l">
              <a:buFont typeface="Wingdings" panose="05000000000000000000" pitchFamily="2" charset="2"/>
              <a:buChar char="Ø"/>
            </a:pPr>
            <a:r>
              <a:rPr lang="de-DE" altLang="de-DE" sz="1800" dirty="0"/>
              <a:t>Fachwissen, Branchenkenntnisse</a:t>
            </a:r>
            <a:br>
              <a:rPr lang="de-DE" altLang="de-DE" sz="1800" dirty="0"/>
            </a:br>
            <a:endParaRPr lang="de-DE" altLang="de-DE" sz="1800" dirty="0"/>
          </a:p>
          <a:p>
            <a:pPr marL="285750" indent="-285750" algn="l">
              <a:buFont typeface="Wingdings" panose="05000000000000000000" pitchFamily="2" charset="2"/>
              <a:buChar char="Ø"/>
            </a:pPr>
            <a:r>
              <a:rPr lang="de-DE" altLang="de-DE" sz="1800" dirty="0"/>
              <a:t> fundierte kaufmännische Kenntnisse</a:t>
            </a:r>
            <a:br>
              <a:rPr lang="de-DE" altLang="de-DE" sz="1800" dirty="0"/>
            </a:br>
            <a:endParaRPr lang="de-DE" altLang="de-DE" sz="1800" dirty="0"/>
          </a:p>
          <a:p>
            <a:pPr marL="285750" indent="-285750" algn="l">
              <a:buFont typeface="Wingdings" panose="05000000000000000000" pitchFamily="2" charset="2"/>
              <a:buChar char="Ø"/>
            </a:pPr>
            <a:r>
              <a:rPr lang="de-DE" altLang="de-DE" sz="1800" dirty="0"/>
              <a:t> Berufs- und Lebenserfahrung</a:t>
            </a:r>
            <a:br>
              <a:rPr lang="de-DE" altLang="de-DE" sz="1800" dirty="0"/>
            </a:br>
            <a:endParaRPr lang="de-DE" altLang="de-DE" sz="1800" dirty="0"/>
          </a:p>
          <a:p>
            <a:pPr marL="285750" indent="-285750" algn="l">
              <a:buFont typeface="Wingdings" panose="05000000000000000000" pitchFamily="2" charset="2"/>
              <a:buChar char="Ø"/>
            </a:pPr>
            <a:r>
              <a:rPr lang="de-DE" altLang="de-DE" sz="1800" dirty="0"/>
              <a:t> Verkaufs- und Organisationstalent</a:t>
            </a:r>
            <a:br>
              <a:rPr lang="de-DE" altLang="de-DE" sz="1800" dirty="0"/>
            </a:br>
            <a:endParaRPr lang="de-DE" altLang="de-DE" sz="1800" dirty="0"/>
          </a:p>
          <a:p>
            <a:pPr marL="285750" indent="-285750" algn="l">
              <a:buFont typeface="Wingdings" panose="05000000000000000000" pitchFamily="2" charset="2"/>
              <a:buChar char="Ø"/>
            </a:pPr>
            <a:r>
              <a:rPr lang="de-DE" altLang="de-DE" sz="1800" dirty="0"/>
              <a:t> Führungseigenschaften</a:t>
            </a:r>
            <a:br>
              <a:rPr lang="de-DE" altLang="de-DE" sz="1800" dirty="0"/>
            </a:br>
            <a:endParaRPr lang="de-DE" altLang="de-DE" sz="1800" dirty="0"/>
          </a:p>
          <a:p>
            <a:pPr marL="285750" indent="-285750" algn="l">
              <a:buFont typeface="Wingdings" panose="05000000000000000000" pitchFamily="2" charset="2"/>
              <a:buChar char="Ø"/>
            </a:pPr>
            <a:r>
              <a:rPr lang="de-DE" altLang="de-DE" sz="1800" dirty="0"/>
              <a:t> Durchsetzungsvermögen</a:t>
            </a:r>
            <a:br>
              <a:rPr lang="de-DE" altLang="de-DE" sz="1800" dirty="0"/>
            </a:br>
            <a:endParaRPr lang="de-DE" altLang="de-DE" sz="1800" dirty="0"/>
          </a:p>
          <a:p>
            <a:pPr marL="285750" indent="-285750" algn="l">
              <a:buFont typeface="Wingdings" panose="05000000000000000000" pitchFamily="2" charset="2"/>
              <a:buChar char="Ø"/>
            </a:pPr>
            <a:r>
              <a:rPr lang="de-DE" altLang="de-DE" sz="1800" dirty="0"/>
              <a:t> Kontakt- und Begeisterungsfähigkeit</a:t>
            </a:r>
            <a:br>
              <a:rPr lang="de-DE" altLang="de-DE" sz="1800" dirty="0"/>
            </a:br>
            <a:endParaRPr lang="de-DE" altLang="de-DE" sz="1800" dirty="0"/>
          </a:p>
          <a:p>
            <a:pPr marL="285750" indent="-285750" algn="l">
              <a:buFont typeface="Wingdings" panose="05000000000000000000" pitchFamily="2" charset="2"/>
              <a:buChar char="Ø"/>
            </a:pPr>
            <a:r>
              <a:rPr lang="de-DE" altLang="de-DE" sz="1800" dirty="0"/>
              <a:t> Leistungsbereitschaft</a:t>
            </a:r>
          </a:p>
        </p:txBody>
      </p:sp>
      <p:sp>
        <p:nvSpPr>
          <p:cNvPr id="9" name="Rectangle 5">
            <a:extLst>
              <a:ext uri="{FF2B5EF4-FFF2-40B4-BE49-F238E27FC236}">
                <a16:creationId xmlns="" xmlns:a16="http://schemas.microsoft.com/office/drawing/2014/main" id="{8D9026A5-1B45-4A74-A677-9E6773A98B02}"/>
              </a:ext>
            </a:extLst>
          </p:cNvPr>
          <p:cNvSpPr>
            <a:spLocks noChangeArrowheads="1"/>
          </p:cNvSpPr>
          <p:nvPr/>
        </p:nvSpPr>
        <p:spPr bwMode="auto">
          <a:xfrm>
            <a:off x="444500" y="2067957"/>
            <a:ext cx="2136775" cy="1392238"/>
          </a:xfrm>
          <a:prstGeom prst="rect">
            <a:avLst/>
          </a:prstGeom>
          <a:solidFill>
            <a:srgbClr val="5AAD83"/>
          </a:solidFill>
          <a:ln w="50800">
            <a:solidFill>
              <a:schemeClr val="tx1"/>
            </a:solidFill>
            <a:miter lim="800000"/>
            <a:headEnd/>
            <a:tailEnd/>
          </a:ln>
          <a:effectLst/>
          <a:extLst/>
        </p:spPr>
        <p:txBody>
          <a:bodyPr wrap="none" lIns="79375" tIns="39688" rIns="79375" bIns="39688" anchor="ct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algn="ctr"/>
            <a:r>
              <a:rPr lang="de-DE" altLang="de-DE" sz="2600" b="1" dirty="0">
                <a:solidFill>
                  <a:schemeClr val="bg1"/>
                </a:solidFill>
              </a:rPr>
              <a:t>Persönliche</a:t>
            </a:r>
          </a:p>
          <a:p>
            <a:pPr algn="ctr"/>
            <a:r>
              <a:rPr lang="de-DE" altLang="de-DE" sz="2600" b="1" dirty="0">
                <a:solidFill>
                  <a:schemeClr val="bg1"/>
                </a:solidFill>
              </a:rPr>
              <a:t>Eignung</a:t>
            </a:r>
          </a:p>
        </p:txBody>
      </p:sp>
    </p:spTree>
    <p:extLst>
      <p:ext uri="{BB962C8B-B14F-4D97-AF65-F5344CB8AC3E}">
        <p14:creationId xmlns:p14="http://schemas.microsoft.com/office/powerpoint/2010/main" val="3327466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Kriterien für eine Kreditvergabe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endParaRPr lang="de-DE" dirty="0"/>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a:extLst>
              <a:ext uri="{FF2B5EF4-FFF2-40B4-BE49-F238E27FC236}">
                <a16:creationId xmlns="" xmlns:a16="http://schemas.microsoft.com/office/drawing/2014/main" id="{64C11C11-756E-41CC-AD07-607B86EBCEA5}"/>
              </a:ext>
            </a:extLst>
          </p:cNvPr>
          <p:cNvSpPr>
            <a:spLocks noChangeArrowheads="1"/>
          </p:cNvSpPr>
          <p:nvPr/>
        </p:nvSpPr>
        <p:spPr bwMode="auto">
          <a:xfrm>
            <a:off x="2763838" y="2109788"/>
            <a:ext cx="6128642" cy="403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342900" indent="-342900" algn="l">
              <a:buFont typeface="Wingdings" panose="05000000000000000000" pitchFamily="2" charset="2"/>
              <a:buChar char="Ø"/>
            </a:pPr>
            <a:r>
              <a:rPr lang="de-DE" altLang="de-DE" sz="2200" dirty="0"/>
              <a:t> Inhaltsverzeichnis / Kurzbeschreibung</a:t>
            </a:r>
            <a:br>
              <a:rPr lang="de-DE" altLang="de-DE" sz="2200" dirty="0"/>
            </a:br>
            <a:endParaRPr lang="de-DE" altLang="de-DE" sz="700" dirty="0"/>
          </a:p>
          <a:p>
            <a:pPr marL="342900" indent="-342900" algn="l">
              <a:buFont typeface="Wingdings" panose="05000000000000000000" pitchFamily="2" charset="2"/>
              <a:buChar char="Ø"/>
            </a:pPr>
            <a:r>
              <a:rPr lang="de-DE" altLang="de-DE" sz="2200" dirty="0"/>
              <a:t> Persönliche Ausgangssituation, Lebenslauf</a:t>
            </a:r>
            <a:br>
              <a:rPr lang="de-DE" altLang="de-DE" sz="2200" dirty="0"/>
            </a:br>
            <a:endParaRPr lang="de-DE" altLang="de-DE" sz="700" dirty="0"/>
          </a:p>
          <a:p>
            <a:pPr marL="342900" indent="-342900" algn="l">
              <a:buFont typeface="Wingdings" panose="05000000000000000000" pitchFamily="2" charset="2"/>
              <a:buChar char="Ø"/>
            </a:pPr>
            <a:r>
              <a:rPr lang="de-DE" altLang="de-DE" sz="2200" dirty="0"/>
              <a:t> Geschäftsidee, Arbeitsschwerpunkte</a:t>
            </a:r>
            <a:br>
              <a:rPr lang="de-DE" altLang="de-DE" sz="2200" dirty="0"/>
            </a:br>
            <a:endParaRPr lang="de-DE" altLang="de-DE" sz="700" dirty="0"/>
          </a:p>
          <a:p>
            <a:pPr marL="342900" indent="-342900" algn="l">
              <a:buFont typeface="Wingdings" panose="05000000000000000000" pitchFamily="2" charset="2"/>
              <a:buChar char="Ø"/>
            </a:pPr>
            <a:r>
              <a:rPr lang="de-DE" altLang="de-DE" sz="2200" dirty="0"/>
              <a:t> Marktpotential und Konkurrenzsituation</a:t>
            </a:r>
            <a:br>
              <a:rPr lang="de-DE" altLang="de-DE" sz="2200" dirty="0"/>
            </a:br>
            <a:endParaRPr lang="de-DE" altLang="de-DE" sz="700" dirty="0"/>
          </a:p>
          <a:p>
            <a:pPr marL="342900" indent="-342900" algn="l">
              <a:buFont typeface="Wingdings" panose="05000000000000000000" pitchFamily="2" charset="2"/>
              <a:buChar char="Ø"/>
            </a:pPr>
            <a:r>
              <a:rPr lang="de-DE" altLang="de-DE" sz="2200" dirty="0"/>
              <a:t> Vorbereitungsmaßnahmen</a:t>
            </a:r>
            <a:br>
              <a:rPr lang="de-DE" altLang="de-DE" sz="2200" dirty="0"/>
            </a:br>
            <a:endParaRPr lang="de-DE" altLang="de-DE" sz="700" dirty="0"/>
          </a:p>
          <a:p>
            <a:pPr marL="342900" indent="-342900" algn="l">
              <a:buFont typeface="Wingdings" panose="05000000000000000000" pitchFamily="2" charset="2"/>
              <a:buChar char="Ø"/>
            </a:pPr>
            <a:r>
              <a:rPr lang="de-DE" altLang="de-DE" sz="2200" dirty="0"/>
              <a:t> Beschreibung des eigenen Unternehmens</a:t>
            </a:r>
            <a:br>
              <a:rPr lang="de-DE" altLang="de-DE" sz="2200" dirty="0"/>
            </a:br>
            <a:endParaRPr lang="de-DE" altLang="de-DE" sz="700" dirty="0"/>
          </a:p>
          <a:p>
            <a:pPr marL="342900" indent="-342900" algn="l">
              <a:buFont typeface="Wingdings" panose="05000000000000000000" pitchFamily="2" charset="2"/>
              <a:buChar char="Ø"/>
            </a:pPr>
            <a:r>
              <a:rPr lang="de-DE" altLang="de-DE" sz="2200" dirty="0"/>
              <a:t> Anlaufzeit und Unternehmensentwicklung in</a:t>
            </a:r>
            <a:br>
              <a:rPr lang="de-DE" altLang="de-DE" sz="2200" dirty="0"/>
            </a:br>
            <a:r>
              <a:rPr lang="de-DE" altLang="de-DE" sz="2200" dirty="0"/>
              <a:t> den ersten </a:t>
            </a:r>
            <a:r>
              <a:rPr lang="de-DE" altLang="de-DE" sz="2200" b="1" u="sng" dirty="0"/>
              <a:t>3</a:t>
            </a:r>
            <a:r>
              <a:rPr lang="de-DE" altLang="de-DE" sz="2200" dirty="0"/>
              <a:t> Jahren:</a:t>
            </a:r>
            <a:br>
              <a:rPr lang="de-DE" altLang="de-DE" sz="2200" dirty="0"/>
            </a:br>
            <a:r>
              <a:rPr lang="de-DE" altLang="de-DE" sz="2200" dirty="0"/>
              <a:t> </a:t>
            </a:r>
            <a:r>
              <a:rPr lang="de-DE" altLang="de-DE" sz="1700" b="1" dirty="0"/>
              <a:t>Kostenplan, Erfolgsplan (Umsatz- / Ertragsvorschau),</a:t>
            </a:r>
            <a:br>
              <a:rPr lang="de-DE" altLang="de-DE" sz="1700" b="1" dirty="0"/>
            </a:br>
            <a:r>
              <a:rPr lang="de-DE" altLang="de-DE" sz="1700" b="1" dirty="0"/>
              <a:t> Liquiditätsplan, </a:t>
            </a:r>
            <a:r>
              <a:rPr lang="de-DE" altLang="de-DE" sz="1700" b="1" u="sng" dirty="0"/>
              <a:t>Kapitalbedarfsplan</a:t>
            </a:r>
          </a:p>
        </p:txBody>
      </p:sp>
      <p:sp>
        <p:nvSpPr>
          <p:cNvPr id="11" name="Rectangle 5">
            <a:extLst>
              <a:ext uri="{FF2B5EF4-FFF2-40B4-BE49-F238E27FC236}">
                <a16:creationId xmlns="" xmlns:a16="http://schemas.microsoft.com/office/drawing/2014/main" id="{4C28CB11-2C47-46C7-991B-700205043833}"/>
              </a:ext>
            </a:extLst>
          </p:cNvPr>
          <p:cNvSpPr>
            <a:spLocks noChangeArrowheads="1"/>
          </p:cNvSpPr>
          <p:nvPr/>
        </p:nvSpPr>
        <p:spPr bwMode="auto">
          <a:xfrm>
            <a:off x="444500" y="2065875"/>
            <a:ext cx="2136775" cy="1392238"/>
          </a:xfrm>
          <a:prstGeom prst="rect">
            <a:avLst/>
          </a:prstGeom>
          <a:solidFill>
            <a:srgbClr val="5AAD83"/>
          </a:solidFill>
          <a:ln w="50800">
            <a:solidFill>
              <a:schemeClr val="tx1"/>
            </a:solidFill>
            <a:miter lim="800000"/>
            <a:headEnd/>
            <a:tailEnd/>
          </a:ln>
          <a:effectLst/>
          <a:extLst/>
        </p:spPr>
        <p:txBody>
          <a:bodyPr wrap="none" lIns="79375" tIns="39688" rIns="79375" bIns="39688" anchor="ct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algn="ctr"/>
            <a:r>
              <a:rPr lang="de-DE" altLang="de-DE" sz="2600" b="1" dirty="0">
                <a:solidFill>
                  <a:schemeClr val="bg1"/>
                </a:solidFill>
              </a:rPr>
              <a:t>Gründungs-</a:t>
            </a:r>
          </a:p>
          <a:p>
            <a:pPr algn="ctr"/>
            <a:r>
              <a:rPr lang="de-DE" altLang="de-DE" sz="2600" b="1" dirty="0">
                <a:solidFill>
                  <a:schemeClr val="bg1"/>
                </a:solidFill>
              </a:rPr>
              <a:t>konzept</a:t>
            </a:r>
          </a:p>
        </p:txBody>
      </p:sp>
      <p:pic>
        <p:nvPicPr>
          <p:cNvPr id="12" name="Grafik 11">
            <a:extLst>
              <a:ext uri="{FF2B5EF4-FFF2-40B4-BE49-F238E27FC236}">
                <a16:creationId xmlns="" xmlns:a16="http://schemas.microsoft.com/office/drawing/2014/main" id="{1BCF3B1E-31F2-4AAA-A0A7-12A9FFD6AC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5536" y="3933056"/>
            <a:ext cx="2157882" cy="1438587"/>
          </a:xfrm>
          <a:prstGeom prst="rect">
            <a:avLst/>
          </a:prstGeom>
        </p:spPr>
      </p:pic>
    </p:spTree>
    <p:extLst>
      <p:ext uri="{BB962C8B-B14F-4D97-AF65-F5344CB8AC3E}">
        <p14:creationId xmlns:p14="http://schemas.microsoft.com/office/powerpoint/2010/main" val="320227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Kriterien für eine Kreditvergabe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77</a:t>
            </a:r>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a:extLst>
              <a:ext uri="{FF2B5EF4-FFF2-40B4-BE49-F238E27FC236}">
                <a16:creationId xmlns="" xmlns:a16="http://schemas.microsoft.com/office/drawing/2014/main" id="{5E7F05D0-3FB7-4BCA-BEEB-DA2A2CE88781}"/>
              </a:ext>
            </a:extLst>
          </p:cNvPr>
          <p:cNvSpPr>
            <a:spLocks noChangeArrowheads="1"/>
          </p:cNvSpPr>
          <p:nvPr/>
        </p:nvSpPr>
        <p:spPr bwMode="auto">
          <a:xfrm>
            <a:off x="444500" y="2060848"/>
            <a:ext cx="2068513" cy="1130300"/>
          </a:xfrm>
          <a:prstGeom prst="rect">
            <a:avLst/>
          </a:prstGeom>
          <a:solidFill>
            <a:srgbClr val="5AAD83"/>
          </a:solidFill>
          <a:ln w="50800">
            <a:solidFill>
              <a:schemeClr val="tx1"/>
            </a:solidFill>
            <a:miter lim="800000"/>
            <a:headEnd/>
            <a:tailEnd/>
          </a:ln>
          <a:effectLst/>
          <a:extLst/>
        </p:spPr>
        <p:txBody>
          <a:bodyPr wrap="none" lIns="79375" tIns="39688" rIns="79375" bIns="39688" anchor="ct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schemeClr val="bg1"/>
                </a:solidFill>
              </a:rPr>
              <a:t>Kapital-</a:t>
            </a:r>
          </a:p>
          <a:p>
            <a:pPr algn="ctr"/>
            <a:r>
              <a:rPr lang="de-DE" altLang="de-DE" sz="2400" b="1" dirty="0">
                <a:solidFill>
                  <a:schemeClr val="bg1"/>
                </a:solidFill>
              </a:rPr>
              <a:t>bedarf</a:t>
            </a:r>
          </a:p>
        </p:txBody>
      </p:sp>
      <p:sp>
        <p:nvSpPr>
          <p:cNvPr id="13" name="Rectangle 6">
            <a:extLst>
              <a:ext uri="{FF2B5EF4-FFF2-40B4-BE49-F238E27FC236}">
                <a16:creationId xmlns="" xmlns:a16="http://schemas.microsoft.com/office/drawing/2014/main" id="{AEBB5C08-8A64-4D8B-B856-CEF3B9AE67A2}"/>
              </a:ext>
            </a:extLst>
          </p:cNvPr>
          <p:cNvSpPr>
            <a:spLocks noChangeArrowheads="1"/>
          </p:cNvSpPr>
          <p:nvPr/>
        </p:nvSpPr>
        <p:spPr bwMode="auto">
          <a:xfrm>
            <a:off x="2743200" y="2438400"/>
            <a:ext cx="3701008" cy="2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algn="l"/>
            <a:r>
              <a:rPr lang="de-DE" altLang="de-DE" sz="1700" dirty="0"/>
              <a:t>    </a:t>
            </a:r>
            <a:r>
              <a:rPr lang="de-DE" altLang="de-DE" sz="1800" b="1" dirty="0"/>
              <a:t>Investitionsbedarf</a:t>
            </a:r>
          </a:p>
          <a:p>
            <a:pPr algn="l"/>
            <a:endParaRPr lang="de-DE" altLang="de-DE" sz="1800" dirty="0"/>
          </a:p>
          <a:p>
            <a:pPr algn="l">
              <a:lnSpc>
                <a:spcPct val="70000"/>
              </a:lnSpc>
            </a:pPr>
            <a:r>
              <a:rPr lang="de-DE" altLang="de-DE" sz="1800" b="1" dirty="0"/>
              <a:t>+  Betriebsmittel der Anlaufzeit</a:t>
            </a:r>
          </a:p>
          <a:p>
            <a:pPr algn="l">
              <a:lnSpc>
                <a:spcPct val="70000"/>
              </a:lnSpc>
            </a:pPr>
            <a:r>
              <a:rPr lang="de-DE" altLang="de-DE" sz="1800" b="1" dirty="0"/>
              <a:t>    und Gründungskosten</a:t>
            </a:r>
            <a:endParaRPr lang="de-DE" altLang="de-DE" sz="1800" dirty="0"/>
          </a:p>
          <a:p>
            <a:pPr algn="l"/>
            <a:endParaRPr lang="de-DE" altLang="de-DE" sz="1800" dirty="0"/>
          </a:p>
          <a:p>
            <a:pPr algn="l">
              <a:lnSpc>
                <a:spcPct val="70000"/>
              </a:lnSpc>
            </a:pPr>
            <a:r>
              <a:rPr lang="de-DE" altLang="de-DE" sz="1800" b="1" dirty="0"/>
              <a:t>=  Gesamtbedarf</a:t>
            </a:r>
          </a:p>
          <a:p>
            <a:pPr algn="l">
              <a:lnSpc>
                <a:spcPct val="70000"/>
              </a:lnSpc>
            </a:pPr>
            <a:r>
              <a:rPr lang="de-DE" altLang="de-DE" sz="1800" b="1" dirty="0"/>
              <a:t>    (Bemessungsgrundlage)</a:t>
            </a:r>
          </a:p>
          <a:p>
            <a:pPr algn="l"/>
            <a:endParaRPr lang="de-DE" altLang="de-DE" sz="1800" dirty="0"/>
          </a:p>
          <a:p>
            <a:pPr algn="l"/>
            <a:r>
              <a:rPr lang="de-DE" altLang="de-DE" sz="1800" b="1" dirty="0"/>
              <a:t>./. Eigenmittel</a:t>
            </a:r>
          </a:p>
          <a:p>
            <a:pPr algn="l"/>
            <a:endParaRPr lang="de-DE" altLang="de-DE" sz="1800" dirty="0"/>
          </a:p>
          <a:p>
            <a:pPr algn="l"/>
            <a:r>
              <a:rPr lang="de-DE" altLang="de-DE" sz="1800" b="1" dirty="0"/>
              <a:t>=  </a:t>
            </a:r>
            <a:r>
              <a:rPr lang="de-DE" altLang="de-DE" sz="1800" b="1" u="sng" dirty="0"/>
              <a:t>Kapitalbedarf</a:t>
            </a:r>
          </a:p>
        </p:txBody>
      </p:sp>
      <p:sp>
        <p:nvSpPr>
          <p:cNvPr id="14" name="Rectangle 7">
            <a:extLst>
              <a:ext uri="{FF2B5EF4-FFF2-40B4-BE49-F238E27FC236}">
                <a16:creationId xmlns="" xmlns:a16="http://schemas.microsoft.com/office/drawing/2014/main" id="{2DF17F44-2978-4E7D-B354-02C9F0FA03AB}"/>
              </a:ext>
            </a:extLst>
          </p:cNvPr>
          <p:cNvSpPr>
            <a:spLocks noChangeArrowheads="1"/>
          </p:cNvSpPr>
          <p:nvPr/>
        </p:nvSpPr>
        <p:spPr bwMode="auto">
          <a:xfrm>
            <a:off x="6355504" y="2452382"/>
            <a:ext cx="2754313" cy="221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algn="l"/>
            <a:r>
              <a:rPr lang="de-DE" altLang="de-DE" sz="900" dirty="0"/>
              <a:t>Immobilien, Maschinen, Fahrzeuge, Einrichtung, Geräte, Umbauten etc.</a:t>
            </a:r>
          </a:p>
          <a:p>
            <a:pPr algn="l"/>
            <a:endParaRPr lang="de-DE" altLang="de-DE" sz="900" dirty="0"/>
          </a:p>
          <a:p>
            <a:pPr algn="l"/>
            <a:r>
              <a:rPr lang="de-DE" altLang="de-DE" sz="900" dirty="0"/>
              <a:t>Laufende Kosten: Miete, Personal, Strom, Versicherungsbeiträge, etc. und gründungsspezifischer </a:t>
            </a:r>
            <a:r>
              <a:rPr lang="de-DE" altLang="de-DE" sz="900" b="1" dirty="0"/>
              <a:t>einmaliger</a:t>
            </a:r>
            <a:r>
              <a:rPr lang="de-DE" altLang="de-DE" sz="900" dirty="0"/>
              <a:t> Aufwand</a:t>
            </a:r>
          </a:p>
          <a:p>
            <a:pPr algn="l"/>
            <a:endParaRPr lang="de-DE" altLang="de-DE" sz="1000" dirty="0"/>
          </a:p>
          <a:p>
            <a:pPr algn="l"/>
            <a:endParaRPr lang="de-DE" altLang="de-DE" sz="1000" dirty="0"/>
          </a:p>
          <a:p>
            <a:pPr algn="l"/>
            <a:endParaRPr lang="de-DE" altLang="de-DE" sz="1000" dirty="0"/>
          </a:p>
          <a:p>
            <a:pPr algn="l"/>
            <a:endParaRPr lang="de-DE" altLang="de-DE" sz="1000" dirty="0"/>
          </a:p>
          <a:p>
            <a:pPr algn="l"/>
            <a:endParaRPr lang="de-DE" altLang="de-DE" sz="900" dirty="0"/>
          </a:p>
          <a:p>
            <a:pPr algn="l"/>
            <a:endParaRPr lang="de-DE" altLang="de-DE" sz="900" dirty="0"/>
          </a:p>
          <a:p>
            <a:pPr algn="l"/>
            <a:endParaRPr lang="de-DE" altLang="de-DE" sz="900" dirty="0"/>
          </a:p>
          <a:p>
            <a:pPr algn="l"/>
            <a:r>
              <a:rPr lang="de-DE" altLang="de-DE" sz="900" dirty="0"/>
              <a:t>Kontoguthaben, Wertpapiere, Sach-</a:t>
            </a:r>
          </a:p>
          <a:p>
            <a:pPr algn="l"/>
            <a:r>
              <a:rPr lang="de-DE" altLang="de-DE" sz="900" dirty="0"/>
              <a:t>einlagen</a:t>
            </a:r>
          </a:p>
        </p:txBody>
      </p:sp>
      <p:pic>
        <p:nvPicPr>
          <p:cNvPr id="6" name="Grafik 5">
            <a:extLst>
              <a:ext uri="{FF2B5EF4-FFF2-40B4-BE49-F238E27FC236}">
                <a16:creationId xmlns="" xmlns:a16="http://schemas.microsoft.com/office/drawing/2014/main" id="{BCCED855-E688-44AB-98B0-48C43F2959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4500" y="3741011"/>
            <a:ext cx="2087724" cy="1391816"/>
          </a:xfrm>
          <a:prstGeom prst="rect">
            <a:avLst/>
          </a:prstGeom>
        </p:spPr>
      </p:pic>
    </p:spTree>
    <p:extLst>
      <p:ext uri="{BB962C8B-B14F-4D97-AF65-F5344CB8AC3E}">
        <p14:creationId xmlns:p14="http://schemas.microsoft.com/office/powerpoint/2010/main" val="1022347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Kriterien für eine Kreditvergabe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78</a:t>
            </a:r>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a:extLst>
              <a:ext uri="{FF2B5EF4-FFF2-40B4-BE49-F238E27FC236}">
                <a16:creationId xmlns="" xmlns:a16="http://schemas.microsoft.com/office/drawing/2014/main" id="{D5656ED1-4268-4E45-8B18-3504178154AA}"/>
              </a:ext>
            </a:extLst>
          </p:cNvPr>
          <p:cNvSpPr>
            <a:spLocks noChangeArrowheads="1"/>
          </p:cNvSpPr>
          <p:nvPr/>
        </p:nvSpPr>
        <p:spPr bwMode="auto">
          <a:xfrm>
            <a:off x="444500" y="2132856"/>
            <a:ext cx="2135188" cy="1000125"/>
          </a:xfrm>
          <a:prstGeom prst="rect">
            <a:avLst/>
          </a:prstGeom>
          <a:solidFill>
            <a:srgbClr val="5AAD83"/>
          </a:solidFill>
          <a:ln w="50800">
            <a:solidFill>
              <a:schemeClr val="tx1"/>
            </a:solidFill>
            <a:miter lim="800000"/>
            <a:headEnd/>
            <a:tailEnd/>
          </a:ln>
          <a:effectLst/>
          <a:extLst/>
        </p:spPr>
        <p:txBody>
          <a:bodyPr wrap="none" lIns="79375" tIns="39688" rIns="79375" bIns="39688" anchor="ct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r>
              <a:rPr lang="de-DE" altLang="de-DE" sz="2400" b="1" dirty="0">
                <a:solidFill>
                  <a:schemeClr val="bg1"/>
                </a:solidFill>
              </a:rPr>
              <a:t>Sicherheiten</a:t>
            </a:r>
          </a:p>
        </p:txBody>
      </p:sp>
      <p:sp>
        <p:nvSpPr>
          <p:cNvPr id="11" name="Rectangle 3">
            <a:extLst>
              <a:ext uri="{FF2B5EF4-FFF2-40B4-BE49-F238E27FC236}">
                <a16:creationId xmlns="" xmlns:a16="http://schemas.microsoft.com/office/drawing/2014/main" id="{E6BA69A1-A651-45F7-9554-4A59633FD6AE}"/>
              </a:ext>
            </a:extLst>
          </p:cNvPr>
          <p:cNvSpPr>
            <a:spLocks noChangeArrowheads="1"/>
          </p:cNvSpPr>
          <p:nvPr/>
        </p:nvSpPr>
        <p:spPr bwMode="auto">
          <a:xfrm>
            <a:off x="3276600" y="2438400"/>
            <a:ext cx="5562600" cy="301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algn="l">
              <a:buFontTx/>
              <a:buChar char="•"/>
            </a:pPr>
            <a:r>
              <a:rPr lang="de-DE" altLang="de-DE" sz="1700" dirty="0"/>
              <a:t>   </a:t>
            </a:r>
            <a:r>
              <a:rPr lang="de-DE" altLang="de-DE" sz="1700" b="1" dirty="0"/>
              <a:t>Sachwerte:</a:t>
            </a:r>
            <a:r>
              <a:rPr lang="de-DE" altLang="de-DE" sz="1700" dirty="0"/>
              <a:t/>
            </a:r>
            <a:br>
              <a:rPr lang="de-DE" altLang="de-DE" sz="1700" dirty="0"/>
            </a:br>
            <a:r>
              <a:rPr lang="de-DE" altLang="de-DE" sz="1700" dirty="0"/>
              <a:t>    Immobilien, Maschinen, Fahrzeuge, (Warenlager)</a:t>
            </a:r>
            <a:br>
              <a:rPr lang="de-DE" altLang="de-DE" sz="1700" dirty="0"/>
            </a:br>
            <a:endParaRPr lang="de-DE" altLang="de-DE" sz="700" dirty="0"/>
          </a:p>
          <a:p>
            <a:pPr algn="l">
              <a:buFontTx/>
              <a:buChar char="•"/>
            </a:pPr>
            <a:r>
              <a:rPr lang="de-DE" altLang="de-DE" sz="1700" dirty="0"/>
              <a:t>   </a:t>
            </a:r>
            <a:r>
              <a:rPr lang="de-DE" altLang="de-DE" sz="1700" b="1" dirty="0"/>
              <a:t>Vermögenswerte:</a:t>
            </a:r>
            <a:r>
              <a:rPr lang="de-DE" altLang="de-DE" sz="1700" dirty="0"/>
              <a:t/>
            </a:r>
            <a:br>
              <a:rPr lang="de-DE" altLang="de-DE" sz="1700" dirty="0"/>
            </a:br>
            <a:r>
              <a:rPr lang="de-DE" altLang="de-DE" sz="1700" dirty="0"/>
              <a:t>    Sparguthaben, Lebensversicherungen, Bauspar-</a:t>
            </a:r>
          </a:p>
          <a:p>
            <a:pPr algn="l"/>
            <a:r>
              <a:rPr lang="de-DE" altLang="de-DE" sz="1700" dirty="0"/>
              <a:t>    verträge, Wertpapiere, Sicherungsübereignung,</a:t>
            </a:r>
          </a:p>
          <a:p>
            <a:pPr algn="l"/>
            <a:r>
              <a:rPr lang="de-DE" altLang="de-DE" sz="1700" dirty="0"/>
              <a:t>    Forderungsabtretung</a:t>
            </a:r>
          </a:p>
          <a:p>
            <a:pPr algn="l"/>
            <a:endParaRPr lang="de-DE" altLang="de-DE" sz="700" dirty="0"/>
          </a:p>
          <a:p>
            <a:pPr algn="l">
              <a:buFontTx/>
              <a:buChar char="•"/>
            </a:pPr>
            <a:r>
              <a:rPr lang="de-DE" altLang="de-DE" sz="1700" dirty="0"/>
              <a:t>   </a:t>
            </a:r>
            <a:r>
              <a:rPr lang="de-DE" altLang="de-DE" sz="1700" b="1" dirty="0"/>
              <a:t>Bürgschaften, Garantien, Haftungsfreistellungen</a:t>
            </a:r>
            <a:r>
              <a:rPr lang="de-DE" altLang="de-DE" sz="1700" dirty="0"/>
              <a:t/>
            </a:r>
            <a:br>
              <a:rPr lang="de-DE" altLang="de-DE" sz="1700" dirty="0"/>
            </a:br>
            <a:endParaRPr lang="de-DE" altLang="de-DE" sz="1700" dirty="0"/>
          </a:p>
          <a:p>
            <a:pPr algn="l">
              <a:buFontTx/>
              <a:buChar char="•"/>
            </a:pPr>
            <a:endParaRPr lang="de-DE" altLang="de-DE" sz="700" dirty="0"/>
          </a:p>
          <a:p>
            <a:pPr>
              <a:buFont typeface="Wingdings" pitchFamily="2" charset="2"/>
              <a:buChar char="Ü"/>
            </a:pPr>
            <a:r>
              <a:rPr lang="de-DE" altLang="de-DE" sz="1700" b="1" dirty="0"/>
              <a:t> </a:t>
            </a:r>
            <a:r>
              <a:rPr lang="de-DE" altLang="de-DE" sz="1700" b="1" u="sng" dirty="0"/>
              <a:t>i.d.R. sind Sicherheiten auch bei</a:t>
            </a:r>
          </a:p>
          <a:p>
            <a:pPr>
              <a:buFont typeface="Wingdings" pitchFamily="2" charset="2"/>
              <a:buNone/>
            </a:pPr>
            <a:r>
              <a:rPr lang="de-DE" altLang="de-DE" sz="1700" b="1" dirty="0"/>
              <a:t>    </a:t>
            </a:r>
            <a:r>
              <a:rPr lang="de-DE" altLang="de-DE" sz="1700" b="1" u="sng" dirty="0"/>
              <a:t>Haftungsfreistellung erforderlich !</a:t>
            </a:r>
          </a:p>
        </p:txBody>
      </p:sp>
      <p:sp>
        <p:nvSpPr>
          <p:cNvPr id="12" name="Rectangle 4">
            <a:extLst>
              <a:ext uri="{FF2B5EF4-FFF2-40B4-BE49-F238E27FC236}">
                <a16:creationId xmlns="" xmlns:a16="http://schemas.microsoft.com/office/drawing/2014/main" id="{C255FE59-401D-465A-9ADB-64319E744585}"/>
              </a:ext>
            </a:extLst>
          </p:cNvPr>
          <p:cNvSpPr>
            <a:spLocks noChangeArrowheads="1"/>
          </p:cNvSpPr>
          <p:nvPr/>
        </p:nvSpPr>
        <p:spPr bwMode="auto">
          <a:xfrm>
            <a:off x="7315200" y="1828800"/>
            <a:ext cx="8382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algn="l"/>
            <a:r>
              <a:rPr lang="de-DE" altLang="de-DE" sz="4800" b="1" dirty="0"/>
              <a:t>§§</a:t>
            </a:r>
          </a:p>
        </p:txBody>
      </p:sp>
      <p:pic>
        <p:nvPicPr>
          <p:cNvPr id="9" name="Grafik 8">
            <a:extLst>
              <a:ext uri="{FF2B5EF4-FFF2-40B4-BE49-F238E27FC236}">
                <a16:creationId xmlns="" xmlns:a16="http://schemas.microsoft.com/office/drawing/2014/main" id="{893FB95F-9C4F-4F8F-B0C3-BB2AD2F8C62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4500" y="4097758"/>
            <a:ext cx="2135188" cy="134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439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BAB8EB27-9ABE-416D-BA23-487D7BBC38A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8893" r="31063" b="11272"/>
          <a:stretch/>
        </p:blipFill>
        <p:spPr>
          <a:xfrm>
            <a:off x="3779912" y="3156400"/>
            <a:ext cx="1584176" cy="2360832"/>
          </a:xfrm>
          <a:prstGeom prst="rect">
            <a:avLst/>
          </a:prstGeom>
        </p:spPr>
      </p:pic>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Typische Finanzierungsfehler</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79</a:t>
            </a:r>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
            <a:extLst>
              <a:ext uri="{FF2B5EF4-FFF2-40B4-BE49-F238E27FC236}">
                <a16:creationId xmlns="" xmlns:a16="http://schemas.microsoft.com/office/drawing/2014/main" id="{DA21C7E6-3F04-43BA-9656-32166BA0080F}"/>
              </a:ext>
            </a:extLst>
          </p:cNvPr>
          <p:cNvSpPr>
            <a:spLocks noChangeArrowheads="1"/>
          </p:cNvSpPr>
          <p:nvPr/>
        </p:nvSpPr>
        <p:spPr bwMode="auto">
          <a:xfrm>
            <a:off x="444500" y="1884137"/>
            <a:ext cx="441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492" tIns="47526" rIns="96492" bIns="47526"/>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eaLnBrk="1" hangingPunct="1">
              <a:spcBef>
                <a:spcPct val="20000"/>
              </a:spcBef>
              <a:buFontTx/>
              <a:buChar char="•"/>
            </a:pPr>
            <a:endParaRPr lang="de-DE" altLang="de-DE" sz="1800" dirty="0"/>
          </a:p>
          <a:p>
            <a:pPr algn="l" eaLnBrk="1" hangingPunct="1">
              <a:spcBef>
                <a:spcPct val="20000"/>
              </a:spcBef>
              <a:buFontTx/>
              <a:buChar char="•"/>
            </a:pPr>
            <a:r>
              <a:rPr lang="de-DE" altLang="de-DE" sz="1800" dirty="0"/>
              <a:t>Wenig Eigenkapital</a:t>
            </a:r>
          </a:p>
          <a:p>
            <a:pPr algn="l" eaLnBrk="1" hangingPunct="1">
              <a:spcBef>
                <a:spcPct val="20000"/>
              </a:spcBef>
              <a:buFontTx/>
              <a:buChar char="•"/>
            </a:pPr>
            <a:endParaRPr lang="de-DE" altLang="de-DE" sz="1800" dirty="0"/>
          </a:p>
          <a:p>
            <a:pPr algn="l" eaLnBrk="1" hangingPunct="1">
              <a:spcBef>
                <a:spcPct val="20000"/>
              </a:spcBef>
              <a:buFontTx/>
              <a:buChar char="•"/>
            </a:pPr>
            <a:r>
              <a:rPr lang="de-DE" altLang="de-DE" sz="1800" dirty="0"/>
              <a:t>Oft Kontoüberziehung</a:t>
            </a:r>
          </a:p>
          <a:p>
            <a:pPr algn="l" eaLnBrk="1" hangingPunct="1">
              <a:spcBef>
                <a:spcPct val="20000"/>
              </a:spcBef>
              <a:buFontTx/>
              <a:buChar char="•"/>
            </a:pPr>
            <a:endParaRPr lang="de-DE" altLang="de-DE" sz="1800" dirty="0"/>
          </a:p>
          <a:p>
            <a:pPr algn="l" eaLnBrk="1" hangingPunct="1">
              <a:spcBef>
                <a:spcPct val="20000"/>
              </a:spcBef>
              <a:buFontTx/>
              <a:buChar char="•"/>
            </a:pPr>
            <a:r>
              <a:rPr lang="de-DE" altLang="de-DE" sz="1800" dirty="0"/>
              <a:t>Hohe Kosten bei geringem Umsatz</a:t>
            </a:r>
          </a:p>
          <a:p>
            <a:pPr algn="l" eaLnBrk="1" hangingPunct="1">
              <a:spcBef>
                <a:spcPct val="20000"/>
              </a:spcBef>
              <a:buFontTx/>
              <a:buChar char="•"/>
            </a:pPr>
            <a:endParaRPr lang="de-DE" altLang="de-DE" sz="1800" dirty="0"/>
          </a:p>
          <a:p>
            <a:pPr algn="l" eaLnBrk="1" hangingPunct="1">
              <a:spcBef>
                <a:spcPct val="20000"/>
              </a:spcBef>
              <a:buFontTx/>
              <a:buChar char="•"/>
            </a:pPr>
            <a:r>
              <a:rPr lang="de-DE" altLang="de-DE" sz="1800" dirty="0"/>
              <a:t>Hohe Kosten bei niedrigen Preisen</a:t>
            </a:r>
          </a:p>
          <a:p>
            <a:pPr algn="l" eaLnBrk="1" hangingPunct="1">
              <a:spcBef>
                <a:spcPct val="20000"/>
              </a:spcBef>
              <a:buFontTx/>
              <a:buChar char="•"/>
            </a:pPr>
            <a:endParaRPr lang="de-DE" altLang="de-DE" sz="1800" dirty="0"/>
          </a:p>
          <a:p>
            <a:pPr algn="l" eaLnBrk="1" hangingPunct="1">
              <a:spcBef>
                <a:spcPct val="20000"/>
              </a:spcBef>
              <a:buFontTx/>
              <a:buChar char="•"/>
            </a:pPr>
            <a:r>
              <a:rPr lang="de-DE" altLang="de-DE" sz="1800" dirty="0"/>
              <a:t>Unzureichendes Rechnungswesen</a:t>
            </a:r>
          </a:p>
          <a:p>
            <a:pPr algn="l" eaLnBrk="1" hangingPunct="1">
              <a:spcBef>
                <a:spcPct val="20000"/>
              </a:spcBef>
              <a:buFontTx/>
              <a:buChar char="•"/>
            </a:pPr>
            <a:endParaRPr lang="de-DE" altLang="de-DE" sz="1800" dirty="0"/>
          </a:p>
          <a:p>
            <a:pPr algn="l" eaLnBrk="1" hangingPunct="1">
              <a:spcBef>
                <a:spcPct val="20000"/>
              </a:spcBef>
              <a:buFontTx/>
              <a:buChar char="•"/>
            </a:pPr>
            <a:r>
              <a:rPr lang="de-DE" altLang="de-DE" sz="1800" dirty="0"/>
              <a:t>Kein Mahnwesen</a:t>
            </a:r>
          </a:p>
        </p:txBody>
      </p:sp>
      <p:sp>
        <p:nvSpPr>
          <p:cNvPr id="13" name="Rectangle 6">
            <a:extLst>
              <a:ext uri="{FF2B5EF4-FFF2-40B4-BE49-F238E27FC236}">
                <a16:creationId xmlns="" xmlns:a16="http://schemas.microsoft.com/office/drawing/2014/main" id="{229BB2EE-AFF9-476D-9EE1-7990187622E6}"/>
              </a:ext>
            </a:extLst>
          </p:cNvPr>
          <p:cNvSpPr>
            <a:spLocks noChangeArrowheads="1"/>
          </p:cNvSpPr>
          <p:nvPr/>
        </p:nvSpPr>
        <p:spPr bwMode="auto">
          <a:xfrm>
            <a:off x="4724400" y="1878479"/>
            <a:ext cx="39560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492" tIns="47526" rIns="96492" bIns="47526"/>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eaLnBrk="1" hangingPunct="1">
              <a:spcBef>
                <a:spcPct val="20000"/>
              </a:spcBef>
              <a:buFontTx/>
              <a:buChar char="•"/>
            </a:pPr>
            <a:endParaRPr lang="de-DE" altLang="de-DE" sz="1800" dirty="0"/>
          </a:p>
          <a:p>
            <a:pPr algn="l" eaLnBrk="1" hangingPunct="1">
              <a:spcBef>
                <a:spcPct val="20000"/>
              </a:spcBef>
              <a:buFontTx/>
              <a:buChar char="•"/>
            </a:pPr>
            <a:r>
              <a:rPr lang="de-DE" altLang="de-DE" sz="1800" dirty="0"/>
              <a:t>KK für langfristige Investitionen</a:t>
            </a:r>
          </a:p>
          <a:p>
            <a:pPr algn="l" eaLnBrk="1" hangingPunct="1">
              <a:spcBef>
                <a:spcPct val="20000"/>
              </a:spcBef>
              <a:buFontTx/>
              <a:buChar char="•"/>
            </a:pPr>
            <a:endParaRPr lang="de-DE" altLang="de-DE" sz="1800" dirty="0"/>
          </a:p>
          <a:p>
            <a:pPr algn="l" eaLnBrk="1" hangingPunct="1">
              <a:spcBef>
                <a:spcPct val="20000"/>
              </a:spcBef>
              <a:buFontTx/>
              <a:buChar char="•"/>
            </a:pPr>
            <a:r>
              <a:rPr lang="de-DE" altLang="de-DE" sz="1800" dirty="0"/>
              <a:t>Sicherheiten ausgereizt</a:t>
            </a:r>
          </a:p>
          <a:p>
            <a:pPr algn="l" eaLnBrk="1" hangingPunct="1">
              <a:spcBef>
                <a:spcPct val="20000"/>
              </a:spcBef>
              <a:buFontTx/>
              <a:buChar char="•"/>
            </a:pPr>
            <a:endParaRPr lang="de-DE" altLang="de-DE" sz="1800" dirty="0"/>
          </a:p>
          <a:p>
            <a:pPr algn="l" eaLnBrk="1" hangingPunct="1">
              <a:spcBef>
                <a:spcPct val="20000"/>
              </a:spcBef>
              <a:buFontTx/>
              <a:buChar char="•"/>
            </a:pPr>
            <a:r>
              <a:rPr lang="de-DE" altLang="de-DE" sz="1800" dirty="0"/>
              <a:t>Kreditgespräch zu spät</a:t>
            </a:r>
          </a:p>
          <a:p>
            <a:pPr algn="l" eaLnBrk="1" hangingPunct="1">
              <a:spcBef>
                <a:spcPct val="20000"/>
              </a:spcBef>
              <a:buFontTx/>
              <a:buChar char="•"/>
            </a:pPr>
            <a:endParaRPr lang="de-DE" altLang="de-DE" sz="1800" dirty="0"/>
          </a:p>
          <a:p>
            <a:pPr algn="l" eaLnBrk="1" hangingPunct="1">
              <a:spcBef>
                <a:spcPct val="20000"/>
              </a:spcBef>
              <a:buFontTx/>
              <a:buChar char="•"/>
            </a:pPr>
            <a:r>
              <a:rPr lang="de-DE" altLang="de-DE" sz="1800" dirty="0"/>
              <a:t>Keine Fördermittel</a:t>
            </a:r>
          </a:p>
          <a:p>
            <a:pPr algn="l" eaLnBrk="1" hangingPunct="1">
              <a:spcBef>
                <a:spcPct val="20000"/>
              </a:spcBef>
              <a:buFontTx/>
              <a:buChar char="•"/>
            </a:pPr>
            <a:endParaRPr lang="de-DE" altLang="de-DE" sz="1800" dirty="0"/>
          </a:p>
          <a:p>
            <a:pPr algn="l" eaLnBrk="1" hangingPunct="1">
              <a:spcBef>
                <a:spcPct val="20000"/>
              </a:spcBef>
              <a:buFontTx/>
              <a:buChar char="•"/>
            </a:pPr>
            <a:r>
              <a:rPr lang="de-DE" altLang="de-DE" sz="1800" dirty="0"/>
              <a:t>Hohe Verbindlichkeiten</a:t>
            </a:r>
          </a:p>
          <a:p>
            <a:pPr marL="0" indent="0" algn="l" eaLnBrk="1" hangingPunct="1">
              <a:spcBef>
                <a:spcPct val="20000"/>
              </a:spcBef>
            </a:pPr>
            <a:endParaRPr lang="de-DE" altLang="de-DE" sz="1800" dirty="0"/>
          </a:p>
          <a:p>
            <a:pPr algn="l" eaLnBrk="1" hangingPunct="1">
              <a:spcBef>
                <a:spcPct val="20000"/>
              </a:spcBef>
              <a:buFontTx/>
              <a:buChar char="•"/>
            </a:pPr>
            <a:r>
              <a:rPr lang="de-DE" altLang="de-DE" sz="1800" dirty="0"/>
              <a:t>Rückstände beim Finanzamt oder Krankenkasse</a:t>
            </a:r>
          </a:p>
        </p:txBody>
      </p:sp>
    </p:spTree>
    <p:extLst>
      <p:ext uri="{BB962C8B-B14F-4D97-AF65-F5344CB8AC3E}">
        <p14:creationId xmlns:p14="http://schemas.microsoft.com/office/powerpoint/2010/main" val="1928751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 calcmode="lin" valueType="num">
                                      <p:cBhvr additive="base">
                                        <p:cTn id="2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anim calcmode="lin" valueType="num">
                                      <p:cBhvr additive="base">
                                        <p:cTn id="3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anim calcmode="lin" valueType="num">
                                      <p:cBhvr additive="base">
                                        <p:cTn id="37"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 calcmode="lin" valueType="num">
                                      <p:cBhvr additive="base">
                                        <p:cTn id="4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3" end="3"/>
                                            </p:txEl>
                                          </p:spTgt>
                                        </p:tgtEl>
                                        <p:attrNameLst>
                                          <p:attrName>style.visibility</p:attrName>
                                        </p:attrNameLst>
                                      </p:cBhvr>
                                      <p:to>
                                        <p:strVal val="visible"/>
                                      </p:to>
                                    </p:set>
                                    <p:anim calcmode="lin" valueType="num">
                                      <p:cBhvr additive="base">
                                        <p:cTn id="4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5" end="5"/>
                                            </p:txEl>
                                          </p:spTgt>
                                        </p:tgtEl>
                                        <p:attrNameLst>
                                          <p:attrName>style.visibility</p:attrName>
                                        </p:attrNameLst>
                                      </p:cBhvr>
                                      <p:to>
                                        <p:strVal val="visible"/>
                                      </p:to>
                                    </p:set>
                                    <p:anim calcmode="lin" valueType="num">
                                      <p:cBhvr additive="base">
                                        <p:cTn id="5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7" end="7"/>
                                            </p:txEl>
                                          </p:spTgt>
                                        </p:tgtEl>
                                        <p:attrNameLst>
                                          <p:attrName>style.visibility</p:attrName>
                                        </p:attrNameLst>
                                      </p:cBhvr>
                                      <p:to>
                                        <p:strVal val="visible"/>
                                      </p:to>
                                    </p:set>
                                    <p:anim calcmode="lin" valueType="num">
                                      <p:cBhvr additive="base">
                                        <p:cTn id="6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xEl>
                                              <p:pRg st="9" end="9"/>
                                            </p:txEl>
                                          </p:spTgt>
                                        </p:tgtEl>
                                        <p:attrNameLst>
                                          <p:attrName>style.visibility</p:attrName>
                                        </p:attrNameLst>
                                      </p:cBhvr>
                                      <p:to>
                                        <p:strVal val="visible"/>
                                      </p:to>
                                    </p:set>
                                    <p:anim calcmode="lin" valueType="num">
                                      <p:cBhvr additive="base">
                                        <p:cTn id="6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xEl>
                                              <p:pRg st="11" end="11"/>
                                            </p:txEl>
                                          </p:spTgt>
                                        </p:tgtEl>
                                        <p:attrNameLst>
                                          <p:attrName>style.visibility</p:attrName>
                                        </p:attrNameLst>
                                      </p:cBhvr>
                                      <p:to>
                                        <p:strVal val="visible"/>
                                      </p:to>
                                    </p:set>
                                    <p:anim calcmode="lin" valueType="num">
                                      <p:cBhvr additive="base">
                                        <p:cTn id="73"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utoUpdateAnimBg="0"/>
      <p:bldP spid="13" grpId="0" build="p" autoUpdateAnimBg="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74FF090C-96B0-435E-9A38-8B75642068F3}"/>
              </a:ext>
            </a:extLst>
          </p:cNvPr>
          <p:cNvSpPr>
            <a:spLocks noGrp="1"/>
          </p:cNvSpPr>
          <p:nvPr>
            <p:ph type="ftr" sz="quarter" idx="3"/>
          </p:nvPr>
        </p:nvSpPr>
        <p:spPr/>
        <p:txBody>
          <a:bodyPr/>
          <a:lstStyle/>
          <a:p>
            <a:pPr>
              <a:defRPr/>
            </a:pPr>
            <a:r>
              <a:rPr lang="de-DE" dirty="0"/>
              <a:t>Ich mache mich selbständig </a:t>
            </a:r>
          </a:p>
        </p:txBody>
      </p:sp>
      <p:sp>
        <p:nvSpPr>
          <p:cNvPr id="3" name="Textplatzhalter 2">
            <a:extLst>
              <a:ext uri="{FF2B5EF4-FFF2-40B4-BE49-F238E27FC236}">
                <a16:creationId xmlns:a16="http://schemas.microsoft.com/office/drawing/2014/main" xmlns="" id="{53BD16A6-E4FB-404A-B766-7B9F94B9BD35}"/>
              </a:ext>
            </a:extLst>
          </p:cNvPr>
          <p:cNvSpPr>
            <a:spLocks noGrp="1"/>
          </p:cNvSpPr>
          <p:nvPr>
            <p:ph type="body" idx="1"/>
          </p:nvPr>
        </p:nvSpPr>
        <p:spPr/>
        <p:txBody>
          <a:bodyPr>
            <a:normAutofit/>
          </a:bodyPr>
          <a:lstStyle/>
          <a:p>
            <a:r>
              <a:rPr lang="de-DE" dirty="0"/>
              <a:t>Bausteine der Gründungsförderung</a:t>
            </a:r>
          </a:p>
        </p:txBody>
      </p:sp>
      <p:sp>
        <p:nvSpPr>
          <p:cNvPr id="4" name="Foliennummernplatzhalter 3">
            <a:extLst>
              <a:ext uri="{FF2B5EF4-FFF2-40B4-BE49-F238E27FC236}">
                <a16:creationId xmlns:a16="http://schemas.microsoft.com/office/drawing/2014/main" xmlns="" id="{5FB22F5C-FFF2-4A17-9CB9-C3FA084BBACC}"/>
              </a:ext>
            </a:extLst>
          </p:cNvPr>
          <p:cNvSpPr>
            <a:spLocks noGrp="1"/>
          </p:cNvSpPr>
          <p:nvPr>
            <p:ph type="sldNum" sz="quarter" idx="12"/>
          </p:nvPr>
        </p:nvSpPr>
        <p:spPr/>
        <p:txBody>
          <a:bodyPr/>
          <a:lstStyle/>
          <a:p>
            <a:fld id="{D85D4919-9345-C143-B116-BEF1F73A0D07}" type="slidenum">
              <a:rPr lang="de-DE" smtClean="0"/>
              <a:pPr/>
              <a:t>217</a:t>
            </a:fld>
            <a:endParaRPr lang="de-DE" dirty="0"/>
          </a:p>
        </p:txBody>
      </p:sp>
      <p:pic>
        <p:nvPicPr>
          <p:cNvPr id="7" name="Picture 3">
            <a:extLst>
              <a:ext uri="{FF2B5EF4-FFF2-40B4-BE49-F238E27FC236}">
                <a16:creationId xmlns:a16="http://schemas.microsoft.com/office/drawing/2014/main" xmlns=""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Diagramm 14">
            <a:extLst>
              <a:ext uri="{FF2B5EF4-FFF2-40B4-BE49-F238E27FC236}">
                <a16:creationId xmlns:a16="http://schemas.microsoft.com/office/drawing/2014/main" xmlns="" id="{A49010A6-C83F-4AF9-9924-44E11C578D4D}"/>
              </a:ext>
            </a:extLst>
          </p:cNvPr>
          <p:cNvGraphicFramePr/>
          <p:nvPr>
            <p:extLst>
              <p:ext uri="{D42A27DB-BD31-4B8C-83A1-F6EECF244321}">
                <p14:modId xmlns:p14="http://schemas.microsoft.com/office/powerpoint/2010/main" val="1709816387"/>
              </p:ext>
            </p:extLst>
          </p:nvPr>
        </p:nvGraphicFramePr>
        <p:xfrm>
          <a:off x="439544" y="1996013"/>
          <a:ext cx="8235950" cy="4668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414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Zuschuss - Land</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81</a:t>
            </a:r>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 xmlns:a16="http://schemas.microsoft.com/office/drawing/2014/main" id="{0923C992-960F-46BA-8DD9-77C199CEE157}"/>
              </a:ext>
            </a:extLst>
          </p:cNvPr>
          <p:cNvSpPr>
            <a:spLocks noChangeArrowheads="1"/>
          </p:cNvSpPr>
          <p:nvPr/>
        </p:nvSpPr>
        <p:spPr bwMode="auto">
          <a:xfrm>
            <a:off x="2883192" y="2145651"/>
            <a:ext cx="5803608" cy="160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endParaRPr lang="de-DE" altLang="de-DE" sz="100" dirty="0"/>
          </a:p>
          <a:p>
            <a:endParaRPr lang="de-DE" altLang="de-DE" sz="100" dirty="0"/>
          </a:p>
          <a:p>
            <a:endParaRPr lang="de-DE" altLang="de-DE" sz="100" dirty="0"/>
          </a:p>
          <a:p>
            <a:pPr>
              <a:buFont typeface="Wingdings" pitchFamily="2" charset="2"/>
              <a:buChar char="ý"/>
            </a:pPr>
            <a:r>
              <a:rPr lang="de-DE" altLang="de-DE" sz="1600" dirty="0"/>
              <a:t> bis zu 12 Monate vor Gründung / Übernahme</a:t>
            </a:r>
          </a:p>
          <a:p>
            <a:endParaRPr lang="de-DE" altLang="de-DE" sz="1600" dirty="0"/>
          </a:p>
          <a:p>
            <a:pPr>
              <a:buFont typeface="Wingdings" pitchFamily="2" charset="2"/>
              <a:buChar char="ý"/>
            </a:pPr>
            <a:r>
              <a:rPr lang="de-DE" altLang="de-DE" sz="1600" dirty="0"/>
              <a:t> höchstens 10 Beratungstage </a:t>
            </a:r>
          </a:p>
          <a:p>
            <a:pPr>
              <a:buFont typeface="Wingdings" pitchFamily="2" charset="2"/>
              <a:buChar char="ý"/>
            </a:pPr>
            <a:endParaRPr lang="de-DE" altLang="de-DE" sz="1600" dirty="0"/>
          </a:p>
          <a:p>
            <a:pPr>
              <a:buFont typeface="Wingdings" pitchFamily="2" charset="2"/>
              <a:buChar char="ý"/>
            </a:pPr>
            <a:r>
              <a:rPr lang="de-DE" altLang="de-DE" sz="1600" dirty="0"/>
              <a:t> bezuschusst bis 70 % des Honorars je Beratungstag,</a:t>
            </a:r>
            <a:br>
              <a:rPr lang="de-DE" altLang="de-DE" sz="1600" dirty="0"/>
            </a:br>
            <a:r>
              <a:rPr lang="de-DE" altLang="de-DE" sz="1600" dirty="0"/>
              <a:t>    jedoch max. 800 €</a:t>
            </a:r>
            <a:endParaRPr lang="de-DE" altLang="de-DE" sz="1600" b="1" dirty="0">
              <a:solidFill>
                <a:srgbClr val="CC0000"/>
              </a:solidFill>
            </a:endParaRPr>
          </a:p>
        </p:txBody>
      </p:sp>
      <p:sp>
        <p:nvSpPr>
          <p:cNvPr id="5" name="Textfeld 4">
            <a:extLst>
              <a:ext uri="{FF2B5EF4-FFF2-40B4-BE49-F238E27FC236}">
                <a16:creationId xmlns="" xmlns:a16="http://schemas.microsoft.com/office/drawing/2014/main" id="{D3CEE136-33AD-40DB-87ED-E27C13BD0C1B}"/>
              </a:ext>
            </a:extLst>
          </p:cNvPr>
          <p:cNvSpPr txBox="1"/>
          <p:nvPr/>
        </p:nvSpPr>
        <p:spPr>
          <a:xfrm rot="16200000">
            <a:off x="1158581" y="2857555"/>
            <a:ext cx="2008582" cy="584775"/>
          </a:xfrm>
          <a:prstGeom prst="rect">
            <a:avLst/>
          </a:prstGeom>
          <a:solidFill>
            <a:srgbClr val="92D050"/>
          </a:solidFill>
        </p:spPr>
        <p:txBody>
          <a:bodyPr wrap="square" rtlCol="0">
            <a:spAutoFit/>
          </a:bodyPr>
          <a:lstStyle/>
          <a:p>
            <a:pPr algn="ctr"/>
            <a:r>
              <a:rPr lang="de-DE" sz="1600" dirty="0">
                <a:solidFill>
                  <a:schemeClr val="bg1"/>
                </a:solidFill>
              </a:rPr>
              <a:t>Vorgründungs-, Nachfolgecoaching</a:t>
            </a:r>
          </a:p>
        </p:txBody>
      </p:sp>
      <p:sp>
        <p:nvSpPr>
          <p:cNvPr id="9" name="Textfeld 8">
            <a:extLst>
              <a:ext uri="{FF2B5EF4-FFF2-40B4-BE49-F238E27FC236}">
                <a16:creationId xmlns=""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algn="ctr"/>
            <a:r>
              <a:rPr lang="de-DE" dirty="0">
                <a:solidFill>
                  <a:schemeClr val="bg1"/>
                </a:solidFill>
              </a:rPr>
              <a:t>Voraussetzungen</a:t>
            </a:r>
          </a:p>
        </p:txBody>
      </p:sp>
      <p:sp>
        <p:nvSpPr>
          <p:cNvPr id="6" name="Rechteck 5">
            <a:extLst>
              <a:ext uri="{FF2B5EF4-FFF2-40B4-BE49-F238E27FC236}">
                <a16:creationId xmlns="" xmlns:a16="http://schemas.microsoft.com/office/drawing/2014/main" id="{0AC950B6-1D4B-4970-B107-D49A393441B5}"/>
              </a:ext>
            </a:extLst>
          </p:cNvPr>
          <p:cNvSpPr/>
          <p:nvPr/>
        </p:nvSpPr>
        <p:spPr>
          <a:xfrm>
            <a:off x="2883192" y="4385689"/>
            <a:ext cx="6074946" cy="1671227"/>
          </a:xfrm>
          <a:prstGeom prst="rect">
            <a:avLst/>
          </a:prstGeom>
        </p:spPr>
        <p:txBody>
          <a:bodyPr wrap="square">
            <a:spAutoFit/>
          </a:bodyPr>
          <a:lstStyle/>
          <a:p>
            <a:pPr>
              <a:lnSpc>
                <a:spcPct val="90000"/>
              </a:lnSpc>
              <a:buFont typeface="Wingdings" pitchFamily="2" charset="2"/>
              <a:buChar char="ý"/>
            </a:pPr>
            <a:r>
              <a:rPr lang="de-DE" altLang="de-DE" dirty="0"/>
              <a:t> </a:t>
            </a:r>
            <a:r>
              <a:rPr lang="de-DE" altLang="de-DE" sz="1600" dirty="0"/>
              <a:t>Vor Unterschrift mit Coach Antrag an die Leitstelle einreichen:</a:t>
            </a:r>
            <a:br>
              <a:rPr lang="de-DE" altLang="de-DE" sz="1600" dirty="0"/>
            </a:br>
            <a:r>
              <a:rPr lang="de-DE" altLang="de-DE" sz="1600" dirty="0"/>
              <a:t/>
            </a:r>
            <a:br>
              <a:rPr lang="de-DE" altLang="de-DE" sz="1600" dirty="0"/>
            </a:br>
            <a:r>
              <a:rPr lang="de-DE" altLang="de-DE" sz="1600" dirty="0"/>
              <a:t>      - IHK</a:t>
            </a:r>
          </a:p>
          <a:p>
            <a:pPr>
              <a:lnSpc>
                <a:spcPct val="90000"/>
              </a:lnSpc>
            </a:pPr>
            <a:endParaRPr lang="de-DE" altLang="de-DE" sz="1600" dirty="0"/>
          </a:p>
          <a:p>
            <a:pPr>
              <a:lnSpc>
                <a:spcPct val="90000"/>
              </a:lnSpc>
            </a:pPr>
            <a:r>
              <a:rPr lang="de-DE" altLang="de-DE" sz="1600" dirty="0"/>
              <a:t>      - HWK</a:t>
            </a:r>
          </a:p>
          <a:p>
            <a:pPr>
              <a:lnSpc>
                <a:spcPct val="90000"/>
              </a:lnSpc>
            </a:pPr>
            <a:endParaRPr lang="de-DE" altLang="de-DE" sz="1600" dirty="0"/>
          </a:p>
          <a:p>
            <a:pPr>
              <a:lnSpc>
                <a:spcPct val="90000"/>
              </a:lnSpc>
            </a:pPr>
            <a:r>
              <a:rPr lang="de-DE" altLang="de-DE" sz="1600" dirty="0"/>
              <a:t>      - IFB</a:t>
            </a:r>
          </a:p>
        </p:txBody>
      </p:sp>
      <p:pic>
        <p:nvPicPr>
          <p:cNvPr id="12" name="Picture 14">
            <a:extLst>
              <a:ext uri="{FF2B5EF4-FFF2-40B4-BE49-F238E27FC236}">
                <a16:creationId xmlns="" xmlns:a16="http://schemas.microsoft.com/office/drawing/2014/main" id="{FF263DA5-0327-4004-8975-0E5D0B0EF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903" y="1343049"/>
            <a:ext cx="784342" cy="54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214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Zuschuss - Bund</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82</a:t>
            </a:r>
          </a:p>
        </p:txBody>
      </p:sp>
      <p:pic>
        <p:nvPicPr>
          <p:cNvPr id="7" name="Picture 3">
            <a:extLst>
              <a:ext uri="{FF2B5EF4-FFF2-40B4-BE49-F238E27FC236}">
                <a16:creationId xmlns="" xmlns:a16="http://schemas.microsoft.com/office/drawing/2014/main" id="{8F9B52D3-98C1-42A8-8D96-FB23804D03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500" y="1361288"/>
            <a:ext cx="894755" cy="52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 xmlns:a16="http://schemas.microsoft.com/office/drawing/2014/main" id="{0923C992-960F-46BA-8DD9-77C199CEE157}"/>
              </a:ext>
            </a:extLst>
          </p:cNvPr>
          <p:cNvSpPr>
            <a:spLocks noChangeArrowheads="1"/>
          </p:cNvSpPr>
          <p:nvPr/>
        </p:nvSpPr>
        <p:spPr bwMode="auto">
          <a:xfrm>
            <a:off x="2883192" y="2145651"/>
            <a:ext cx="5803608" cy="228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endParaRPr lang="de-DE" altLang="de-DE" sz="100" dirty="0">
              <a:solidFill>
                <a:srgbClr val="92D050"/>
              </a:solidFill>
            </a:endParaRPr>
          </a:p>
          <a:p>
            <a:pPr>
              <a:buFont typeface="Wingdings" pitchFamily="2" charset="2"/>
              <a:buChar char="ý"/>
            </a:pPr>
            <a:r>
              <a:rPr lang="de-DE" altLang="de-DE" sz="1600" dirty="0"/>
              <a:t> Jungunternehmen</a:t>
            </a:r>
            <a:r>
              <a:rPr lang="de-DE" altLang="de-DE" sz="1600" baseline="30000" dirty="0"/>
              <a:t>(1)</a:t>
            </a:r>
            <a:r>
              <a:rPr lang="de-DE" altLang="de-DE" sz="1600" dirty="0"/>
              <a:t>: Gründung bzw. </a:t>
            </a:r>
            <a:br>
              <a:rPr lang="de-DE" altLang="de-DE" sz="1600" dirty="0"/>
            </a:br>
            <a:r>
              <a:rPr lang="de-DE" altLang="de-DE" sz="1600" dirty="0"/>
              <a:t>    Übernahme nicht länger als zwei Jahre zurück</a:t>
            </a:r>
          </a:p>
          <a:p>
            <a:pPr>
              <a:buFont typeface="Wingdings" pitchFamily="2" charset="2"/>
              <a:buChar char="ý"/>
            </a:pPr>
            <a:endParaRPr lang="de-DE" altLang="de-DE" sz="1000" dirty="0"/>
          </a:p>
          <a:p>
            <a:pPr>
              <a:buFont typeface="Wingdings" pitchFamily="2" charset="2"/>
              <a:buChar char="ý"/>
            </a:pPr>
            <a:r>
              <a:rPr lang="de-DE" altLang="de-DE" sz="1600" b="1" dirty="0"/>
              <a:t> </a:t>
            </a:r>
            <a:r>
              <a:rPr lang="de-DE" altLang="de-DE" sz="1600" dirty="0"/>
              <a:t>Bestandsunternehmen</a:t>
            </a:r>
            <a:r>
              <a:rPr lang="de-DE" altLang="de-DE" sz="1600" baseline="30000" dirty="0"/>
              <a:t>(2)</a:t>
            </a:r>
            <a:r>
              <a:rPr lang="de-DE" altLang="de-DE" sz="1600" dirty="0"/>
              <a:t>: ab dem dritten Jahr </a:t>
            </a:r>
          </a:p>
          <a:p>
            <a:pPr>
              <a:buFont typeface="Wingdings" pitchFamily="2" charset="2"/>
              <a:buChar char="ý"/>
            </a:pPr>
            <a:endParaRPr lang="de-DE" altLang="de-DE" sz="1000" dirty="0"/>
          </a:p>
          <a:p>
            <a:pPr>
              <a:buFont typeface="Wingdings" pitchFamily="2" charset="2"/>
              <a:buChar char="ý"/>
            </a:pPr>
            <a:r>
              <a:rPr lang="de-DE" altLang="de-DE" sz="1600" dirty="0"/>
              <a:t> bezuschusst bis 50 % des Honorars (West)</a:t>
            </a:r>
            <a:br>
              <a:rPr lang="de-DE" altLang="de-DE" sz="1600" dirty="0"/>
            </a:br>
            <a:r>
              <a:rPr lang="de-DE" altLang="de-DE" sz="1600" dirty="0"/>
              <a:t>    allgemeine und spezielle Beratung</a:t>
            </a:r>
          </a:p>
          <a:p>
            <a:pPr>
              <a:buFont typeface="Wingdings" pitchFamily="2" charset="2"/>
              <a:buChar char="ý"/>
            </a:pPr>
            <a:endParaRPr lang="de-DE" altLang="de-DE" sz="1000" dirty="0"/>
          </a:p>
          <a:p>
            <a:pPr>
              <a:buFont typeface="Wingdings" pitchFamily="2" charset="2"/>
              <a:buChar char="ý"/>
            </a:pPr>
            <a:r>
              <a:rPr lang="de-DE" altLang="de-DE" sz="1600" dirty="0"/>
              <a:t> Beratungskosten darf Bemessungsgrundlage</a:t>
            </a:r>
          </a:p>
          <a:p>
            <a:r>
              <a:rPr lang="de-DE" altLang="de-DE" sz="1600" dirty="0"/>
              <a:t>    4.000 €</a:t>
            </a:r>
            <a:r>
              <a:rPr lang="de-DE" altLang="de-DE" sz="1600" baseline="30000" dirty="0"/>
              <a:t>(1)</a:t>
            </a:r>
            <a:r>
              <a:rPr lang="de-DE" altLang="de-DE" sz="1600" dirty="0"/>
              <a:t> bzw. 3000 €</a:t>
            </a:r>
            <a:r>
              <a:rPr lang="de-DE" altLang="de-DE" sz="1600" baseline="30000" dirty="0"/>
              <a:t>(2)</a:t>
            </a:r>
            <a:r>
              <a:rPr lang="de-DE" altLang="de-DE" sz="1600" dirty="0"/>
              <a:t> nicht überschreiten</a:t>
            </a:r>
            <a:endParaRPr lang="de-DE" altLang="de-DE" sz="1600" dirty="0">
              <a:solidFill>
                <a:prstClr val="black"/>
              </a:solidFill>
              <a:latin typeface="Arial" charset="0"/>
            </a:endParaRPr>
          </a:p>
        </p:txBody>
      </p:sp>
      <p:sp>
        <p:nvSpPr>
          <p:cNvPr id="5" name="Textfeld 4">
            <a:extLst>
              <a:ext uri="{FF2B5EF4-FFF2-40B4-BE49-F238E27FC236}">
                <a16:creationId xmlns="" xmlns:a16="http://schemas.microsoft.com/office/drawing/2014/main" id="{D3CEE136-33AD-40DB-87ED-E27C13BD0C1B}"/>
              </a:ext>
            </a:extLst>
          </p:cNvPr>
          <p:cNvSpPr txBox="1"/>
          <p:nvPr/>
        </p:nvSpPr>
        <p:spPr>
          <a:xfrm rot="16200000">
            <a:off x="1158581" y="2734444"/>
            <a:ext cx="2008582" cy="830997"/>
          </a:xfrm>
          <a:prstGeom prst="rect">
            <a:avLst/>
          </a:prstGeom>
          <a:solidFill>
            <a:srgbClr val="92D050"/>
          </a:solidFill>
        </p:spPr>
        <p:txBody>
          <a:bodyPr wrap="square" rtlCol="0">
            <a:spAutoFit/>
          </a:bodyPr>
          <a:lstStyle/>
          <a:p>
            <a:pPr algn="ctr"/>
            <a:r>
              <a:rPr lang="de-DE" sz="1600" dirty="0">
                <a:solidFill>
                  <a:schemeClr val="bg1"/>
                </a:solidFill>
              </a:rPr>
              <a:t>BAFA-Förderung unternehmerischen Know-hows</a:t>
            </a:r>
          </a:p>
        </p:txBody>
      </p:sp>
      <p:sp>
        <p:nvSpPr>
          <p:cNvPr id="9" name="Textfeld 8">
            <a:extLst>
              <a:ext uri="{FF2B5EF4-FFF2-40B4-BE49-F238E27FC236}">
                <a16:creationId xmlns="" xmlns:a16="http://schemas.microsoft.com/office/drawing/2014/main" id="{4B551832-785B-4188-8D7A-EE55ECE7CCE9}"/>
              </a:ext>
            </a:extLst>
          </p:cNvPr>
          <p:cNvSpPr txBox="1"/>
          <p:nvPr/>
        </p:nvSpPr>
        <p:spPr>
          <a:xfrm rot="16200000">
            <a:off x="1165482" y="5104615"/>
            <a:ext cx="2008582" cy="369332"/>
          </a:xfrm>
          <a:prstGeom prst="rect">
            <a:avLst/>
          </a:prstGeom>
          <a:solidFill>
            <a:srgbClr val="92D050"/>
          </a:solidFill>
        </p:spPr>
        <p:txBody>
          <a:bodyPr wrap="square" rtlCol="0">
            <a:spAutoFit/>
          </a:bodyPr>
          <a:lstStyle/>
          <a:p>
            <a:pPr algn="ctr"/>
            <a:r>
              <a:rPr lang="de-DE" dirty="0">
                <a:solidFill>
                  <a:schemeClr val="bg1"/>
                </a:solidFill>
              </a:rPr>
              <a:t>Voraussetzungen</a:t>
            </a:r>
          </a:p>
        </p:txBody>
      </p:sp>
      <p:sp>
        <p:nvSpPr>
          <p:cNvPr id="6" name="Rechteck 5">
            <a:extLst>
              <a:ext uri="{FF2B5EF4-FFF2-40B4-BE49-F238E27FC236}">
                <a16:creationId xmlns="" xmlns:a16="http://schemas.microsoft.com/office/drawing/2014/main" id="{0AC950B6-1D4B-4970-B107-D49A393441B5}"/>
              </a:ext>
            </a:extLst>
          </p:cNvPr>
          <p:cNvSpPr/>
          <p:nvPr/>
        </p:nvSpPr>
        <p:spPr>
          <a:xfrm>
            <a:off x="2883192" y="4840284"/>
            <a:ext cx="6074946" cy="1006429"/>
          </a:xfrm>
          <a:prstGeom prst="rect">
            <a:avLst/>
          </a:prstGeom>
        </p:spPr>
        <p:txBody>
          <a:bodyPr wrap="square">
            <a:spAutoFit/>
          </a:bodyPr>
          <a:lstStyle/>
          <a:p>
            <a:pPr>
              <a:lnSpc>
                <a:spcPct val="90000"/>
              </a:lnSpc>
              <a:buFont typeface="Wingdings" pitchFamily="2" charset="2"/>
              <a:buChar char="ý"/>
            </a:pPr>
            <a:r>
              <a:rPr lang="de-DE" altLang="de-DE" dirty="0"/>
              <a:t> </a:t>
            </a:r>
            <a:r>
              <a:rPr lang="de-DE" altLang="de-DE" sz="1600" dirty="0"/>
              <a:t>Leitstellen:</a:t>
            </a:r>
          </a:p>
          <a:p>
            <a:pPr>
              <a:lnSpc>
                <a:spcPct val="90000"/>
              </a:lnSpc>
            </a:pPr>
            <a:r>
              <a:rPr lang="de-DE" altLang="de-DE" sz="1600" dirty="0"/>
              <a:t>     - Handel und Freiberufler: DIHK - Service GmbH</a:t>
            </a:r>
          </a:p>
          <a:p>
            <a:pPr>
              <a:lnSpc>
                <a:spcPct val="90000"/>
              </a:lnSpc>
            </a:pPr>
            <a:r>
              <a:rPr lang="de-DE" altLang="de-DE" sz="1600" dirty="0"/>
              <a:t>     - Handwerk: ZDH</a:t>
            </a:r>
          </a:p>
          <a:p>
            <a:pPr>
              <a:lnSpc>
                <a:spcPct val="90000"/>
              </a:lnSpc>
            </a:pPr>
            <a:r>
              <a:rPr lang="de-DE" altLang="de-DE" sz="1600" dirty="0"/>
              <a:t>     - u. a.</a:t>
            </a:r>
          </a:p>
        </p:txBody>
      </p:sp>
      <p:pic>
        <p:nvPicPr>
          <p:cNvPr id="11" name="Picture 12" descr="Logo des Europäischen Sozialfonds (ESF)">
            <a:extLst>
              <a:ext uri="{FF2B5EF4-FFF2-40B4-BE49-F238E27FC236}">
                <a16:creationId xmlns="" xmlns:a16="http://schemas.microsoft.com/office/drawing/2014/main" id="{48B6157B-D264-4CBE-8621-2E3A72A3C2B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4248" y="1340768"/>
            <a:ext cx="1091860" cy="545930"/>
          </a:xfrm>
          <a:prstGeom prst="rect">
            <a:avLst/>
          </a:prstGeom>
          <a:solidFill>
            <a:schemeClr val="bg1"/>
          </a:solidFill>
          <a:ln>
            <a:noFill/>
          </a:ln>
          <a:extLst/>
        </p:spPr>
      </p:pic>
      <p:pic>
        <p:nvPicPr>
          <p:cNvPr id="12" name="Picture 13" descr="Logo der Europäischen Union (EU)">
            <a:extLst>
              <a:ext uri="{FF2B5EF4-FFF2-40B4-BE49-F238E27FC236}">
                <a16:creationId xmlns="" xmlns:a16="http://schemas.microsoft.com/office/drawing/2014/main" id="{DEE1B823-BA04-433C-9C71-5F5AA97A8D8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00350" y="1355178"/>
            <a:ext cx="776106"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a:extLst>
              <a:ext uri="{FF2B5EF4-FFF2-40B4-BE49-F238E27FC236}">
                <a16:creationId xmlns="" xmlns:a16="http://schemas.microsoft.com/office/drawing/2014/main" id="{2D782A53-C6D1-4DA4-BAFB-B3C7DD7FFF5D}"/>
              </a:ext>
            </a:extLst>
          </p:cNvPr>
          <p:cNvSpPr/>
          <p:nvPr/>
        </p:nvSpPr>
        <p:spPr>
          <a:xfrm>
            <a:off x="2887372" y="6169580"/>
            <a:ext cx="1415644" cy="338554"/>
          </a:xfrm>
          <a:prstGeom prst="rect">
            <a:avLst/>
          </a:prstGeom>
        </p:spPr>
        <p:txBody>
          <a:bodyPr wrap="none">
            <a:spAutoFit/>
          </a:bodyPr>
          <a:lstStyle/>
          <a:p>
            <a:r>
              <a:rPr lang="de-DE" altLang="de-DE" sz="1600" dirty="0">
                <a:solidFill>
                  <a:prstClr val="black"/>
                </a:solidFill>
                <a:hlinkClick r:id="rId5"/>
              </a:rPr>
              <a:t>www.bafa.de</a:t>
            </a:r>
            <a:r>
              <a:rPr lang="de-DE" altLang="de-DE" sz="1600" dirty="0">
                <a:solidFill>
                  <a:prstClr val="black"/>
                </a:solidFill>
              </a:rPr>
              <a:t> </a:t>
            </a:r>
            <a:endParaRPr lang="de-DE" sz="1600" dirty="0"/>
          </a:p>
        </p:txBody>
      </p:sp>
    </p:spTree>
    <p:extLst>
      <p:ext uri="{BB962C8B-B14F-4D97-AF65-F5344CB8AC3E}">
        <p14:creationId xmlns:p14="http://schemas.microsoft.com/office/powerpoint/2010/main" val="2126160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p:txBody>
          <a:bodyPr/>
          <a:lstStyle/>
          <a:p>
            <a:r>
              <a:rPr lang="de-DE" dirty="0"/>
              <a:t>Gründungen 2005</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6" name="Text Box 3">
            <a:extLst>
              <a:ext uri="{FF2B5EF4-FFF2-40B4-BE49-F238E27FC236}">
                <a16:creationId xmlns="" xmlns:a16="http://schemas.microsoft.com/office/drawing/2014/main" id="{903A083C-4234-44AF-835B-4F07C4F891C7}"/>
              </a:ext>
            </a:extLst>
          </p:cNvPr>
          <p:cNvSpPr txBox="1">
            <a:spLocks noChangeArrowheads="1"/>
          </p:cNvSpPr>
          <p:nvPr/>
        </p:nvSpPr>
        <p:spPr bwMode="auto">
          <a:xfrm>
            <a:off x="444500" y="1884139"/>
            <a:ext cx="823595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lnSpc>
                <a:spcPct val="150000"/>
              </a:lnSpc>
            </a:pPr>
            <a:endParaRPr lang="de-DE" altLang="de-DE" sz="1800" dirty="0"/>
          </a:p>
          <a:p>
            <a:pPr algn="l">
              <a:lnSpc>
                <a:spcPct val="150000"/>
              </a:lnSpc>
            </a:pPr>
            <a:r>
              <a:rPr lang="de-DE" altLang="de-DE" sz="1800" dirty="0"/>
              <a:t>Es gibt 38,7 Mio. (- 121.000) Erwerbstätige in Deutschland. </a:t>
            </a:r>
          </a:p>
          <a:p>
            <a:pPr algn="l">
              <a:lnSpc>
                <a:spcPct val="150000"/>
              </a:lnSpc>
            </a:pPr>
            <a:r>
              <a:rPr lang="de-DE" altLang="de-DE" sz="1800" dirty="0"/>
              <a:t>Davon waren Arbeitnehmer 34,4 Mio. (- 258.000). </a:t>
            </a:r>
          </a:p>
          <a:p>
            <a:pPr algn="l">
              <a:lnSpc>
                <a:spcPct val="150000"/>
              </a:lnSpc>
            </a:pPr>
            <a:r>
              <a:rPr lang="de-DE" altLang="de-DE" sz="1800" dirty="0"/>
              <a:t>Die Zahl der Selbständigen einschließlich der mithelfenden </a:t>
            </a:r>
            <a:r>
              <a:rPr lang="de-DE" altLang="de-DE" sz="1800" dirty="0" err="1"/>
              <a:t>Familienan</a:t>
            </a:r>
            <a:r>
              <a:rPr lang="de-DE" altLang="de-DE" sz="1800" dirty="0"/>
              <a:t>-gehörigen nahm im gleichen Zeitraum um 3,2 % auf 4,3 Mio. zu.  </a:t>
            </a:r>
          </a:p>
          <a:p>
            <a:pPr algn="l">
              <a:lnSpc>
                <a:spcPct val="150000"/>
              </a:lnSpc>
            </a:pPr>
            <a:endParaRPr lang="de-DE" altLang="de-DE" sz="2000" dirty="0"/>
          </a:p>
          <a:p>
            <a:pPr algn="l">
              <a:lnSpc>
                <a:spcPct val="150000"/>
              </a:lnSpc>
            </a:pPr>
            <a:endParaRPr lang="de-DE" altLang="de-DE" sz="1600" dirty="0"/>
          </a:p>
          <a:p>
            <a:pPr algn="l">
              <a:lnSpc>
                <a:spcPct val="150000"/>
              </a:lnSpc>
            </a:pPr>
            <a:endParaRPr lang="de-DE" altLang="de-DE" sz="1600" dirty="0"/>
          </a:p>
          <a:p>
            <a:pPr algn="l">
              <a:lnSpc>
                <a:spcPct val="150000"/>
              </a:lnSpc>
            </a:pPr>
            <a:endParaRPr lang="de-DE" altLang="de-DE" sz="1600" dirty="0"/>
          </a:p>
          <a:p>
            <a:pPr algn="l">
              <a:lnSpc>
                <a:spcPct val="150000"/>
              </a:lnSpc>
            </a:pPr>
            <a:endParaRPr lang="de-DE" altLang="de-DE" sz="1600" dirty="0"/>
          </a:p>
          <a:p>
            <a:pPr algn="l">
              <a:lnSpc>
                <a:spcPct val="150000"/>
              </a:lnSpc>
            </a:pPr>
            <a:endParaRPr lang="de-DE" altLang="de-DE" sz="1600" dirty="0"/>
          </a:p>
          <a:p>
            <a:pPr algn="l">
              <a:lnSpc>
                <a:spcPct val="150000"/>
              </a:lnSpc>
            </a:pPr>
            <a:r>
              <a:rPr lang="de-DE" altLang="de-DE" sz="1400" dirty="0"/>
              <a:t>Quelle: Statistisches Bundesamt</a:t>
            </a:r>
          </a:p>
        </p:txBody>
      </p:sp>
      <p:pic>
        <p:nvPicPr>
          <p:cNvPr id="7" name="Picture 10" descr="BD09292_">
            <a:extLst>
              <a:ext uri="{FF2B5EF4-FFF2-40B4-BE49-F238E27FC236}">
                <a16:creationId xmlns="" xmlns:a16="http://schemas.microsoft.com/office/drawing/2014/main" id="{41AEC993-B28D-4D22-ADA8-7E69642B459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630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a:bodyPr>
          <a:lstStyle/>
          <a:p>
            <a:r>
              <a:rPr lang="de-DE" dirty="0"/>
              <a:t>Überlebenschancen nach 5 Jahren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83</a:t>
            </a:r>
          </a:p>
        </p:txBody>
      </p:sp>
      <p:pic>
        <p:nvPicPr>
          <p:cNvPr id="10" name="Picture 10" descr="BD09292_">
            <a:extLst>
              <a:ext uri="{FF2B5EF4-FFF2-40B4-BE49-F238E27FC236}">
                <a16:creationId xmlns="" xmlns:a16="http://schemas.microsoft.com/office/drawing/2014/main" id="{E26E8DBB-0A50-4165-B35E-5F5B65187FC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936" y="1361289"/>
            <a:ext cx="327207"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7">
            <a:extLst>
              <a:ext uri="{FF2B5EF4-FFF2-40B4-BE49-F238E27FC236}">
                <a16:creationId xmlns="" xmlns:a16="http://schemas.microsoft.com/office/drawing/2014/main" id="{019C0DB0-52DA-4B28-8320-65A6E28AE4BB}"/>
              </a:ext>
            </a:extLst>
          </p:cNvPr>
          <p:cNvGraphicFramePr>
            <a:graphicFrameLocks noChangeAspect="1"/>
          </p:cNvGraphicFramePr>
          <p:nvPr>
            <p:extLst/>
          </p:nvPr>
        </p:nvGraphicFramePr>
        <p:xfrm>
          <a:off x="354013" y="1828800"/>
          <a:ext cx="8509000" cy="4419600"/>
        </p:xfrm>
        <a:graphic>
          <a:graphicData uri="http://schemas.openxmlformats.org/presentationml/2006/ole">
            <mc:AlternateContent xmlns:mc="http://schemas.openxmlformats.org/markup-compatibility/2006">
              <mc:Choice xmlns:v="urn:schemas-microsoft-com:vml" Requires="v">
                <p:oleObj spid="_x0000_s40976" name="Diagramm" r:id="rId4" imgW="8267899" imgH="4095661" progId="MSGraph.Chart.8">
                  <p:embed followColorScheme="full"/>
                </p:oleObj>
              </mc:Choice>
              <mc:Fallback>
                <p:oleObj name="Diagramm" r:id="rId4" imgW="8267899" imgH="4095661" progId="MSGraph.Chart.8">
                  <p:embed followColorScheme="full"/>
                  <p:pic>
                    <p:nvPicPr>
                      <p:cNvPr id="11" name="Object 7">
                        <a:extLst>
                          <a:ext uri="{FF2B5EF4-FFF2-40B4-BE49-F238E27FC236}">
                            <a16:creationId xmlns="" xmlns:a16="http://schemas.microsoft.com/office/drawing/2014/main" id="{019C0DB0-52DA-4B28-8320-65A6E28AE4BB}"/>
                          </a:ext>
                        </a:extLst>
                      </p:cNvPr>
                      <p:cNvPicPr>
                        <a:picLocks noChangeAspect="1" noChangeArrowheads="1"/>
                      </p:cNvPicPr>
                      <p:nvPr/>
                    </p:nvPicPr>
                    <p:blipFill>
                      <a:blip r:embed="rId5"/>
                      <a:srcRect/>
                      <a:stretch>
                        <a:fillRect/>
                      </a:stretch>
                    </p:blipFill>
                    <p:spPr bwMode="auto">
                      <a:xfrm>
                        <a:off x="354013" y="1828800"/>
                        <a:ext cx="8509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8">
            <a:extLst>
              <a:ext uri="{FF2B5EF4-FFF2-40B4-BE49-F238E27FC236}">
                <a16:creationId xmlns="" xmlns:a16="http://schemas.microsoft.com/office/drawing/2014/main" id="{41123996-01EF-44E3-BF9E-5C93CAD9C441}"/>
              </a:ext>
            </a:extLst>
          </p:cNvPr>
          <p:cNvSpPr txBox="1">
            <a:spLocks noChangeArrowheads="1"/>
          </p:cNvSpPr>
          <p:nvPr/>
        </p:nvSpPr>
        <p:spPr bwMode="auto">
          <a:xfrm>
            <a:off x="762000" y="5969000"/>
            <a:ext cx="3962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4000">
                <a:solidFill>
                  <a:schemeClr val="tx1"/>
                </a:solidFill>
                <a:latin typeface="Arial" pitchFamily="34" charset="0"/>
              </a:defRPr>
            </a:lvl1pPr>
            <a:lvl2pPr marL="742950" indent="-285750" defTabSz="762000">
              <a:defRPr sz="4000">
                <a:solidFill>
                  <a:schemeClr val="tx1"/>
                </a:solidFill>
                <a:latin typeface="Arial" pitchFamily="34" charset="0"/>
              </a:defRPr>
            </a:lvl2pPr>
            <a:lvl3pPr marL="1143000" indent="-228600" defTabSz="762000">
              <a:defRPr sz="4000">
                <a:solidFill>
                  <a:schemeClr val="tx1"/>
                </a:solidFill>
                <a:latin typeface="Arial" pitchFamily="34" charset="0"/>
              </a:defRPr>
            </a:lvl3pPr>
            <a:lvl4pPr marL="1600200" indent="-228600" defTabSz="762000">
              <a:defRPr sz="4000">
                <a:solidFill>
                  <a:schemeClr val="tx1"/>
                </a:solidFill>
                <a:latin typeface="Arial" pitchFamily="34" charset="0"/>
              </a:defRPr>
            </a:lvl4pPr>
            <a:lvl5pPr marL="2057400" indent="-228600" defTabSz="762000">
              <a:defRPr sz="4000">
                <a:solidFill>
                  <a:schemeClr val="tx1"/>
                </a:solidFill>
                <a:latin typeface="Arial" pitchFamily="34" charset="0"/>
              </a:defRPr>
            </a:lvl5pPr>
            <a:lvl6pPr marL="2514600" indent="-228600" algn="ctr" defTabSz="762000" eaLnBrk="0" fontAlgn="base" hangingPunct="0">
              <a:spcBef>
                <a:spcPct val="0"/>
              </a:spcBef>
              <a:spcAft>
                <a:spcPct val="0"/>
              </a:spcAft>
              <a:defRPr sz="4000">
                <a:solidFill>
                  <a:schemeClr val="tx1"/>
                </a:solidFill>
                <a:latin typeface="Arial" pitchFamily="34" charset="0"/>
              </a:defRPr>
            </a:lvl6pPr>
            <a:lvl7pPr marL="2971800" indent="-228600" algn="ctr" defTabSz="762000" eaLnBrk="0" fontAlgn="base" hangingPunct="0">
              <a:spcBef>
                <a:spcPct val="0"/>
              </a:spcBef>
              <a:spcAft>
                <a:spcPct val="0"/>
              </a:spcAft>
              <a:defRPr sz="4000">
                <a:solidFill>
                  <a:schemeClr val="tx1"/>
                </a:solidFill>
                <a:latin typeface="Arial" pitchFamily="34" charset="0"/>
              </a:defRPr>
            </a:lvl7pPr>
            <a:lvl8pPr marL="3429000" indent="-228600" algn="ctr" defTabSz="762000" eaLnBrk="0" fontAlgn="base" hangingPunct="0">
              <a:spcBef>
                <a:spcPct val="0"/>
              </a:spcBef>
              <a:spcAft>
                <a:spcPct val="0"/>
              </a:spcAft>
              <a:defRPr sz="4000">
                <a:solidFill>
                  <a:schemeClr val="tx1"/>
                </a:solidFill>
                <a:latin typeface="Arial" pitchFamily="34" charset="0"/>
              </a:defRPr>
            </a:lvl8pPr>
            <a:lvl9pPr marL="3886200" indent="-228600" algn="ctr" defTabSz="762000"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600" dirty="0"/>
              <a:t>Quelle: KfW, Angaben in %</a:t>
            </a:r>
          </a:p>
        </p:txBody>
      </p:sp>
    </p:spTree>
    <p:extLst>
      <p:ext uri="{BB962C8B-B14F-4D97-AF65-F5344CB8AC3E}">
        <p14:creationId xmlns:p14="http://schemas.microsoft.com/office/powerpoint/2010/main" val="1102625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a:xfrm>
            <a:off x="454025" y="1357658"/>
            <a:ext cx="8235950" cy="522850"/>
          </a:xfrm>
        </p:spPr>
        <p:txBody>
          <a:bodyPr>
            <a:normAutofit/>
          </a:bodyPr>
          <a:lstStyle/>
          <a:p>
            <a:r>
              <a:rPr lang="de-DE" dirty="0"/>
              <a:t>Steuerliche Anschaffung / weitere Unterstützung</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84</a:t>
            </a:r>
          </a:p>
        </p:txBody>
      </p:sp>
      <p:sp>
        <p:nvSpPr>
          <p:cNvPr id="8" name="Rectangle 7">
            <a:extLst>
              <a:ext uri="{FF2B5EF4-FFF2-40B4-BE49-F238E27FC236}">
                <a16:creationId xmlns="" xmlns:a16="http://schemas.microsoft.com/office/drawing/2014/main" id="{0923C992-960F-46BA-8DD9-77C199CEE157}"/>
              </a:ext>
            </a:extLst>
          </p:cNvPr>
          <p:cNvSpPr>
            <a:spLocks noChangeArrowheads="1"/>
          </p:cNvSpPr>
          <p:nvPr/>
        </p:nvSpPr>
        <p:spPr bwMode="auto">
          <a:xfrm>
            <a:off x="2883192" y="2145651"/>
            <a:ext cx="5803608" cy="123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endParaRPr lang="de-DE" altLang="de-DE" sz="100" dirty="0"/>
          </a:p>
          <a:p>
            <a:endParaRPr lang="de-DE" altLang="de-DE" sz="100" dirty="0"/>
          </a:p>
          <a:p>
            <a:endParaRPr lang="de-DE" altLang="de-DE" sz="100" dirty="0"/>
          </a:p>
          <a:p>
            <a:pPr>
              <a:buFont typeface="Wingdings" pitchFamily="2" charset="2"/>
              <a:buChar char="ý"/>
            </a:pPr>
            <a:r>
              <a:rPr lang="de-DE" altLang="de-DE" sz="1800" dirty="0"/>
              <a:t> Anschaffung / Herstellung beweglicher Wirtschafts-</a:t>
            </a:r>
            <a:br>
              <a:rPr lang="de-DE" altLang="de-DE" sz="1800" dirty="0"/>
            </a:br>
            <a:r>
              <a:rPr lang="de-DE" altLang="de-DE" sz="1800" dirty="0"/>
              <a:t>    </a:t>
            </a:r>
            <a:r>
              <a:rPr lang="de-DE" altLang="de-DE" sz="1800" dirty="0" err="1"/>
              <a:t>güter</a:t>
            </a:r>
            <a:r>
              <a:rPr lang="de-DE" altLang="de-DE" sz="1800" dirty="0"/>
              <a:t> des Anlagevermögens</a:t>
            </a:r>
          </a:p>
          <a:p>
            <a:endParaRPr lang="de-DE" altLang="de-DE" sz="1800" dirty="0"/>
          </a:p>
          <a:p>
            <a:pPr>
              <a:buFont typeface="Wingdings" pitchFamily="2" charset="2"/>
              <a:buChar char="ý"/>
            </a:pPr>
            <a:r>
              <a:rPr lang="de-DE" altLang="de-DE" sz="1800" dirty="0"/>
              <a:t> steuerliche Sonderkonditionen für Existenzgründer</a:t>
            </a:r>
          </a:p>
        </p:txBody>
      </p:sp>
      <p:sp>
        <p:nvSpPr>
          <p:cNvPr id="5" name="Textfeld 4">
            <a:extLst>
              <a:ext uri="{FF2B5EF4-FFF2-40B4-BE49-F238E27FC236}">
                <a16:creationId xmlns="" xmlns:a16="http://schemas.microsoft.com/office/drawing/2014/main" id="{D3CEE136-33AD-40DB-87ED-E27C13BD0C1B}"/>
              </a:ext>
            </a:extLst>
          </p:cNvPr>
          <p:cNvSpPr txBox="1"/>
          <p:nvPr/>
        </p:nvSpPr>
        <p:spPr>
          <a:xfrm rot="16200000">
            <a:off x="1158581" y="2611334"/>
            <a:ext cx="2008582" cy="1077218"/>
          </a:xfrm>
          <a:prstGeom prst="rect">
            <a:avLst/>
          </a:prstGeom>
          <a:solidFill>
            <a:srgbClr val="92D050"/>
          </a:solidFill>
        </p:spPr>
        <p:txBody>
          <a:bodyPr wrap="square" rtlCol="0">
            <a:spAutoFit/>
          </a:bodyPr>
          <a:lstStyle/>
          <a:p>
            <a:pPr algn="ctr"/>
            <a:r>
              <a:rPr lang="de-DE" sz="1600" dirty="0" err="1">
                <a:solidFill>
                  <a:schemeClr val="bg1"/>
                </a:solidFill>
              </a:rPr>
              <a:t>Sonderabschrei</a:t>
            </a:r>
            <a:r>
              <a:rPr lang="de-DE" sz="1600" dirty="0">
                <a:solidFill>
                  <a:schemeClr val="bg1"/>
                </a:solidFill>
              </a:rPr>
              <a:t>-bungen und Investitionsabzugs-betrag</a:t>
            </a:r>
          </a:p>
        </p:txBody>
      </p:sp>
      <p:sp>
        <p:nvSpPr>
          <p:cNvPr id="9" name="Textfeld 8">
            <a:extLst>
              <a:ext uri="{FF2B5EF4-FFF2-40B4-BE49-F238E27FC236}">
                <a16:creationId xmlns="" xmlns:a16="http://schemas.microsoft.com/office/drawing/2014/main" id="{4B551832-785B-4188-8D7A-EE55ECE7CCE9}"/>
              </a:ext>
            </a:extLst>
          </p:cNvPr>
          <p:cNvSpPr txBox="1"/>
          <p:nvPr/>
        </p:nvSpPr>
        <p:spPr>
          <a:xfrm rot="16200000">
            <a:off x="1165482" y="4873784"/>
            <a:ext cx="2008582" cy="830997"/>
          </a:xfrm>
          <a:prstGeom prst="rect">
            <a:avLst/>
          </a:prstGeom>
          <a:solidFill>
            <a:srgbClr val="92D050"/>
          </a:solidFill>
        </p:spPr>
        <p:txBody>
          <a:bodyPr wrap="square" rtlCol="0">
            <a:spAutoFit/>
          </a:bodyPr>
          <a:lstStyle/>
          <a:p>
            <a:pPr algn="ctr"/>
            <a:r>
              <a:rPr lang="de-DE" sz="1600" dirty="0">
                <a:solidFill>
                  <a:schemeClr val="bg1"/>
                </a:solidFill>
              </a:rPr>
              <a:t>Coworking Spaces</a:t>
            </a:r>
            <a:br>
              <a:rPr lang="de-DE" sz="1600" dirty="0">
                <a:solidFill>
                  <a:schemeClr val="bg1"/>
                </a:solidFill>
              </a:rPr>
            </a:br>
            <a:r>
              <a:rPr lang="de-DE" sz="1600" dirty="0">
                <a:solidFill>
                  <a:schemeClr val="bg1"/>
                </a:solidFill>
              </a:rPr>
              <a:t>Gründerzentren in Bayern</a:t>
            </a:r>
          </a:p>
        </p:txBody>
      </p:sp>
      <p:pic>
        <p:nvPicPr>
          <p:cNvPr id="13" name="Picture 10" descr="BD09292_">
            <a:extLst>
              <a:ext uri="{FF2B5EF4-FFF2-40B4-BE49-F238E27FC236}">
                <a16:creationId xmlns="" xmlns:a16="http://schemas.microsoft.com/office/drawing/2014/main" id="{E1BC7F31-D2D3-4406-8608-AE6861AA334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5936" y="1361289"/>
            <a:ext cx="327207"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a:extLst>
              <a:ext uri="{FF2B5EF4-FFF2-40B4-BE49-F238E27FC236}">
                <a16:creationId xmlns="" xmlns:a16="http://schemas.microsoft.com/office/drawing/2014/main" id="{3D34F182-A5F6-4E48-B365-4DB7908ACB9A}"/>
              </a:ext>
            </a:extLst>
          </p:cNvPr>
          <p:cNvSpPr/>
          <p:nvPr/>
        </p:nvSpPr>
        <p:spPr>
          <a:xfrm>
            <a:off x="2883192" y="4284990"/>
            <a:ext cx="5803608" cy="1846659"/>
          </a:xfrm>
          <a:prstGeom prst="rect">
            <a:avLst/>
          </a:prstGeom>
        </p:spPr>
        <p:txBody>
          <a:bodyPr wrap="square">
            <a:spAutoFit/>
          </a:bodyPr>
          <a:lstStyle/>
          <a:p>
            <a:pPr>
              <a:buFont typeface="Wingdings" pitchFamily="2" charset="2"/>
              <a:buChar char="ý"/>
            </a:pPr>
            <a:r>
              <a:rPr lang="de-DE" altLang="de-DE" dirty="0"/>
              <a:t> günstige Mieten</a:t>
            </a:r>
          </a:p>
          <a:p>
            <a:endParaRPr lang="de-DE" altLang="de-DE" sz="800" dirty="0"/>
          </a:p>
          <a:p>
            <a:pPr>
              <a:buFont typeface="Wingdings" pitchFamily="2" charset="2"/>
              <a:buChar char="ý"/>
            </a:pPr>
            <a:r>
              <a:rPr lang="de-DE" altLang="de-DE" dirty="0"/>
              <a:t> i.d.R. interne Kommunikationsinfrastruktur </a:t>
            </a:r>
            <a:br>
              <a:rPr lang="de-DE" altLang="de-DE" dirty="0"/>
            </a:br>
            <a:r>
              <a:rPr lang="de-DE" altLang="de-DE" dirty="0"/>
              <a:t>    vorhanden </a:t>
            </a:r>
          </a:p>
          <a:p>
            <a:endParaRPr lang="de-DE" altLang="de-DE" sz="800" dirty="0"/>
          </a:p>
          <a:p>
            <a:pPr>
              <a:buFont typeface="Wingdings" pitchFamily="2" charset="2"/>
              <a:buChar char="ý"/>
            </a:pPr>
            <a:r>
              <a:rPr lang="de-DE" altLang="de-DE" dirty="0"/>
              <a:t> kommunale Gründerzentren</a:t>
            </a:r>
          </a:p>
          <a:p>
            <a:endParaRPr lang="de-DE" altLang="de-DE" sz="800" dirty="0"/>
          </a:p>
          <a:p>
            <a:pPr>
              <a:buFont typeface="Wingdings" pitchFamily="2" charset="2"/>
              <a:buChar char="ý"/>
            </a:pPr>
            <a:r>
              <a:rPr lang="de-DE" altLang="de-DE" dirty="0"/>
              <a:t> technologieorientierte Gründerzentren</a:t>
            </a:r>
          </a:p>
        </p:txBody>
      </p:sp>
    </p:spTree>
    <p:extLst>
      <p:ext uri="{BB962C8B-B14F-4D97-AF65-F5344CB8AC3E}">
        <p14:creationId xmlns:p14="http://schemas.microsoft.com/office/powerpoint/2010/main" val="172339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B7600E25-FA7B-4680-9134-A4C3224C4056}"/>
              </a:ext>
            </a:extLst>
          </p:cNvPr>
          <p:cNvSpPr>
            <a:spLocks noGrp="1"/>
          </p:cNvSpPr>
          <p:nvPr>
            <p:ph idx="1"/>
          </p:nvPr>
        </p:nvSpPr>
        <p:spPr/>
        <p:txBody>
          <a:bodyPr/>
          <a:lstStyle/>
          <a:p>
            <a:endParaRPr lang="de-DE"/>
          </a:p>
        </p:txBody>
      </p:sp>
      <p:sp>
        <p:nvSpPr>
          <p:cNvPr id="3" name="Foliennummernplatzhalter 2">
            <a:extLst>
              <a:ext uri="{FF2B5EF4-FFF2-40B4-BE49-F238E27FC236}">
                <a16:creationId xmlns="" xmlns:a16="http://schemas.microsoft.com/office/drawing/2014/main" id="{49222E4E-B83D-4560-BA1A-2C8EE5CA0EFB}"/>
              </a:ext>
            </a:extLst>
          </p:cNvPr>
          <p:cNvSpPr>
            <a:spLocks noGrp="1"/>
          </p:cNvSpPr>
          <p:nvPr>
            <p:ph type="sldNum" sz="quarter" idx="12"/>
          </p:nvPr>
        </p:nvSpPr>
        <p:spPr/>
        <p:txBody>
          <a:bodyPr/>
          <a:lstStyle/>
          <a:p>
            <a:r>
              <a:rPr lang="de-DE" dirty="0"/>
              <a:t>85</a:t>
            </a:r>
          </a:p>
        </p:txBody>
      </p:sp>
      <p:sp>
        <p:nvSpPr>
          <p:cNvPr id="4" name="Fußzeilenplatzhalter 3">
            <a:extLst>
              <a:ext uri="{FF2B5EF4-FFF2-40B4-BE49-F238E27FC236}">
                <a16:creationId xmlns="" xmlns:a16="http://schemas.microsoft.com/office/drawing/2014/main" id="{DD60966D-BAB6-4163-A3DC-DE28425FAA10}"/>
              </a:ext>
            </a:extLst>
          </p:cNvPr>
          <p:cNvSpPr>
            <a:spLocks noGrp="1"/>
          </p:cNvSpPr>
          <p:nvPr>
            <p:ph type="ftr" sz="quarter" idx="3"/>
          </p:nvPr>
        </p:nvSpPr>
        <p:spPr/>
        <p:txBody>
          <a:bodyPr/>
          <a:lstStyle/>
          <a:p>
            <a:pPr>
              <a:defRPr/>
            </a:pPr>
            <a:r>
              <a:rPr lang="de-DE" dirty="0"/>
              <a:t>Gründen im Nebenerwerb</a:t>
            </a:r>
          </a:p>
        </p:txBody>
      </p:sp>
      <p:sp>
        <p:nvSpPr>
          <p:cNvPr id="7" name="Text Box 2">
            <a:extLst>
              <a:ext uri="{FF2B5EF4-FFF2-40B4-BE49-F238E27FC236}">
                <a16:creationId xmlns="" xmlns:a16="http://schemas.microsoft.com/office/drawing/2014/main" id="{7E483F53-C90C-422D-BF62-8A4EF599ABDB}"/>
              </a:ext>
            </a:extLst>
          </p:cNvPr>
          <p:cNvSpPr txBox="1">
            <a:spLocks noChangeArrowheads="1"/>
          </p:cNvSpPr>
          <p:nvPr/>
        </p:nvSpPr>
        <p:spPr bwMode="auto">
          <a:xfrm>
            <a:off x="838200" y="2590800"/>
            <a:ext cx="73152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DE" sz="2400" b="1" i="1" dirty="0">
                <a:effectLst>
                  <a:outerShdw blurRad="38100" dist="38100" dir="2700000" algn="tl">
                    <a:srgbClr val="C0C0C0"/>
                  </a:outerShdw>
                </a:effectLst>
              </a:rPr>
              <a:t>Nie wissen wir genau, ob etwas besser wird, wenn wir es verändern.</a:t>
            </a:r>
          </a:p>
          <a:p>
            <a:pPr algn="l">
              <a:spcBef>
                <a:spcPct val="50000"/>
              </a:spcBef>
              <a:defRPr/>
            </a:pPr>
            <a:r>
              <a:rPr lang="de-DE" sz="2400" b="1" i="1" dirty="0">
                <a:effectLst>
                  <a:outerShdw blurRad="38100" dist="38100" dir="2700000" algn="tl">
                    <a:srgbClr val="C0C0C0"/>
                  </a:outerShdw>
                </a:effectLst>
              </a:rPr>
              <a:t>Wir wissen aber sehr wohl, dass wir verändern müssen, wenn wir verbessern wollen.</a:t>
            </a:r>
          </a:p>
        </p:txBody>
      </p:sp>
    </p:spTree>
    <p:extLst>
      <p:ext uri="{BB962C8B-B14F-4D97-AF65-F5344CB8AC3E}">
        <p14:creationId xmlns:p14="http://schemas.microsoft.com/office/powerpoint/2010/main" val="790773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 fill="hold"/>
                                        <p:tgtEl>
                                          <p:spTgt spid="7"/>
                                        </p:tgtEl>
                                        <p:attrNameLst>
                                          <p:attrName>ppt_x</p:attrName>
                                        </p:attrNameLst>
                                      </p:cBhvr>
                                      <p:tavLst>
                                        <p:tav tm="0">
                                          <p:val>
                                            <p:strVal val="0-#ppt_w/2"/>
                                          </p:val>
                                        </p:tav>
                                        <p:tav tm="100000">
                                          <p:val>
                                            <p:strVal val="#ppt_x"/>
                                          </p:val>
                                        </p:tav>
                                      </p:tavLst>
                                    </p:anim>
                                    <p:anim calcmode="lin" valueType="num">
                                      <p:cBhvr additive="base">
                                        <p:cTn id="8" dur="75"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B7600E25-FA7B-4680-9134-A4C3224C4056}"/>
              </a:ext>
            </a:extLst>
          </p:cNvPr>
          <p:cNvSpPr>
            <a:spLocks noGrp="1"/>
          </p:cNvSpPr>
          <p:nvPr>
            <p:ph idx="1"/>
          </p:nvPr>
        </p:nvSpPr>
        <p:spPr/>
        <p:txBody>
          <a:bodyPr/>
          <a:lstStyle/>
          <a:p>
            <a:endParaRPr lang="de-DE"/>
          </a:p>
        </p:txBody>
      </p:sp>
      <p:sp>
        <p:nvSpPr>
          <p:cNvPr id="3" name="Foliennummernplatzhalter 2">
            <a:extLst>
              <a:ext uri="{FF2B5EF4-FFF2-40B4-BE49-F238E27FC236}">
                <a16:creationId xmlns="" xmlns:a16="http://schemas.microsoft.com/office/drawing/2014/main" id="{49222E4E-B83D-4560-BA1A-2C8EE5CA0EFB}"/>
              </a:ext>
            </a:extLst>
          </p:cNvPr>
          <p:cNvSpPr>
            <a:spLocks noGrp="1"/>
          </p:cNvSpPr>
          <p:nvPr>
            <p:ph type="sldNum" sz="quarter" idx="12"/>
          </p:nvPr>
        </p:nvSpPr>
        <p:spPr/>
        <p:txBody>
          <a:bodyPr/>
          <a:lstStyle/>
          <a:p>
            <a:r>
              <a:rPr lang="de-DE" dirty="0"/>
              <a:t>86</a:t>
            </a:r>
          </a:p>
        </p:txBody>
      </p:sp>
      <p:sp>
        <p:nvSpPr>
          <p:cNvPr id="4" name="Fußzeilenplatzhalter 3">
            <a:extLst>
              <a:ext uri="{FF2B5EF4-FFF2-40B4-BE49-F238E27FC236}">
                <a16:creationId xmlns="" xmlns:a16="http://schemas.microsoft.com/office/drawing/2014/main" id="{DD60966D-BAB6-4163-A3DC-DE28425FAA10}"/>
              </a:ext>
            </a:extLst>
          </p:cNvPr>
          <p:cNvSpPr>
            <a:spLocks noGrp="1"/>
          </p:cNvSpPr>
          <p:nvPr>
            <p:ph type="ftr" sz="quarter" idx="3"/>
          </p:nvPr>
        </p:nvSpPr>
        <p:spPr/>
        <p:txBody>
          <a:bodyPr/>
          <a:lstStyle/>
          <a:p>
            <a:pPr>
              <a:defRPr/>
            </a:pPr>
            <a:r>
              <a:rPr lang="de-DE" dirty="0"/>
              <a:t>Gründen im Nebenerwerb</a:t>
            </a:r>
          </a:p>
        </p:txBody>
      </p:sp>
      <p:sp>
        <p:nvSpPr>
          <p:cNvPr id="5" name="Rectangle 2">
            <a:extLst>
              <a:ext uri="{FF2B5EF4-FFF2-40B4-BE49-F238E27FC236}">
                <a16:creationId xmlns="" xmlns:a16="http://schemas.microsoft.com/office/drawing/2014/main" id="{F18B4104-C645-4326-A839-45A3096C2720}"/>
              </a:ext>
            </a:extLst>
          </p:cNvPr>
          <p:cNvSpPr txBox="1">
            <a:spLocks noChangeArrowheads="1"/>
          </p:cNvSpPr>
          <p:nvPr/>
        </p:nvSpPr>
        <p:spPr bwMode="auto">
          <a:xfrm>
            <a:off x="685800" y="1143000"/>
            <a:ext cx="7772400" cy="2286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algn="ctr"/>
            <a:r>
              <a:rPr lang="de-DE" altLang="de-DE" sz="4800" b="1">
                <a:latin typeface="Arial" pitchFamily="34" charset="0"/>
                <a:cs typeface="Times New Roman" pitchFamily="18" charset="0"/>
              </a:rPr>
              <a:t/>
            </a:r>
            <a:br>
              <a:rPr lang="de-DE" altLang="de-DE" sz="4800" b="1">
                <a:latin typeface="Arial" pitchFamily="34" charset="0"/>
                <a:cs typeface="Times New Roman" pitchFamily="18" charset="0"/>
              </a:rPr>
            </a:br>
            <a:r>
              <a:rPr lang="de-DE" altLang="de-DE" sz="4800" b="1">
                <a:latin typeface="Arial" pitchFamily="34" charset="0"/>
                <a:cs typeface="Times New Roman" pitchFamily="18" charset="0"/>
              </a:rPr>
              <a:t>Viel Erfolg für Ihre Existenzgründung</a:t>
            </a:r>
            <a:br>
              <a:rPr lang="de-DE" altLang="de-DE" sz="4800" b="1">
                <a:latin typeface="Arial" pitchFamily="34" charset="0"/>
                <a:cs typeface="Times New Roman" pitchFamily="18" charset="0"/>
              </a:rPr>
            </a:br>
            <a:r>
              <a:rPr lang="de-DE" altLang="de-DE" sz="4800" b="1">
                <a:latin typeface="Arial" pitchFamily="34" charset="0"/>
                <a:cs typeface="Times New Roman" pitchFamily="18" charset="0"/>
              </a:rPr>
              <a:t>und</a:t>
            </a:r>
            <a:r>
              <a:rPr lang="de-DE" altLang="de-DE" sz="4800">
                <a:latin typeface="Arial" pitchFamily="34" charset="0"/>
                <a:cs typeface="Times New Roman" pitchFamily="18" charset="0"/>
              </a:rPr>
              <a:t/>
            </a:r>
            <a:br>
              <a:rPr lang="de-DE" altLang="de-DE" sz="4800">
                <a:latin typeface="Arial" pitchFamily="34" charset="0"/>
                <a:cs typeface="Times New Roman" pitchFamily="18" charset="0"/>
              </a:rPr>
            </a:br>
            <a:r>
              <a:rPr lang="de-DE" altLang="de-DE" sz="4800" b="1">
                <a:latin typeface="Arial" pitchFamily="34" charset="0"/>
                <a:cs typeface="Times New Roman" pitchFamily="18" charset="0"/>
              </a:rPr>
              <a:t>vielen Dank für Ihre Aufmerksamkeit!</a:t>
            </a:r>
            <a:r>
              <a:rPr lang="de-DE" altLang="de-DE" sz="1400">
                <a:latin typeface="Arial" pitchFamily="34" charset="0"/>
              </a:rPr>
              <a:t> </a:t>
            </a:r>
            <a:endParaRPr lang="de-DE" altLang="de-DE" sz="1400" dirty="0">
              <a:latin typeface="Arial" pitchFamily="34" charset="0"/>
            </a:endParaRPr>
          </a:p>
        </p:txBody>
      </p:sp>
      <p:pic>
        <p:nvPicPr>
          <p:cNvPr id="6" name="Grafik 5">
            <a:extLst>
              <a:ext uri="{FF2B5EF4-FFF2-40B4-BE49-F238E27FC236}">
                <a16:creationId xmlns="" xmlns:a16="http://schemas.microsoft.com/office/drawing/2014/main" id="{8687B59B-2F06-4525-9050-DA6BEDDE9088}"/>
              </a:ext>
            </a:extLst>
          </p:cNvPr>
          <p:cNvPicPr>
            <a:picLocks noChangeAspect="1"/>
          </p:cNvPicPr>
          <p:nvPr/>
        </p:nvPicPr>
        <p:blipFill>
          <a:blip r:embed="rId2"/>
          <a:stretch>
            <a:fillRect/>
          </a:stretch>
        </p:blipFill>
        <p:spPr>
          <a:xfrm>
            <a:off x="7661952" y="1260636"/>
            <a:ext cx="1010922" cy="2050727"/>
          </a:xfrm>
          <a:prstGeom prst="rect">
            <a:avLst/>
          </a:prstGeom>
        </p:spPr>
      </p:pic>
    </p:spTree>
    <p:extLst>
      <p:ext uri="{BB962C8B-B14F-4D97-AF65-F5344CB8AC3E}">
        <p14:creationId xmlns:p14="http://schemas.microsoft.com/office/powerpoint/2010/main" val="3030362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B7600E25-FA7B-4680-9134-A4C3224C4056}"/>
              </a:ext>
            </a:extLst>
          </p:cNvPr>
          <p:cNvSpPr>
            <a:spLocks noGrp="1"/>
          </p:cNvSpPr>
          <p:nvPr>
            <p:ph idx="1"/>
          </p:nvPr>
        </p:nvSpPr>
        <p:spPr/>
        <p:txBody>
          <a:bodyPr/>
          <a:lstStyle/>
          <a:p>
            <a:endParaRPr lang="de-DE"/>
          </a:p>
        </p:txBody>
      </p:sp>
      <p:sp>
        <p:nvSpPr>
          <p:cNvPr id="3" name="Foliennummernplatzhalter 2">
            <a:extLst>
              <a:ext uri="{FF2B5EF4-FFF2-40B4-BE49-F238E27FC236}">
                <a16:creationId xmlns="" xmlns:a16="http://schemas.microsoft.com/office/drawing/2014/main" id="{49222E4E-B83D-4560-BA1A-2C8EE5CA0EFB}"/>
              </a:ext>
            </a:extLst>
          </p:cNvPr>
          <p:cNvSpPr>
            <a:spLocks noGrp="1"/>
          </p:cNvSpPr>
          <p:nvPr>
            <p:ph type="sldNum" sz="quarter" idx="12"/>
          </p:nvPr>
        </p:nvSpPr>
        <p:spPr/>
        <p:txBody>
          <a:bodyPr/>
          <a:lstStyle/>
          <a:p>
            <a:r>
              <a:rPr lang="de-DE" dirty="0"/>
              <a:t>87</a:t>
            </a:r>
          </a:p>
        </p:txBody>
      </p:sp>
      <p:sp>
        <p:nvSpPr>
          <p:cNvPr id="4" name="Fußzeilenplatzhalter 3">
            <a:extLst>
              <a:ext uri="{FF2B5EF4-FFF2-40B4-BE49-F238E27FC236}">
                <a16:creationId xmlns="" xmlns:a16="http://schemas.microsoft.com/office/drawing/2014/main" id="{DD60966D-BAB6-4163-A3DC-DE28425FAA10}"/>
              </a:ext>
            </a:extLst>
          </p:cNvPr>
          <p:cNvSpPr>
            <a:spLocks noGrp="1"/>
          </p:cNvSpPr>
          <p:nvPr>
            <p:ph type="ftr" sz="quarter" idx="3"/>
          </p:nvPr>
        </p:nvSpPr>
        <p:spPr/>
        <p:txBody>
          <a:bodyPr/>
          <a:lstStyle/>
          <a:p>
            <a:pPr>
              <a:defRPr/>
            </a:pPr>
            <a:r>
              <a:rPr lang="de-DE" dirty="0"/>
              <a:t>Gründen im Nebenerwerb</a:t>
            </a:r>
          </a:p>
        </p:txBody>
      </p:sp>
      <p:sp>
        <p:nvSpPr>
          <p:cNvPr id="6" name="Text Box 3">
            <a:extLst>
              <a:ext uri="{FF2B5EF4-FFF2-40B4-BE49-F238E27FC236}">
                <a16:creationId xmlns="" xmlns:a16="http://schemas.microsoft.com/office/drawing/2014/main" id="{CA69C076-8682-40AC-81F4-B286BA99BD6E}"/>
              </a:ext>
            </a:extLst>
          </p:cNvPr>
          <p:cNvSpPr txBox="1">
            <a:spLocks noChangeArrowheads="1"/>
          </p:cNvSpPr>
          <p:nvPr/>
        </p:nvSpPr>
        <p:spPr bwMode="auto">
          <a:xfrm>
            <a:off x="971600" y="1772816"/>
            <a:ext cx="734481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de-DE" sz="4000" b="1" dirty="0">
                <a:effectLst>
                  <a:outerShdw blurRad="38100" dist="38100" dir="2700000" algn="tl">
                    <a:srgbClr val="C0C0C0"/>
                  </a:outerShdw>
                </a:effectLst>
              </a:rPr>
              <a:t>Anhang</a:t>
            </a:r>
          </a:p>
          <a:p>
            <a:pPr>
              <a:spcBef>
                <a:spcPct val="50000"/>
              </a:spcBef>
              <a:defRPr/>
            </a:pPr>
            <a:r>
              <a:rPr lang="de-DE" sz="4000" b="1" dirty="0">
                <a:effectLst>
                  <a:outerShdw blurRad="38100" dist="38100" dir="2700000" algn="tl">
                    <a:srgbClr val="C0C0C0"/>
                  </a:outerShdw>
                </a:effectLst>
              </a:rPr>
              <a:t>- Auszug Internetadressen</a:t>
            </a:r>
          </a:p>
          <a:p>
            <a:pPr>
              <a:spcBef>
                <a:spcPct val="50000"/>
              </a:spcBef>
              <a:defRPr/>
            </a:pPr>
            <a:r>
              <a:rPr lang="de-DE" sz="4000" b="1" dirty="0">
                <a:effectLst>
                  <a:outerShdw blurRad="38100" dist="38100" dir="2700000" algn="tl">
                    <a:srgbClr val="C0C0C0"/>
                  </a:outerShdw>
                </a:effectLst>
              </a:rPr>
              <a:t>- Rechengrößen (BMG)</a:t>
            </a:r>
          </a:p>
        </p:txBody>
      </p:sp>
    </p:spTree>
    <p:extLst>
      <p:ext uri="{BB962C8B-B14F-4D97-AF65-F5344CB8AC3E}">
        <p14:creationId xmlns:p14="http://schemas.microsoft.com/office/powerpoint/2010/main" val="2742374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88</a:t>
            </a:r>
          </a:p>
        </p:txBody>
      </p:sp>
      <p:graphicFrame>
        <p:nvGraphicFramePr>
          <p:cNvPr id="6" name="Tabelle 5">
            <a:extLst>
              <a:ext uri="{FF2B5EF4-FFF2-40B4-BE49-F238E27FC236}">
                <a16:creationId xmlns="" xmlns:a16="http://schemas.microsoft.com/office/drawing/2014/main" id="{C76DA8D6-C531-4528-8546-396CDDB2B58B}"/>
              </a:ext>
            </a:extLst>
          </p:cNvPr>
          <p:cNvGraphicFramePr>
            <a:graphicFrameLocks noGrp="1"/>
          </p:cNvGraphicFramePr>
          <p:nvPr>
            <p:extLst/>
          </p:nvPr>
        </p:nvGraphicFramePr>
        <p:xfrm>
          <a:off x="444500" y="2060848"/>
          <a:ext cx="8235950" cy="2225824"/>
        </p:xfrm>
        <a:graphic>
          <a:graphicData uri="http://schemas.openxmlformats.org/drawingml/2006/table">
            <a:tbl>
              <a:tblPr>
                <a:tableStyleId>{5C22544A-7EE6-4342-B048-85BDC9FD1C3A}</a:tableStyleId>
              </a:tblPr>
              <a:tblGrid>
                <a:gridCol w="4117975">
                  <a:extLst>
                    <a:ext uri="{9D8B030D-6E8A-4147-A177-3AD203B41FA5}">
                      <a16:colId xmlns="" xmlns:a16="http://schemas.microsoft.com/office/drawing/2014/main" val="4054752118"/>
                    </a:ext>
                  </a:extLst>
                </a:gridCol>
                <a:gridCol w="4117975">
                  <a:extLst>
                    <a:ext uri="{9D8B030D-6E8A-4147-A177-3AD203B41FA5}">
                      <a16:colId xmlns="" xmlns:a16="http://schemas.microsoft.com/office/drawing/2014/main" val="196626915"/>
                    </a:ext>
                  </a:extLst>
                </a:gridCol>
              </a:tblGrid>
              <a:tr h="262912">
                <a:tc>
                  <a:txBody>
                    <a:bodyPr/>
                    <a:lstStyle/>
                    <a:p>
                      <a:pPr algn="l" fontAlgn="b"/>
                      <a:r>
                        <a:rPr lang="de-DE" sz="1600" b="1" u="none" strike="noStrike" dirty="0">
                          <a:effectLst/>
                          <a:latin typeface="Arial" panose="020B0604020202020204" pitchFamily="34" charset="0"/>
                          <a:cs typeface="Arial" panose="020B0604020202020204" pitchFamily="34" charset="0"/>
                        </a:rPr>
                        <a:t>Gründungsvoraussetzungen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de-DE" sz="160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722822187"/>
                  </a:ext>
                </a:extLst>
              </a:tr>
              <a:tr h="262912">
                <a:tc>
                  <a:txBody>
                    <a:bodyPr/>
                    <a:lstStyle/>
                    <a:p>
                      <a:pPr>
                        <a:lnSpc>
                          <a:spcPct val="115000"/>
                        </a:lnSpc>
                        <a:spcAft>
                          <a:spcPts val="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www.gruenden-im-nebenerwerb.de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Für Nebenerwerbsgründer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50941567"/>
                  </a:ext>
                </a:extLst>
              </a:tr>
              <a:tr h="262912">
                <a:tc>
                  <a:txBody>
                    <a:bodyPr/>
                    <a:lstStyle/>
                    <a:p>
                      <a:pPr>
                        <a:lnSpc>
                          <a:spcPct val="115000"/>
                        </a:lnSpc>
                        <a:spcAft>
                          <a:spcPts val="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www.gruenden-in-muenchen.de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IHK Seite für Gründer in München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82361150"/>
                  </a:ext>
                </a:extLst>
              </a:tr>
              <a:tr h="262912">
                <a:tc>
                  <a:txBody>
                    <a:bodyPr/>
                    <a:lstStyle/>
                    <a:p>
                      <a:pPr>
                        <a:lnSpc>
                          <a:spcPct val="115000"/>
                        </a:lnSpc>
                        <a:spcAft>
                          <a:spcPts val="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www.gruenden-in-oberbayern.de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IHK Seite für Gründer in Obb.</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53794359"/>
                  </a:ext>
                </a:extLst>
              </a:tr>
              <a:tr h="262912">
                <a:tc>
                  <a:txBody>
                    <a:bodyPr/>
                    <a:lstStyle/>
                    <a:p>
                      <a:pPr>
                        <a:lnSpc>
                          <a:spcPct val="115000"/>
                        </a:lnSpc>
                        <a:spcAft>
                          <a:spcPts val="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www.ifb-gruendung.de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Handwerkliche Gründer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53985581"/>
                  </a:ext>
                </a:extLst>
              </a:tr>
              <a:tr h="262912">
                <a:tc>
                  <a:txBody>
                    <a:bodyPr/>
                    <a:lstStyle/>
                    <a:p>
                      <a:pPr>
                        <a:lnSpc>
                          <a:spcPct val="115000"/>
                        </a:lnSpc>
                        <a:spcAft>
                          <a:spcPts val="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www.ihk-muenchen.de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Gründer im Bereich Handel / Dienstleistung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61152180"/>
                  </a:ext>
                </a:extLst>
              </a:tr>
              <a:tr h="262912">
                <a:tc>
                  <a:txBody>
                    <a:bodyPr/>
                    <a:lstStyle/>
                    <a:p>
                      <a:pPr>
                        <a:lnSpc>
                          <a:spcPct val="115000"/>
                        </a:lnSpc>
                        <a:spcAft>
                          <a:spcPts val="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www.gruenden-im-nebenerwerb.de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Für Nebenerwerbsgründer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34830638"/>
                  </a:ext>
                </a:extLst>
              </a:tr>
              <a:tr h="262912">
                <a:tc>
                  <a:txBody>
                    <a:bodyPr/>
                    <a:lstStyle/>
                    <a:p>
                      <a:pPr>
                        <a:lnSpc>
                          <a:spcPct val="115000"/>
                        </a:lnSpc>
                        <a:spcAft>
                          <a:spcPts val="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www.gruenden-in-muenchen.de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IHK Seite für Gründer in München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660085107"/>
                  </a:ext>
                </a:extLst>
              </a:tr>
            </a:tbl>
          </a:graphicData>
        </a:graphic>
      </p:graphicFrame>
      <p:graphicFrame>
        <p:nvGraphicFramePr>
          <p:cNvPr id="7" name="Tabelle 6">
            <a:extLst>
              <a:ext uri="{FF2B5EF4-FFF2-40B4-BE49-F238E27FC236}">
                <a16:creationId xmlns="" xmlns:a16="http://schemas.microsoft.com/office/drawing/2014/main" id="{11225063-A7FA-4DD0-8E2E-B265FA538B00}"/>
              </a:ext>
            </a:extLst>
          </p:cNvPr>
          <p:cNvGraphicFramePr>
            <a:graphicFrameLocks noGrp="1"/>
          </p:cNvGraphicFramePr>
          <p:nvPr>
            <p:extLst/>
          </p:nvPr>
        </p:nvGraphicFramePr>
        <p:xfrm>
          <a:off x="457806" y="4497767"/>
          <a:ext cx="8235950" cy="823744"/>
        </p:xfrm>
        <a:graphic>
          <a:graphicData uri="http://schemas.openxmlformats.org/drawingml/2006/table">
            <a:tbl>
              <a:tblPr>
                <a:tableStyleId>{5C22544A-7EE6-4342-B048-85BDC9FD1C3A}</a:tableStyleId>
              </a:tblPr>
              <a:tblGrid>
                <a:gridCol w="4117975">
                  <a:extLst>
                    <a:ext uri="{9D8B030D-6E8A-4147-A177-3AD203B41FA5}">
                      <a16:colId xmlns="" xmlns:a16="http://schemas.microsoft.com/office/drawing/2014/main" val="4054752118"/>
                    </a:ext>
                  </a:extLst>
                </a:gridCol>
                <a:gridCol w="4117975">
                  <a:extLst>
                    <a:ext uri="{9D8B030D-6E8A-4147-A177-3AD203B41FA5}">
                      <a16:colId xmlns="" xmlns:a16="http://schemas.microsoft.com/office/drawing/2014/main" val="196626915"/>
                    </a:ext>
                  </a:extLst>
                </a:gridCol>
              </a:tblGrid>
              <a:tr h="262912">
                <a:tc>
                  <a:txBody>
                    <a:bodyPr/>
                    <a:lstStyle/>
                    <a:p>
                      <a:pPr algn="l" fontAlgn="b"/>
                      <a:r>
                        <a:rPr lang="de-DE" sz="1600" b="1" u="none" strike="noStrike" dirty="0">
                          <a:effectLst/>
                          <a:latin typeface="Arial" panose="020B0604020202020204" pitchFamily="34" charset="0"/>
                          <a:cs typeface="Arial" panose="020B0604020202020204" pitchFamily="34" charset="0"/>
                        </a:rPr>
                        <a:t>Steuern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de-DE" sz="160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722822187"/>
                  </a:ext>
                </a:extLst>
              </a:tr>
              <a:tr h="262912">
                <a:tc>
                  <a:txBody>
                    <a:bodyPr/>
                    <a:lstStyle/>
                    <a:p>
                      <a:pPr>
                        <a:lnSpc>
                          <a:spcPct val="115000"/>
                        </a:lnSpc>
                        <a:spcAft>
                          <a:spcPts val="0"/>
                        </a:spcAft>
                      </a:pPr>
                      <a:r>
                        <a:rPr lang="de-DE" sz="1600" u="sng" kern="1200" dirty="0">
                          <a:solidFill>
                            <a:srgbClr val="0000FF"/>
                          </a:solidFill>
                          <a:effectLst/>
                          <a:latin typeface="Arial" panose="020B0604020202020204" pitchFamily="34" charset="0"/>
                          <a:cs typeface="Times New Roman" panose="02020603050405020304" pitchFamily="18" charset="0"/>
                          <a:sym typeface="Wingdings" pitchFamily="2" charset="2"/>
                          <a:hlinkClick r:id="rId7"/>
                        </a:rPr>
                        <a:t>www.bmf-steuerrechner.de</a:t>
                      </a:r>
                      <a:r>
                        <a:rPr lang="de-DE" sz="1600" u="sng" kern="1200" dirty="0">
                          <a:solidFill>
                            <a:srgbClr val="0000FF"/>
                          </a:solidFill>
                          <a:effectLst/>
                          <a:latin typeface="Arial" panose="020B0604020202020204" pitchFamily="34" charset="0"/>
                          <a:cs typeface="Times New Roman" panose="02020603050405020304" pitchFamily="18" charset="0"/>
                          <a:sym typeface="Wingdings" pitchFamily="2" charset="2"/>
                        </a:rPr>
                        <a:t> </a:t>
                      </a:r>
                      <a:endParaRPr lang="de-DE" sz="1600" u="sng" kern="12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Abgabenrechner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50941567"/>
                  </a:ext>
                </a:extLst>
              </a:tr>
              <a:tr h="262912">
                <a:tc>
                  <a:txBody>
                    <a:bodyPr/>
                    <a:lstStyle/>
                    <a:p>
                      <a:pPr>
                        <a:lnSpc>
                          <a:spcPct val="115000"/>
                        </a:lnSpc>
                        <a:spcAft>
                          <a:spcPts val="0"/>
                        </a:spcAf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www.steuerberaterkammer-muenchen.de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l" defTabSz="914400" rtl="0" eaLnBrk="1" latinLnBrk="0" hangingPunct="1">
                        <a:lnSpc>
                          <a:spcPct val="115000"/>
                        </a:lnSpc>
                        <a:spcAft>
                          <a:spcPts val="0"/>
                        </a:spcAft>
                      </a:pPr>
                      <a:r>
                        <a:rPr lang="de-DE"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Suche nach Steuerberatern</a:t>
                      </a:r>
                    </a:p>
                  </a:txBody>
                  <a:tcPr marL="68580" marR="68580" marT="0" marB="0" anchor="ctr"/>
                </a:tc>
                <a:extLst>
                  <a:ext uri="{0D108BD9-81ED-4DB2-BD59-A6C34878D82A}">
                    <a16:rowId xmlns="" xmlns:a16="http://schemas.microsoft.com/office/drawing/2014/main" val="3482361150"/>
                  </a:ext>
                </a:extLst>
              </a:tr>
            </a:tbl>
          </a:graphicData>
        </a:graphic>
      </p:graphicFrame>
    </p:spTree>
    <p:extLst>
      <p:ext uri="{BB962C8B-B14F-4D97-AF65-F5344CB8AC3E}">
        <p14:creationId xmlns:p14="http://schemas.microsoft.com/office/powerpoint/2010/main" val="133300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89</a:t>
            </a:r>
          </a:p>
        </p:txBody>
      </p:sp>
      <p:graphicFrame>
        <p:nvGraphicFramePr>
          <p:cNvPr id="6" name="Tabelle 5">
            <a:extLst>
              <a:ext uri="{FF2B5EF4-FFF2-40B4-BE49-F238E27FC236}">
                <a16:creationId xmlns="" xmlns:a16="http://schemas.microsoft.com/office/drawing/2014/main" id="{C76DA8D6-C531-4528-8546-396CDDB2B58B}"/>
              </a:ext>
            </a:extLst>
          </p:cNvPr>
          <p:cNvGraphicFramePr>
            <a:graphicFrameLocks noGrp="1"/>
          </p:cNvGraphicFramePr>
          <p:nvPr>
            <p:extLst/>
          </p:nvPr>
        </p:nvGraphicFramePr>
        <p:xfrm>
          <a:off x="444500" y="2060848"/>
          <a:ext cx="8235950" cy="2225824"/>
        </p:xfrm>
        <a:graphic>
          <a:graphicData uri="http://schemas.openxmlformats.org/drawingml/2006/table">
            <a:tbl>
              <a:tblPr>
                <a:tableStyleId>{5C22544A-7EE6-4342-B048-85BDC9FD1C3A}</a:tableStyleId>
              </a:tblPr>
              <a:tblGrid>
                <a:gridCol w="4117975">
                  <a:extLst>
                    <a:ext uri="{9D8B030D-6E8A-4147-A177-3AD203B41FA5}">
                      <a16:colId xmlns="" xmlns:a16="http://schemas.microsoft.com/office/drawing/2014/main" val="4054752118"/>
                    </a:ext>
                  </a:extLst>
                </a:gridCol>
                <a:gridCol w="4117975">
                  <a:extLst>
                    <a:ext uri="{9D8B030D-6E8A-4147-A177-3AD203B41FA5}">
                      <a16:colId xmlns="" xmlns:a16="http://schemas.microsoft.com/office/drawing/2014/main" val="196626915"/>
                    </a:ext>
                  </a:extLst>
                </a:gridCol>
              </a:tblGrid>
              <a:tr h="262912">
                <a:tc>
                  <a:txBody>
                    <a:bodyPr/>
                    <a:lstStyle/>
                    <a:p>
                      <a:pPr algn="l" fontAlgn="b"/>
                      <a:r>
                        <a:rPr lang="de-DE" sz="1600" b="1" u="none" strike="noStrike" dirty="0">
                          <a:effectLst/>
                          <a:latin typeface="Arial" panose="020B0604020202020204" pitchFamily="34" charset="0"/>
                          <a:cs typeface="Arial" panose="020B0604020202020204" pitchFamily="34" charset="0"/>
                        </a:rPr>
                        <a:t>Soziale Absicherung</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de-DE" sz="160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722822187"/>
                  </a:ext>
                </a:extLst>
              </a:tr>
              <a:tr h="262912">
                <a:tc>
                  <a:txBody>
                    <a:bodyPr/>
                    <a:lstStyle/>
                    <a:p>
                      <a:pPr>
                        <a:lnSpc>
                          <a:spcPct val="115000"/>
                        </a:lnSpc>
                        <a:spcAft>
                          <a:spcPts val="0"/>
                        </a:spcAft>
                        <a:tabLst>
                          <a:tab pos="1714500" algn="l"/>
                        </a:tabLst>
                      </a:pPr>
                      <a:r>
                        <a:rPr lang="de-DE"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www.aok.de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Beispiel gesetzliche Krankenversicherung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50941567"/>
                  </a:ext>
                </a:extLst>
              </a:tr>
              <a:tr h="262912">
                <a:tc>
                  <a:txBody>
                    <a:bodyPr/>
                    <a:lstStyle/>
                    <a:p>
                      <a:pPr>
                        <a:lnSpc>
                          <a:spcPct val="115000"/>
                        </a:lnSpc>
                        <a:spcAft>
                          <a:spcPts val="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www.debeka.de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Beispiel private Krankenversicherung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82361150"/>
                  </a:ext>
                </a:extLst>
              </a:tr>
              <a:tr h="262912">
                <a:tc>
                  <a:txBody>
                    <a:bodyPr/>
                    <a:lstStyle/>
                    <a:p>
                      <a:pPr>
                        <a:lnSpc>
                          <a:spcPct val="115000"/>
                        </a:lnSpc>
                        <a:spcAft>
                          <a:spcPts val="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www.deutsche-rentenversicherung.de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Gesetzliche Rentenversicherung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53794359"/>
                  </a:ext>
                </a:extLst>
              </a:tr>
              <a:tr h="262912">
                <a:tc>
                  <a:txBody>
                    <a:bodyPr/>
                    <a:lstStyle/>
                    <a:p>
                      <a:pPr>
                        <a:lnSpc>
                          <a:spcPct val="115000"/>
                        </a:lnSpc>
                        <a:spcAft>
                          <a:spcPts val="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www.dguv.de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Gesetzliche Unfallversicherung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53985581"/>
                  </a:ext>
                </a:extLst>
              </a:tr>
              <a:tr h="262912">
                <a:tc>
                  <a:txBody>
                    <a:bodyPr/>
                    <a:lstStyle/>
                    <a:p>
                      <a:pPr>
                        <a:lnSpc>
                          <a:spcPct val="115000"/>
                        </a:lnSpc>
                        <a:spcAft>
                          <a:spcPts val="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www.gdv.de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Informationen zu Versicherungen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61152180"/>
                  </a:ext>
                </a:extLst>
              </a:tr>
              <a:tr h="262912">
                <a:tc>
                  <a:txBody>
                    <a:bodyPr/>
                    <a:lstStyle/>
                    <a:p>
                      <a:pPr>
                        <a:lnSpc>
                          <a:spcPct val="115000"/>
                        </a:lnSpc>
                        <a:spcAft>
                          <a:spcPts val="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www.kuenstlersozialkasse.de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Für Künstler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34830638"/>
                  </a:ext>
                </a:extLst>
              </a:tr>
              <a:tr h="262912">
                <a:tc>
                  <a:txBody>
                    <a:bodyPr/>
                    <a:lstStyle/>
                    <a:p>
                      <a:pPr>
                        <a:lnSpc>
                          <a:spcPct val="115000"/>
                        </a:lnSpc>
                        <a:spcAft>
                          <a:spcPts val="0"/>
                        </a:spcAft>
                      </a:pPr>
                      <a:r>
                        <a:rPr lang="de-DE"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www.versicherungsamt-muenchen.de</a:t>
                      </a:r>
                      <a:r>
                        <a:rPr lang="de-DE" sz="1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für Münchner Bürger (ges. RV und KV, </a:t>
                      </a:r>
                      <a:r>
                        <a:rPr lang="de-DE" sz="1600" dirty="0" err="1">
                          <a:effectLst/>
                          <a:latin typeface="Arial" panose="020B0604020202020204" pitchFamily="34" charset="0"/>
                          <a:ea typeface="Calibri" panose="020F0502020204030204" pitchFamily="34" charset="0"/>
                          <a:cs typeface="Times New Roman" panose="02020603050405020304" pitchFamily="18" charset="0"/>
                        </a:rPr>
                        <a:t>PfV</a:t>
                      </a:r>
                      <a:r>
                        <a:rPr lang="de-DE" sz="1600" dirty="0">
                          <a:effectLst/>
                          <a:latin typeface="Arial" panose="020B060402020202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660085107"/>
                  </a:ext>
                </a:extLst>
              </a:tr>
            </a:tbl>
          </a:graphicData>
        </a:graphic>
      </p:graphicFrame>
    </p:spTree>
    <p:extLst>
      <p:ext uri="{BB962C8B-B14F-4D97-AF65-F5344CB8AC3E}">
        <p14:creationId xmlns:p14="http://schemas.microsoft.com/office/powerpoint/2010/main" val="476622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90</a:t>
            </a:r>
          </a:p>
        </p:txBody>
      </p:sp>
      <p:graphicFrame>
        <p:nvGraphicFramePr>
          <p:cNvPr id="6" name="Tabelle 5">
            <a:extLst>
              <a:ext uri="{FF2B5EF4-FFF2-40B4-BE49-F238E27FC236}">
                <a16:creationId xmlns="" xmlns:a16="http://schemas.microsoft.com/office/drawing/2014/main" id="{C76DA8D6-C531-4528-8546-396CDDB2B58B}"/>
              </a:ext>
            </a:extLst>
          </p:cNvPr>
          <p:cNvGraphicFramePr>
            <a:graphicFrameLocks noGrp="1"/>
          </p:cNvGraphicFramePr>
          <p:nvPr>
            <p:extLst/>
          </p:nvPr>
        </p:nvGraphicFramePr>
        <p:xfrm>
          <a:off x="444500" y="2060848"/>
          <a:ext cx="8235950" cy="3067072"/>
        </p:xfrm>
        <a:graphic>
          <a:graphicData uri="http://schemas.openxmlformats.org/drawingml/2006/table">
            <a:tbl>
              <a:tblPr>
                <a:tableStyleId>{5C22544A-7EE6-4342-B048-85BDC9FD1C3A}</a:tableStyleId>
              </a:tblPr>
              <a:tblGrid>
                <a:gridCol w="4117975">
                  <a:extLst>
                    <a:ext uri="{9D8B030D-6E8A-4147-A177-3AD203B41FA5}">
                      <a16:colId xmlns="" xmlns:a16="http://schemas.microsoft.com/office/drawing/2014/main" val="4054752118"/>
                    </a:ext>
                  </a:extLst>
                </a:gridCol>
                <a:gridCol w="4117975">
                  <a:extLst>
                    <a:ext uri="{9D8B030D-6E8A-4147-A177-3AD203B41FA5}">
                      <a16:colId xmlns="" xmlns:a16="http://schemas.microsoft.com/office/drawing/2014/main" val="196626915"/>
                    </a:ext>
                  </a:extLst>
                </a:gridCol>
              </a:tblGrid>
              <a:tr h="262912">
                <a:tc>
                  <a:txBody>
                    <a:bodyPr/>
                    <a:lstStyle/>
                    <a:p>
                      <a:pPr algn="l" fontAlgn="b"/>
                      <a:r>
                        <a:rPr lang="de-DE" sz="1600" b="1" u="none" strike="noStrike" dirty="0">
                          <a:effectLst/>
                          <a:latin typeface="Arial" panose="020B0604020202020204" pitchFamily="34" charset="0"/>
                          <a:cs typeface="Arial" panose="020B0604020202020204" pitchFamily="34" charset="0"/>
                        </a:rPr>
                        <a:t>Businessplan: Zahlen und Daten</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de-DE" sz="160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722822187"/>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2"/>
                        </a:rPr>
                        <a:t>www.destatis.de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Bundesstatistikamt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50941567"/>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3"/>
                        </a:rPr>
                        <a:t>www.ihk-muenchen.de/de/Wirtschaftsstandort</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Wirtschaftsstandort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82361150"/>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4"/>
                        </a:rPr>
                        <a:t>www.sisby.de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Gewerbesteuerhebesätze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53794359"/>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5"/>
                        </a:rPr>
                        <a:t>www.verbaende.com</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Branchenverbände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53985581"/>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6"/>
                        </a:rPr>
                        <a:t>www.verbaende.de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Branchenverbände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61152180"/>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7"/>
                        </a:rPr>
                        <a:t>www.vr-banknordeifel.de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600" dirty="0">
                          <a:effectLst/>
                          <a:latin typeface="Arial" panose="020B0604020202020204" pitchFamily="34" charset="0"/>
                          <a:ea typeface="Calibri" panose="020F0502020204030204" pitchFamily="34" charset="0"/>
                          <a:cs typeface="Times New Roman" panose="02020603050405020304" pitchFamily="18" charset="0"/>
                        </a:rPr>
                        <a:t>Firmenkunden </a:t>
                      </a:r>
                      <a:r>
                        <a:rPr lang="de-DE" sz="1600" dirty="0">
                          <a:effectLst/>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600" dirty="0">
                          <a:effectLst/>
                          <a:latin typeface="Arial" panose="020B0604020202020204" pitchFamily="34" charset="0"/>
                          <a:ea typeface="Calibri" panose="020F0502020204030204" pitchFamily="34" charset="0"/>
                          <a:cs typeface="Times New Roman" panose="02020603050405020304" pitchFamily="18" charset="0"/>
                        </a:rPr>
                        <a:t>Gründung &amp; Nachfolge </a:t>
                      </a:r>
                      <a:r>
                        <a:rPr lang="de-DE" sz="1600" dirty="0">
                          <a:effectLst/>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600" dirty="0">
                          <a:effectLst/>
                          <a:latin typeface="Arial" panose="020B0604020202020204" pitchFamily="34" charset="0"/>
                          <a:ea typeface="Calibri" panose="020F0502020204030204" pitchFamily="34" charset="0"/>
                          <a:cs typeface="Times New Roman" panose="02020603050405020304" pitchFamily="18" charset="0"/>
                        </a:rPr>
                        <a:t>Branchenbriefe VR-</a:t>
                      </a:r>
                      <a:r>
                        <a:rPr lang="de-DE" sz="1600" dirty="0" err="1">
                          <a:effectLst/>
                          <a:latin typeface="Arial" panose="020B0604020202020204" pitchFamily="34" charset="0"/>
                          <a:ea typeface="Calibri" panose="020F0502020204030204" pitchFamily="34" charset="0"/>
                          <a:cs typeface="Times New Roman" panose="02020603050405020304" pitchFamily="18" charset="0"/>
                        </a:rPr>
                        <a:t>GründungsKonzept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    (ca. 140 kostenfreie Branchenbriefe)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34830638"/>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2"/>
                        </a:rPr>
                        <a:t>www.destatis.de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Bundesstatistikamt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660085107"/>
                  </a:ext>
                </a:extLst>
              </a:tr>
            </a:tbl>
          </a:graphicData>
        </a:graphic>
      </p:graphicFrame>
    </p:spTree>
    <p:extLst>
      <p:ext uri="{BB962C8B-B14F-4D97-AF65-F5344CB8AC3E}">
        <p14:creationId xmlns:p14="http://schemas.microsoft.com/office/powerpoint/2010/main" val="2435902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91</a:t>
            </a:r>
          </a:p>
        </p:txBody>
      </p:sp>
      <p:graphicFrame>
        <p:nvGraphicFramePr>
          <p:cNvPr id="6" name="Tabelle 5">
            <a:extLst>
              <a:ext uri="{FF2B5EF4-FFF2-40B4-BE49-F238E27FC236}">
                <a16:creationId xmlns="" xmlns:a16="http://schemas.microsoft.com/office/drawing/2014/main" id="{C76DA8D6-C531-4528-8546-396CDDB2B58B}"/>
              </a:ext>
            </a:extLst>
          </p:cNvPr>
          <p:cNvGraphicFramePr>
            <a:graphicFrameLocks noGrp="1"/>
          </p:cNvGraphicFramePr>
          <p:nvPr>
            <p:extLst/>
          </p:nvPr>
        </p:nvGraphicFramePr>
        <p:xfrm>
          <a:off x="444500" y="2060848"/>
          <a:ext cx="8235950" cy="2225824"/>
        </p:xfrm>
        <a:graphic>
          <a:graphicData uri="http://schemas.openxmlformats.org/drawingml/2006/table">
            <a:tbl>
              <a:tblPr>
                <a:tableStyleId>{5C22544A-7EE6-4342-B048-85BDC9FD1C3A}</a:tableStyleId>
              </a:tblPr>
              <a:tblGrid>
                <a:gridCol w="4117975">
                  <a:extLst>
                    <a:ext uri="{9D8B030D-6E8A-4147-A177-3AD203B41FA5}">
                      <a16:colId xmlns="" xmlns:a16="http://schemas.microsoft.com/office/drawing/2014/main" val="4054752118"/>
                    </a:ext>
                  </a:extLst>
                </a:gridCol>
                <a:gridCol w="4117975">
                  <a:extLst>
                    <a:ext uri="{9D8B030D-6E8A-4147-A177-3AD203B41FA5}">
                      <a16:colId xmlns="" xmlns:a16="http://schemas.microsoft.com/office/drawing/2014/main" val="196626915"/>
                    </a:ext>
                  </a:extLst>
                </a:gridCol>
              </a:tblGrid>
              <a:tr h="262912">
                <a:tc>
                  <a:txBody>
                    <a:bodyPr/>
                    <a:lstStyle/>
                    <a:p>
                      <a:pPr algn="l" fontAlgn="b"/>
                      <a:r>
                        <a:rPr lang="de-DE" sz="1600" b="1" u="none" strike="noStrike" dirty="0">
                          <a:effectLst/>
                          <a:latin typeface="Arial" panose="020B0604020202020204" pitchFamily="34" charset="0"/>
                          <a:cs typeface="Arial" panose="020B0604020202020204" pitchFamily="34" charset="0"/>
                        </a:rPr>
                        <a:t>Finanzierung</a:t>
                      </a:r>
                      <a:endParaRPr lang="de-DE" sz="1600" b="1"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endParaRPr lang="de-DE" sz="1600" b="1" i="0" u="none" strike="noStrike"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722822187"/>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2"/>
                        </a:rPr>
                        <a:t>www.bafa.de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Zuschuss zur Beratungsförderung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50941567"/>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3"/>
                        </a:rPr>
                        <a:t>www.baybg.de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Bayerische Beteiligungsgesellschaft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82361150"/>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4"/>
                        </a:rPr>
                        <a:t>www.bayernkapital.de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Venture Capital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53794359"/>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5"/>
                        </a:rPr>
                        <a:t>www.bb-bayern.de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Bayerische Bürgschaftsbank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53985581"/>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6"/>
                        </a:rPr>
                        <a:t>www.kfw.de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Bundesförderanstalt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61152180"/>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7"/>
                        </a:rPr>
                        <a:t>www.lfa.de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Landesförderanstalt in Bayern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34830638"/>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8"/>
                        </a:rPr>
                        <a:t>www.mein-mikrokredit.de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Mikrofinanzierung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660085107"/>
                  </a:ext>
                </a:extLst>
              </a:tr>
            </a:tbl>
          </a:graphicData>
        </a:graphic>
      </p:graphicFrame>
      <p:graphicFrame>
        <p:nvGraphicFramePr>
          <p:cNvPr id="7" name="Tabelle 6">
            <a:extLst>
              <a:ext uri="{FF2B5EF4-FFF2-40B4-BE49-F238E27FC236}">
                <a16:creationId xmlns="" xmlns:a16="http://schemas.microsoft.com/office/drawing/2014/main" id="{BF9D5D84-FF98-4154-A9D2-CB0A4BB8E16E}"/>
              </a:ext>
            </a:extLst>
          </p:cNvPr>
          <p:cNvGraphicFramePr>
            <a:graphicFrameLocks noGrp="1"/>
          </p:cNvGraphicFramePr>
          <p:nvPr>
            <p:extLst/>
          </p:nvPr>
        </p:nvGraphicFramePr>
        <p:xfrm>
          <a:off x="444500" y="4430564"/>
          <a:ext cx="8235950" cy="807085"/>
        </p:xfrm>
        <a:graphic>
          <a:graphicData uri="http://schemas.openxmlformats.org/drawingml/2006/table">
            <a:tbl>
              <a:tblPr>
                <a:tableStyleId>{5C22544A-7EE6-4342-B048-85BDC9FD1C3A}</a:tableStyleId>
              </a:tblPr>
              <a:tblGrid>
                <a:gridCol w="8235950">
                  <a:extLst>
                    <a:ext uri="{9D8B030D-6E8A-4147-A177-3AD203B41FA5}">
                      <a16:colId xmlns="" xmlns:a16="http://schemas.microsoft.com/office/drawing/2014/main" val="780028426"/>
                    </a:ext>
                  </a:extLst>
                </a:gridCol>
              </a:tblGrid>
              <a:tr h="3194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600" u="none" strike="noStrike" dirty="0">
                          <a:effectLst/>
                          <a:latin typeface="Arial" panose="020B0604020202020204" pitchFamily="34" charset="0"/>
                          <a:cs typeface="Arial" panose="020B0604020202020204" pitchFamily="34" charset="0"/>
                        </a:rPr>
                        <a:t>Ergänzende Informationen und Links finden Sie unter </a:t>
                      </a:r>
                      <a:r>
                        <a:rPr lang="de-DE" sz="1600" u="none" strike="noStrike" dirty="0">
                          <a:effectLst/>
                          <a:latin typeface="Arial" panose="020B0604020202020204" pitchFamily="34" charset="0"/>
                          <a:cs typeface="Arial" panose="020B0604020202020204" pitchFamily="34" charset="0"/>
                          <a:hlinkClick r:id="rId9"/>
                        </a:rPr>
                        <a:t>www.bmwi.de</a:t>
                      </a:r>
                      <a:r>
                        <a:rPr lang="de-DE" sz="1600" u="none" strike="noStrike" dirty="0">
                          <a:effectLst/>
                          <a:latin typeface="Arial" panose="020B0604020202020204" pitchFamily="34" charset="0"/>
                          <a:cs typeface="Arial" panose="020B0604020202020204" pitchFamily="34" charset="0"/>
                        </a:rPr>
                        <a:t> bzw. </a:t>
                      </a:r>
                      <a:br>
                        <a:rPr lang="de-DE" sz="1600" u="none" strike="noStrike" dirty="0">
                          <a:effectLst/>
                          <a:latin typeface="Arial" panose="020B0604020202020204" pitchFamily="34" charset="0"/>
                          <a:cs typeface="Arial" panose="020B0604020202020204" pitchFamily="34" charset="0"/>
                        </a:rPr>
                      </a:br>
                      <a:r>
                        <a:rPr lang="de-DE" sz="1600" b="0" i="0" u="none" strike="noStrike" dirty="0">
                          <a:effectLst/>
                          <a:latin typeface="Arial" panose="020B0604020202020204" pitchFamily="34" charset="0"/>
                          <a:cs typeface="Arial" panose="020B0604020202020204" pitchFamily="34" charset="0"/>
                          <a:hlinkClick r:id="rId10"/>
                        </a:rPr>
                        <a:t>www.gruenden-im-nebenerwerb.de</a:t>
                      </a:r>
                      <a:r>
                        <a:rPr lang="de-DE" sz="1600" b="0" i="0" u="none" strike="noStrike" dirty="0">
                          <a:effectLst/>
                          <a:latin typeface="Arial" panose="020B0604020202020204" pitchFamily="34" charset="0"/>
                          <a:cs typeface="Arial" panose="020B0604020202020204" pitchFamily="34" charset="0"/>
                        </a:rPr>
                        <a:t> </a:t>
                      </a:r>
                    </a:p>
                  </a:txBody>
                  <a:tcPr marL="0" marR="0" marT="0" marB="0" anchor="b"/>
                </a:tc>
                <a:extLst>
                  <a:ext uri="{0D108BD9-81ED-4DB2-BD59-A6C34878D82A}">
                    <a16:rowId xmlns="" xmlns:a16="http://schemas.microsoft.com/office/drawing/2014/main" val="2762907649"/>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rPr>
                        <a:t>Stand: 02.01.2018</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2384025056"/>
                  </a:ext>
                </a:extLst>
              </a:tr>
            </a:tbl>
          </a:graphicData>
        </a:graphic>
      </p:graphicFrame>
    </p:spTree>
    <p:extLst>
      <p:ext uri="{BB962C8B-B14F-4D97-AF65-F5344CB8AC3E}">
        <p14:creationId xmlns:p14="http://schemas.microsoft.com/office/powerpoint/2010/main" val="419035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82AE5-F342-4DC6-AD58-DD4E21B928BF}"/>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6939BDA0-5E32-4F05-8396-8E37B31BEFC9}"/>
              </a:ext>
            </a:extLst>
          </p:cNvPr>
          <p:cNvSpPr>
            <a:spLocks noGrp="1"/>
          </p:cNvSpPr>
          <p:nvPr>
            <p:ph type="body" idx="1"/>
          </p:nvPr>
        </p:nvSpPr>
        <p:spPr/>
        <p:txBody>
          <a:bodyPr/>
          <a:lstStyle/>
          <a:p>
            <a:r>
              <a:rPr lang="de-DE" dirty="0"/>
              <a:t>Internetadressen</a:t>
            </a:r>
          </a:p>
        </p:txBody>
      </p:sp>
      <p:sp>
        <p:nvSpPr>
          <p:cNvPr id="4" name="Foliennummernplatzhalter 3">
            <a:extLst>
              <a:ext uri="{FF2B5EF4-FFF2-40B4-BE49-F238E27FC236}">
                <a16:creationId xmlns="" xmlns:a16="http://schemas.microsoft.com/office/drawing/2014/main" id="{78487680-354E-49E6-A1F0-A8252140A497}"/>
              </a:ext>
            </a:extLst>
          </p:cNvPr>
          <p:cNvSpPr>
            <a:spLocks noGrp="1"/>
          </p:cNvSpPr>
          <p:nvPr>
            <p:ph type="sldNum" sz="quarter" idx="12"/>
          </p:nvPr>
        </p:nvSpPr>
        <p:spPr/>
        <p:txBody>
          <a:bodyPr/>
          <a:lstStyle/>
          <a:p>
            <a:r>
              <a:rPr lang="de-DE" dirty="0"/>
              <a:t>92</a:t>
            </a:r>
          </a:p>
        </p:txBody>
      </p:sp>
      <p:graphicFrame>
        <p:nvGraphicFramePr>
          <p:cNvPr id="6" name="Tabelle 5">
            <a:extLst>
              <a:ext uri="{FF2B5EF4-FFF2-40B4-BE49-F238E27FC236}">
                <a16:creationId xmlns="" xmlns:a16="http://schemas.microsoft.com/office/drawing/2014/main" id="{C76DA8D6-C531-4528-8546-396CDDB2B58B}"/>
              </a:ext>
            </a:extLst>
          </p:cNvPr>
          <p:cNvGraphicFramePr>
            <a:graphicFrameLocks noGrp="1"/>
          </p:cNvGraphicFramePr>
          <p:nvPr>
            <p:extLst/>
          </p:nvPr>
        </p:nvGraphicFramePr>
        <p:xfrm>
          <a:off x="444500" y="2060848"/>
          <a:ext cx="8235950" cy="1664992"/>
        </p:xfrm>
        <a:graphic>
          <a:graphicData uri="http://schemas.openxmlformats.org/drawingml/2006/table">
            <a:tbl>
              <a:tblPr>
                <a:tableStyleId>{5C22544A-7EE6-4342-B048-85BDC9FD1C3A}</a:tableStyleId>
              </a:tblPr>
              <a:tblGrid>
                <a:gridCol w="4117975">
                  <a:extLst>
                    <a:ext uri="{9D8B030D-6E8A-4147-A177-3AD203B41FA5}">
                      <a16:colId xmlns="" xmlns:a16="http://schemas.microsoft.com/office/drawing/2014/main" val="4054752118"/>
                    </a:ext>
                  </a:extLst>
                </a:gridCol>
                <a:gridCol w="4117975">
                  <a:extLst>
                    <a:ext uri="{9D8B030D-6E8A-4147-A177-3AD203B41FA5}">
                      <a16:colId xmlns="" xmlns:a16="http://schemas.microsoft.com/office/drawing/2014/main" val="196626915"/>
                    </a:ext>
                  </a:extLst>
                </a:gridCol>
              </a:tblGrid>
              <a:tr h="262912">
                <a:tc>
                  <a:txBody>
                    <a:bodyPr/>
                    <a:lstStyle/>
                    <a:p>
                      <a:pPr algn="l" fontAlgn="b"/>
                      <a:r>
                        <a:rPr lang="de-DE" sz="1600" b="1" u="none" strike="noStrike" dirty="0">
                          <a:effectLst/>
                          <a:latin typeface="Arial" panose="020B0604020202020204" pitchFamily="34" charset="0"/>
                          <a:cs typeface="Arial" panose="020B0604020202020204" pitchFamily="34" charset="0"/>
                        </a:rPr>
                        <a:t>Franchise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de-DE" sz="160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722822187"/>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2"/>
                        </a:rPr>
                        <a:t>www.die-franchisenehmer.de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Franchisenehmerverband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50941567"/>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3"/>
                        </a:rPr>
                        <a:t>www.franchiseportal.de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Franchisesysteme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82361150"/>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4"/>
                        </a:rPr>
                        <a:t>www.franchiserecht.de</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Franchiserecht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53794359"/>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5"/>
                        </a:rPr>
                        <a:t>www.franchiseverband.com</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a:effectLst/>
                          <a:latin typeface="Arial" panose="020B0604020202020204" pitchFamily="34" charset="0"/>
                          <a:ea typeface="Calibri" panose="020F0502020204030204" pitchFamily="34" charset="0"/>
                          <a:cs typeface="Times New Roman" panose="02020603050405020304" pitchFamily="18" charset="0"/>
                        </a:rPr>
                        <a:t>Franchisegeberverband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53985581"/>
                  </a:ext>
                </a:extLst>
              </a:tr>
              <a:tr h="262912">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hlinkClick r:id="rId6"/>
                        </a:rPr>
                        <a:t>www.franchise-welt.com</a:t>
                      </a:r>
                      <a:r>
                        <a:rPr lang="de-DE" sz="1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Franchisenehmerverband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61152180"/>
                  </a:ext>
                </a:extLst>
              </a:tr>
            </a:tbl>
          </a:graphicData>
        </a:graphic>
      </p:graphicFrame>
      <p:graphicFrame>
        <p:nvGraphicFramePr>
          <p:cNvPr id="7" name="Tabelle 6">
            <a:extLst>
              <a:ext uri="{FF2B5EF4-FFF2-40B4-BE49-F238E27FC236}">
                <a16:creationId xmlns="" xmlns:a16="http://schemas.microsoft.com/office/drawing/2014/main" id="{4B87DFE9-638D-4A8A-AD3E-028B4B73BBAE}"/>
              </a:ext>
            </a:extLst>
          </p:cNvPr>
          <p:cNvGraphicFramePr>
            <a:graphicFrameLocks noGrp="1"/>
          </p:cNvGraphicFramePr>
          <p:nvPr>
            <p:extLst/>
          </p:nvPr>
        </p:nvGraphicFramePr>
        <p:xfrm>
          <a:off x="454025" y="3901108"/>
          <a:ext cx="8235950" cy="543328"/>
        </p:xfrm>
        <a:graphic>
          <a:graphicData uri="http://schemas.openxmlformats.org/drawingml/2006/table">
            <a:tbl>
              <a:tblPr>
                <a:tableStyleId>{5C22544A-7EE6-4342-B048-85BDC9FD1C3A}</a:tableStyleId>
              </a:tblPr>
              <a:tblGrid>
                <a:gridCol w="4117975">
                  <a:extLst>
                    <a:ext uri="{9D8B030D-6E8A-4147-A177-3AD203B41FA5}">
                      <a16:colId xmlns="" xmlns:a16="http://schemas.microsoft.com/office/drawing/2014/main" val="4054752118"/>
                    </a:ext>
                  </a:extLst>
                </a:gridCol>
                <a:gridCol w="4117975">
                  <a:extLst>
                    <a:ext uri="{9D8B030D-6E8A-4147-A177-3AD203B41FA5}">
                      <a16:colId xmlns="" xmlns:a16="http://schemas.microsoft.com/office/drawing/2014/main" val="196626915"/>
                    </a:ext>
                  </a:extLst>
                </a:gridCol>
              </a:tblGrid>
              <a:tr h="262912">
                <a:tc>
                  <a:txBody>
                    <a:bodyPr/>
                    <a:lstStyle/>
                    <a:p>
                      <a:pPr algn="l" fontAlgn="b"/>
                      <a:r>
                        <a:rPr lang="de-DE" sz="1600" b="1" u="none" strike="noStrike" dirty="0" err="1">
                          <a:effectLst/>
                          <a:latin typeface="Arial" panose="020B0604020202020204" pitchFamily="34" charset="0"/>
                          <a:cs typeface="Arial" panose="020B0604020202020204" pitchFamily="34" charset="0"/>
                        </a:rPr>
                        <a:t>Unternehmensnachhfolge</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de-DE" sz="160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1722822187"/>
                  </a:ext>
                </a:extLst>
              </a:tr>
              <a:tr h="262912">
                <a:tc>
                  <a:txBody>
                    <a:bodyPr/>
                    <a:lstStyle/>
                    <a:p>
                      <a:pPr>
                        <a:lnSpc>
                          <a:spcPct val="115000"/>
                        </a:lnSpc>
                        <a:spcAft>
                          <a:spcPts val="0"/>
                        </a:spcAft>
                      </a:pPr>
                      <a:r>
                        <a:rPr lang="de-DE" altLang="de-DE" sz="1600" dirty="0">
                          <a:solidFill>
                            <a:srgbClr val="292526"/>
                          </a:solidFill>
                          <a:latin typeface="Arial" panose="020B0604020202020204" pitchFamily="34" charset="0"/>
                          <a:cs typeface="Arial" panose="020B0604020202020204" pitchFamily="34" charset="0"/>
                          <a:sym typeface="Wingdings" pitchFamily="2" charset="2"/>
                          <a:hlinkClick r:id="rId7"/>
                        </a:rPr>
                        <a:t>www.nexxt-change.org</a:t>
                      </a:r>
                      <a:endParaRPr lang="de-DE"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de-DE" altLang="de-DE" sz="1600" dirty="0">
                          <a:solidFill>
                            <a:srgbClr val="292526"/>
                          </a:solidFill>
                          <a:latin typeface="Arial" panose="020B0604020202020204" pitchFamily="34" charset="0"/>
                          <a:cs typeface="Arial" panose="020B0604020202020204" pitchFamily="34" charset="0"/>
                          <a:sym typeface="Wingdings" pitchFamily="2" charset="2"/>
                        </a:rPr>
                        <a:t>kostenfreie Börse</a:t>
                      </a:r>
                      <a:endParaRPr lang="de-DE"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350941567"/>
                  </a:ext>
                </a:extLst>
              </a:tr>
            </a:tbl>
          </a:graphicData>
        </a:graphic>
      </p:graphicFrame>
      <p:graphicFrame>
        <p:nvGraphicFramePr>
          <p:cNvPr id="8" name="Tabelle 7">
            <a:extLst>
              <a:ext uri="{FF2B5EF4-FFF2-40B4-BE49-F238E27FC236}">
                <a16:creationId xmlns="" xmlns:a16="http://schemas.microsoft.com/office/drawing/2014/main" id="{6C742E37-19D3-429B-BD2B-87C12CBB16CB}"/>
              </a:ext>
            </a:extLst>
          </p:cNvPr>
          <p:cNvGraphicFramePr>
            <a:graphicFrameLocks noGrp="1"/>
          </p:cNvGraphicFramePr>
          <p:nvPr>
            <p:extLst/>
          </p:nvPr>
        </p:nvGraphicFramePr>
        <p:xfrm>
          <a:off x="444500" y="4582628"/>
          <a:ext cx="8235950" cy="807085"/>
        </p:xfrm>
        <a:graphic>
          <a:graphicData uri="http://schemas.openxmlformats.org/drawingml/2006/table">
            <a:tbl>
              <a:tblPr>
                <a:tableStyleId>{5C22544A-7EE6-4342-B048-85BDC9FD1C3A}</a:tableStyleId>
              </a:tblPr>
              <a:tblGrid>
                <a:gridCol w="8235950">
                  <a:extLst>
                    <a:ext uri="{9D8B030D-6E8A-4147-A177-3AD203B41FA5}">
                      <a16:colId xmlns="" xmlns:a16="http://schemas.microsoft.com/office/drawing/2014/main" val="780028426"/>
                    </a:ext>
                  </a:extLst>
                </a:gridCol>
              </a:tblGrid>
              <a:tr h="3194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600" u="none" strike="noStrike" dirty="0">
                          <a:effectLst/>
                          <a:latin typeface="Arial" panose="020B0604020202020204" pitchFamily="34" charset="0"/>
                          <a:cs typeface="Arial" panose="020B0604020202020204" pitchFamily="34" charset="0"/>
                        </a:rPr>
                        <a:t>Ergänzende Informationen und Links finden Sie unter </a:t>
                      </a:r>
                      <a:r>
                        <a:rPr lang="de-DE" sz="1600" u="none" strike="noStrike" dirty="0">
                          <a:effectLst/>
                          <a:latin typeface="Arial" panose="020B0604020202020204" pitchFamily="34" charset="0"/>
                          <a:cs typeface="Arial" panose="020B0604020202020204" pitchFamily="34" charset="0"/>
                          <a:hlinkClick r:id="rId8"/>
                        </a:rPr>
                        <a:t>www.bmwi.de</a:t>
                      </a:r>
                      <a:r>
                        <a:rPr lang="de-DE" sz="1600" u="none" strike="noStrike" dirty="0">
                          <a:effectLst/>
                          <a:latin typeface="Arial" panose="020B0604020202020204" pitchFamily="34" charset="0"/>
                          <a:cs typeface="Arial" panose="020B0604020202020204" pitchFamily="34" charset="0"/>
                        </a:rPr>
                        <a:t> bzw. </a:t>
                      </a:r>
                      <a:br>
                        <a:rPr lang="de-DE" sz="1600" u="none" strike="noStrike" dirty="0">
                          <a:effectLst/>
                          <a:latin typeface="Arial" panose="020B0604020202020204" pitchFamily="34" charset="0"/>
                          <a:cs typeface="Arial" panose="020B0604020202020204" pitchFamily="34" charset="0"/>
                        </a:rPr>
                      </a:br>
                      <a:r>
                        <a:rPr lang="de-DE" sz="1600" b="0" i="0" u="none" strike="noStrike" dirty="0">
                          <a:effectLst/>
                          <a:latin typeface="Arial" panose="020B0604020202020204" pitchFamily="34" charset="0"/>
                          <a:cs typeface="Arial" panose="020B0604020202020204" pitchFamily="34" charset="0"/>
                          <a:hlinkClick r:id="rId9"/>
                        </a:rPr>
                        <a:t>www.gruenden-im-nebenerwerb.de</a:t>
                      </a:r>
                      <a:r>
                        <a:rPr lang="de-DE" sz="1600" b="0" i="0" u="none" strike="noStrike" dirty="0">
                          <a:effectLst/>
                          <a:latin typeface="Arial" panose="020B0604020202020204" pitchFamily="34" charset="0"/>
                          <a:cs typeface="Arial" panose="020B0604020202020204" pitchFamily="34" charset="0"/>
                        </a:rPr>
                        <a:t> </a:t>
                      </a:r>
                    </a:p>
                  </a:txBody>
                  <a:tcPr marL="0" marR="0" marT="0" marB="0" anchor="b"/>
                </a:tc>
                <a:extLst>
                  <a:ext uri="{0D108BD9-81ED-4DB2-BD59-A6C34878D82A}">
                    <a16:rowId xmlns="" xmlns:a16="http://schemas.microsoft.com/office/drawing/2014/main" val="2762907649"/>
                  </a:ext>
                </a:extLst>
              </a:tr>
              <a:tr h="319405">
                <a:tc>
                  <a:txBody>
                    <a:bodyPr/>
                    <a:lstStyle/>
                    <a:p>
                      <a:pPr algn="l" fontAlgn="b"/>
                      <a:r>
                        <a:rPr lang="de-DE" sz="1600" u="none" strike="noStrike" dirty="0">
                          <a:effectLst/>
                          <a:latin typeface="Arial" panose="020B0604020202020204" pitchFamily="34" charset="0"/>
                          <a:cs typeface="Arial" panose="020B0604020202020204" pitchFamily="34" charset="0"/>
                        </a:rPr>
                        <a:t>Stand: 02.01.2018</a:t>
                      </a:r>
                      <a:endParaRPr lang="de-DE" sz="160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 xmlns:a16="http://schemas.microsoft.com/office/drawing/2014/main" val="2384025056"/>
                  </a:ext>
                </a:extLst>
              </a:tr>
            </a:tbl>
          </a:graphicData>
        </a:graphic>
      </p:graphicFrame>
    </p:spTree>
    <p:extLst>
      <p:ext uri="{BB962C8B-B14F-4D97-AF65-F5344CB8AC3E}">
        <p14:creationId xmlns:p14="http://schemas.microsoft.com/office/powerpoint/2010/main" val="156941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p:txBody>
          <a:bodyPr/>
          <a:lstStyle/>
          <a:p>
            <a:r>
              <a:rPr lang="de-DE" dirty="0"/>
              <a:t>Gründungen 2006</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pic>
        <p:nvPicPr>
          <p:cNvPr id="5" name="Grafik 7" descr="Logo KfW">
            <a:hlinkClick r:id="rId2"/>
            <a:extLst>
              <a:ext uri="{FF2B5EF4-FFF2-40B4-BE49-F238E27FC236}">
                <a16:creationId xmlns="" xmlns:a16="http://schemas.microsoft.com/office/drawing/2014/main" id="{ADCF3DC1-89D7-481E-A9E7-DBF8B4DCF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250" y="1361288"/>
            <a:ext cx="745199" cy="5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a:extLst>
              <a:ext uri="{FF2B5EF4-FFF2-40B4-BE49-F238E27FC236}">
                <a16:creationId xmlns="" xmlns:a16="http://schemas.microsoft.com/office/drawing/2014/main" id="{247349F2-CCB4-491E-AA8B-CC5CED99D20A}"/>
              </a:ext>
            </a:extLst>
          </p:cNvPr>
          <p:cNvSpPr txBox="1"/>
          <p:nvPr/>
        </p:nvSpPr>
        <p:spPr>
          <a:xfrm>
            <a:off x="444500" y="1884139"/>
            <a:ext cx="8235950" cy="3416320"/>
          </a:xfrm>
          <a:prstGeom prst="rect">
            <a:avLst/>
          </a:prstGeom>
          <a:noFill/>
        </p:spPr>
        <p:txBody>
          <a:bodyPr wrap="square" rtlCol="0">
            <a:spAutoFit/>
          </a:bodyPr>
          <a:lstStyle/>
          <a:p>
            <a:pPr>
              <a:lnSpc>
                <a:spcPct val="150000"/>
              </a:lnSpc>
            </a:pPr>
            <a:endParaRPr lang="de-DE" altLang="de-DE" dirty="0">
              <a:latin typeface="Arial" pitchFamily="34" charset="0"/>
            </a:endParaRPr>
          </a:p>
          <a:p>
            <a:pPr>
              <a:lnSpc>
                <a:spcPct val="150000"/>
              </a:lnSpc>
            </a:pPr>
            <a:r>
              <a:rPr lang="de-DE" altLang="de-DE" dirty="0">
                <a:latin typeface="Arial" pitchFamily="34" charset="0"/>
              </a:rPr>
              <a:t>Im Jahr 2006 haben knapp 1,1 Mio. Personen im Alter von 18 bis 64 Jahren eine selbstständige Tätigkeit im Voll- oder Nebenerwerb begonnen. </a:t>
            </a:r>
          </a:p>
          <a:p>
            <a:pPr>
              <a:lnSpc>
                <a:spcPct val="150000"/>
              </a:lnSpc>
            </a:pPr>
            <a:r>
              <a:rPr lang="de-DE" altLang="de-DE" dirty="0">
                <a:latin typeface="Arial" pitchFamily="34" charset="0"/>
              </a:rPr>
              <a:t>447.000 Personen (41 %) haben sich im Vollerwerb und </a:t>
            </a:r>
          </a:p>
          <a:p>
            <a:pPr>
              <a:lnSpc>
                <a:spcPct val="150000"/>
              </a:lnSpc>
            </a:pPr>
            <a:r>
              <a:rPr lang="de-DE" altLang="de-DE" dirty="0">
                <a:latin typeface="Arial" pitchFamily="34" charset="0"/>
              </a:rPr>
              <a:t>645.000 Personen (</a:t>
            </a:r>
            <a:r>
              <a:rPr lang="de-DE" altLang="de-DE" b="1" dirty="0">
                <a:latin typeface="Arial" pitchFamily="34" charset="0"/>
              </a:rPr>
              <a:t>59 %</a:t>
            </a:r>
            <a:r>
              <a:rPr lang="de-DE" altLang="de-DE" dirty="0">
                <a:latin typeface="Arial" pitchFamily="34" charset="0"/>
              </a:rPr>
              <a:t>) im </a:t>
            </a:r>
            <a:r>
              <a:rPr lang="de-DE" altLang="de-DE" b="1" dirty="0">
                <a:latin typeface="Arial" pitchFamily="34" charset="0"/>
              </a:rPr>
              <a:t>Nebenerwerb</a:t>
            </a:r>
            <a:r>
              <a:rPr lang="de-DE" altLang="de-DE" dirty="0">
                <a:latin typeface="Arial" pitchFamily="34" charset="0"/>
              </a:rPr>
              <a:t> selbstständig gemacht. </a:t>
            </a:r>
          </a:p>
          <a:p>
            <a:pPr>
              <a:lnSpc>
                <a:spcPct val="150000"/>
              </a:lnSpc>
            </a:pPr>
            <a:r>
              <a:rPr lang="de-DE" altLang="de-DE" dirty="0">
                <a:latin typeface="Arial" pitchFamily="34" charset="0"/>
              </a:rPr>
              <a:t>Bezogen auf die Gesamtbevölkerung im Alter von 18 bis 64 Jahren entspricht dies einer Gesamtgründerquote von 2,1 %, einer Vollerwerbsgründerquote von 0,9 % und einer Nebenerwerbsgründerquote von 1,2 %.</a:t>
            </a:r>
          </a:p>
        </p:txBody>
      </p:sp>
      <p:pic>
        <p:nvPicPr>
          <p:cNvPr id="7" name="Picture 10" descr="BD09292_">
            <a:extLst>
              <a:ext uri="{FF2B5EF4-FFF2-40B4-BE49-F238E27FC236}">
                <a16:creationId xmlns="" xmlns:a16="http://schemas.microsoft.com/office/drawing/2014/main" id="{E2614276-1359-4EBF-9F42-21CD1035739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994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 xmlns:a16="http://schemas.microsoft.com/office/drawing/2014/main" id="{49222E4E-B83D-4560-BA1A-2C8EE5CA0EFB}"/>
              </a:ext>
            </a:extLst>
          </p:cNvPr>
          <p:cNvSpPr>
            <a:spLocks noGrp="1"/>
          </p:cNvSpPr>
          <p:nvPr>
            <p:ph type="sldNum" sz="quarter" idx="12"/>
          </p:nvPr>
        </p:nvSpPr>
        <p:spPr/>
        <p:txBody>
          <a:bodyPr/>
          <a:lstStyle/>
          <a:p>
            <a:r>
              <a:rPr lang="de-DE" dirty="0"/>
              <a:t>92</a:t>
            </a:r>
          </a:p>
        </p:txBody>
      </p:sp>
      <p:sp>
        <p:nvSpPr>
          <p:cNvPr id="4" name="Fußzeilenplatzhalter 3">
            <a:extLst>
              <a:ext uri="{FF2B5EF4-FFF2-40B4-BE49-F238E27FC236}">
                <a16:creationId xmlns="" xmlns:a16="http://schemas.microsoft.com/office/drawing/2014/main" id="{DD60966D-BAB6-4163-A3DC-DE28425FAA10}"/>
              </a:ext>
            </a:extLst>
          </p:cNvPr>
          <p:cNvSpPr>
            <a:spLocks noGrp="1"/>
          </p:cNvSpPr>
          <p:nvPr>
            <p:ph type="ftr" sz="quarter" idx="3"/>
          </p:nvPr>
        </p:nvSpPr>
        <p:spPr/>
        <p:txBody>
          <a:bodyPr/>
          <a:lstStyle/>
          <a:p>
            <a:pPr>
              <a:defRPr/>
            </a:pPr>
            <a:r>
              <a:rPr lang="de-DE" dirty="0"/>
              <a:t>Gründen im Nebenerwerb</a:t>
            </a:r>
          </a:p>
        </p:txBody>
      </p:sp>
      <p:sp>
        <p:nvSpPr>
          <p:cNvPr id="8" name="Text Box 3">
            <a:extLst>
              <a:ext uri="{FF2B5EF4-FFF2-40B4-BE49-F238E27FC236}">
                <a16:creationId xmlns="" xmlns:a16="http://schemas.microsoft.com/office/drawing/2014/main" id="{A34486E5-DD06-40F2-8C1F-896A041B918A}"/>
              </a:ext>
            </a:extLst>
          </p:cNvPr>
          <p:cNvSpPr txBox="1">
            <a:spLocks noChangeArrowheads="1"/>
          </p:cNvSpPr>
          <p:nvPr/>
        </p:nvSpPr>
        <p:spPr bwMode="auto">
          <a:xfrm>
            <a:off x="468313" y="1484313"/>
            <a:ext cx="828040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2000" b="1" dirty="0">
                <a:sym typeface="Wingdings" pitchFamily="2" charset="2"/>
              </a:rPr>
              <a:t>Notizen:</a:t>
            </a:r>
          </a:p>
          <a:p>
            <a:pPr algn="l">
              <a:spcBef>
                <a:spcPct val="50000"/>
              </a:spcBef>
            </a:pPr>
            <a:r>
              <a:rPr lang="de-DE" altLang="de-DE" sz="2000" b="1" dirty="0">
                <a:sym typeface="Wingdings" pitchFamily="2" charset="2"/>
              </a:rPr>
              <a:t>_________________________________________________________</a:t>
            </a:r>
          </a:p>
          <a:p>
            <a:pPr algn="l">
              <a:spcBef>
                <a:spcPct val="50000"/>
              </a:spcBef>
            </a:pPr>
            <a:r>
              <a:rPr lang="de-DE" altLang="de-DE" sz="2000" b="1" dirty="0">
                <a:sym typeface="Wingdings" pitchFamily="2" charset="2"/>
              </a:rPr>
              <a:t>_________________________________________________________</a:t>
            </a:r>
          </a:p>
          <a:p>
            <a:pPr algn="l">
              <a:spcBef>
                <a:spcPct val="50000"/>
              </a:spcBef>
            </a:pPr>
            <a:r>
              <a:rPr lang="de-DE" altLang="de-DE" sz="2000" b="1" dirty="0">
                <a:sym typeface="Wingdings" pitchFamily="2" charset="2"/>
              </a:rPr>
              <a:t>_________________________________________________________</a:t>
            </a:r>
          </a:p>
          <a:p>
            <a:pPr algn="l">
              <a:spcBef>
                <a:spcPct val="50000"/>
              </a:spcBef>
            </a:pPr>
            <a:r>
              <a:rPr lang="de-DE" altLang="de-DE" sz="2000" b="1" dirty="0">
                <a:sym typeface="Wingdings" pitchFamily="2" charset="2"/>
              </a:rPr>
              <a:t>_________________________________________________________</a:t>
            </a:r>
          </a:p>
          <a:p>
            <a:pPr algn="l">
              <a:spcBef>
                <a:spcPct val="50000"/>
              </a:spcBef>
            </a:pPr>
            <a:r>
              <a:rPr lang="de-DE" altLang="de-DE" sz="2000" b="1" dirty="0">
                <a:sym typeface="Wingdings" pitchFamily="2" charset="2"/>
              </a:rPr>
              <a:t>_________________________________________________________</a:t>
            </a:r>
          </a:p>
          <a:p>
            <a:pPr algn="l">
              <a:spcBef>
                <a:spcPct val="50000"/>
              </a:spcBef>
            </a:pPr>
            <a:r>
              <a:rPr lang="de-DE" altLang="de-DE" sz="2000" b="1" dirty="0">
                <a:sym typeface="Wingdings" pitchFamily="2" charset="2"/>
              </a:rPr>
              <a:t>_________________________________________________________</a:t>
            </a:r>
          </a:p>
          <a:p>
            <a:pPr algn="l">
              <a:spcBef>
                <a:spcPct val="50000"/>
              </a:spcBef>
            </a:pPr>
            <a:r>
              <a:rPr lang="de-DE" altLang="de-DE" sz="2000" b="1" dirty="0">
                <a:sym typeface="Wingdings" pitchFamily="2" charset="2"/>
              </a:rPr>
              <a:t>_________________________________________________________</a:t>
            </a:r>
          </a:p>
          <a:p>
            <a:pPr algn="l">
              <a:spcBef>
                <a:spcPct val="50000"/>
              </a:spcBef>
            </a:pPr>
            <a:r>
              <a:rPr lang="de-DE" altLang="de-DE" sz="2000" b="1" dirty="0">
                <a:sym typeface="Wingdings" pitchFamily="2" charset="2"/>
              </a:rPr>
              <a:t>_________________________________________________________</a:t>
            </a:r>
          </a:p>
          <a:p>
            <a:pPr algn="l">
              <a:spcBef>
                <a:spcPct val="50000"/>
              </a:spcBef>
            </a:pPr>
            <a:r>
              <a:rPr lang="de-DE" altLang="de-DE" sz="2000" b="1" dirty="0">
                <a:sym typeface="Wingdings" pitchFamily="2" charset="2"/>
              </a:rPr>
              <a:t>_________________________________________________________</a:t>
            </a:r>
          </a:p>
          <a:p>
            <a:pPr algn="l">
              <a:spcBef>
                <a:spcPct val="50000"/>
              </a:spcBef>
            </a:pPr>
            <a:endParaRPr lang="de-DE" altLang="de-DE" sz="2000" b="1" dirty="0">
              <a:sym typeface="Wingdings" pitchFamily="2" charset="2"/>
            </a:endParaRPr>
          </a:p>
        </p:txBody>
      </p:sp>
    </p:spTree>
    <p:extLst>
      <p:ext uri="{BB962C8B-B14F-4D97-AF65-F5344CB8AC3E}">
        <p14:creationId xmlns:p14="http://schemas.microsoft.com/office/powerpoint/2010/main" val="2732026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DE686A8A-08D3-4E1F-BAFA-D5DB451B9277}"/>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7E9DDF06-D413-4711-B780-509BEB604E5E}"/>
              </a:ext>
            </a:extLst>
          </p:cNvPr>
          <p:cNvSpPr>
            <a:spLocks noGrp="1"/>
          </p:cNvSpPr>
          <p:nvPr>
            <p:ph type="body" idx="1"/>
          </p:nvPr>
        </p:nvSpPr>
        <p:spPr/>
        <p:txBody>
          <a:bodyPr/>
          <a:lstStyle/>
          <a:p>
            <a:r>
              <a:rPr lang="de-DE" dirty="0"/>
              <a:t>Planungshilfe</a:t>
            </a:r>
          </a:p>
        </p:txBody>
      </p:sp>
      <p:sp>
        <p:nvSpPr>
          <p:cNvPr id="4" name="Foliennummernplatzhalter 3">
            <a:extLst>
              <a:ext uri="{FF2B5EF4-FFF2-40B4-BE49-F238E27FC236}">
                <a16:creationId xmlns="" xmlns:a16="http://schemas.microsoft.com/office/drawing/2014/main" id="{3688B0F4-D2E3-4CEB-A680-98BF138D61ED}"/>
              </a:ext>
            </a:extLst>
          </p:cNvPr>
          <p:cNvSpPr>
            <a:spLocks noGrp="1"/>
          </p:cNvSpPr>
          <p:nvPr>
            <p:ph type="sldNum" sz="quarter" idx="12"/>
          </p:nvPr>
        </p:nvSpPr>
        <p:spPr/>
        <p:txBody>
          <a:bodyPr/>
          <a:lstStyle/>
          <a:p>
            <a:r>
              <a:rPr lang="de-DE" dirty="0"/>
              <a:t>93</a:t>
            </a:r>
          </a:p>
        </p:txBody>
      </p:sp>
      <p:sp>
        <p:nvSpPr>
          <p:cNvPr id="5" name="Text Box 3">
            <a:extLst>
              <a:ext uri="{FF2B5EF4-FFF2-40B4-BE49-F238E27FC236}">
                <a16:creationId xmlns="" xmlns:a16="http://schemas.microsoft.com/office/drawing/2014/main" id="{FC7FC0E0-2CEF-4BE2-AB27-B100F32E2546}"/>
              </a:ext>
            </a:extLst>
          </p:cNvPr>
          <p:cNvSpPr txBox="1">
            <a:spLocks noChangeArrowheads="1"/>
          </p:cNvSpPr>
          <p:nvPr/>
        </p:nvSpPr>
        <p:spPr bwMode="auto">
          <a:xfrm>
            <a:off x="1908175" y="2565400"/>
            <a:ext cx="511175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4000" b="1" dirty="0">
                <a:effectLst>
                  <a:outerShdw blurRad="38100" dist="38100" dir="2700000" algn="tl">
                    <a:srgbClr val="C0C0C0"/>
                  </a:outerShdw>
                </a:effectLst>
              </a:rPr>
              <a:t>Mein</a:t>
            </a:r>
          </a:p>
          <a:p>
            <a:pPr algn="ctr">
              <a:spcBef>
                <a:spcPct val="50000"/>
              </a:spcBef>
              <a:defRPr/>
            </a:pPr>
            <a:r>
              <a:rPr lang="de-DE" sz="4000" b="1" dirty="0">
                <a:effectLst>
                  <a:outerShdw blurRad="38100" dist="38100" dir="2700000" algn="tl">
                    <a:srgbClr val="C0C0C0"/>
                  </a:outerShdw>
                </a:effectLst>
              </a:rPr>
              <a:t>Gründungsfahrplan</a:t>
            </a:r>
          </a:p>
        </p:txBody>
      </p:sp>
    </p:spTree>
    <p:extLst>
      <p:ext uri="{BB962C8B-B14F-4D97-AF65-F5344CB8AC3E}">
        <p14:creationId xmlns:p14="http://schemas.microsoft.com/office/powerpoint/2010/main" val="1590569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DE686A8A-08D3-4E1F-BAFA-D5DB451B9277}"/>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7E9DDF06-D413-4711-B780-509BEB604E5E}"/>
              </a:ext>
            </a:extLst>
          </p:cNvPr>
          <p:cNvSpPr>
            <a:spLocks noGrp="1"/>
          </p:cNvSpPr>
          <p:nvPr>
            <p:ph type="body" idx="1"/>
          </p:nvPr>
        </p:nvSpPr>
        <p:spPr/>
        <p:txBody>
          <a:bodyPr/>
          <a:lstStyle/>
          <a:p>
            <a:r>
              <a:rPr lang="de-DE" dirty="0"/>
              <a:t>Planungshilfe</a:t>
            </a:r>
          </a:p>
        </p:txBody>
      </p:sp>
      <p:sp>
        <p:nvSpPr>
          <p:cNvPr id="4" name="Foliennummernplatzhalter 3">
            <a:extLst>
              <a:ext uri="{FF2B5EF4-FFF2-40B4-BE49-F238E27FC236}">
                <a16:creationId xmlns="" xmlns:a16="http://schemas.microsoft.com/office/drawing/2014/main" id="{3688B0F4-D2E3-4CEB-A680-98BF138D61ED}"/>
              </a:ext>
            </a:extLst>
          </p:cNvPr>
          <p:cNvSpPr>
            <a:spLocks noGrp="1"/>
          </p:cNvSpPr>
          <p:nvPr>
            <p:ph type="sldNum" sz="quarter" idx="12"/>
          </p:nvPr>
        </p:nvSpPr>
        <p:spPr/>
        <p:txBody>
          <a:bodyPr/>
          <a:lstStyle/>
          <a:p>
            <a:r>
              <a:rPr lang="de-DE" dirty="0"/>
              <a:t>94</a:t>
            </a:r>
          </a:p>
        </p:txBody>
      </p:sp>
      <p:sp>
        <p:nvSpPr>
          <p:cNvPr id="5" name="Text Box 3">
            <a:extLst>
              <a:ext uri="{FF2B5EF4-FFF2-40B4-BE49-F238E27FC236}">
                <a16:creationId xmlns="" xmlns:a16="http://schemas.microsoft.com/office/drawing/2014/main" id="{F84A9D72-DCFB-42F7-847F-3BECD47DD0AC}"/>
              </a:ext>
            </a:extLst>
          </p:cNvPr>
          <p:cNvSpPr txBox="1">
            <a:spLocks noChangeArrowheads="1"/>
          </p:cNvSpPr>
          <p:nvPr/>
        </p:nvSpPr>
        <p:spPr bwMode="auto">
          <a:xfrm>
            <a:off x="443159" y="1884139"/>
            <a:ext cx="633571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endParaRPr lang="de-DE" sz="2000" b="1" dirty="0"/>
          </a:p>
          <a:p>
            <a:pPr algn="l">
              <a:spcBef>
                <a:spcPct val="50000"/>
              </a:spcBef>
              <a:defRPr/>
            </a:pPr>
            <a:r>
              <a:rPr lang="de-DE" sz="2000" b="1" dirty="0"/>
              <a:t>Zeitschiene 1 </a:t>
            </a:r>
            <a:r>
              <a:rPr lang="de-DE" sz="2000" dirty="0"/>
              <a:t>(Start: ________ / Ende ________)</a:t>
            </a:r>
            <a:br>
              <a:rPr lang="de-DE" sz="2000" dirty="0"/>
            </a:br>
            <a:r>
              <a:rPr lang="de-DE" sz="2000" b="1" dirty="0"/>
              <a:t>z . B. Zulassungsvoraussetzungen</a:t>
            </a:r>
          </a:p>
          <a:p>
            <a:pPr algn="l">
              <a:spcBef>
                <a:spcPct val="50000"/>
              </a:spcBef>
              <a:defRPr/>
            </a:pPr>
            <a:r>
              <a:rPr lang="de-DE" sz="2000" b="1" dirty="0"/>
              <a:t>Zeitschiene 2 </a:t>
            </a:r>
            <a:r>
              <a:rPr lang="de-DE" sz="2000" dirty="0"/>
              <a:t>(Start: ________ / Ende ________)</a:t>
            </a:r>
            <a:r>
              <a:rPr lang="de-DE" sz="2000" b="1" dirty="0"/>
              <a:t/>
            </a:r>
            <a:br>
              <a:rPr lang="de-DE" sz="2000" b="1" dirty="0"/>
            </a:br>
            <a:r>
              <a:rPr lang="de-DE" sz="2000" b="1" dirty="0"/>
              <a:t>z. B. Klärung Finanzierung</a:t>
            </a:r>
          </a:p>
          <a:p>
            <a:pPr algn="l">
              <a:spcBef>
                <a:spcPct val="50000"/>
              </a:spcBef>
              <a:defRPr/>
            </a:pPr>
            <a:r>
              <a:rPr lang="de-DE" sz="2000" b="1" dirty="0"/>
              <a:t>Zeitschiene 3 </a:t>
            </a:r>
            <a:r>
              <a:rPr lang="de-DE" sz="2000" dirty="0"/>
              <a:t>(Start: ________ / Ende ________)</a:t>
            </a:r>
            <a:r>
              <a:rPr lang="de-DE" sz="2000" b="1" dirty="0"/>
              <a:t/>
            </a:r>
            <a:br>
              <a:rPr lang="de-DE" sz="2000" b="1" dirty="0"/>
            </a:br>
            <a:r>
              <a:rPr lang="de-DE" sz="2000" b="1" dirty="0"/>
              <a:t>z. B. Klärung Förderung Agentur für Arbeit</a:t>
            </a:r>
          </a:p>
          <a:p>
            <a:pPr algn="l">
              <a:spcBef>
                <a:spcPct val="50000"/>
              </a:spcBef>
              <a:defRPr/>
            </a:pPr>
            <a:r>
              <a:rPr lang="de-DE" sz="2000" b="1" dirty="0"/>
              <a:t>Zeitschiene 4 </a:t>
            </a:r>
            <a:r>
              <a:rPr lang="de-DE" sz="2000" dirty="0"/>
              <a:t>(Start: ________ / Ende ________)</a:t>
            </a:r>
            <a:r>
              <a:rPr lang="de-DE" sz="2000" b="1" dirty="0"/>
              <a:t/>
            </a:r>
            <a:br>
              <a:rPr lang="de-DE" sz="2000" b="1" dirty="0"/>
            </a:br>
            <a:r>
              <a:rPr lang="de-DE" sz="2000" b="1" dirty="0"/>
              <a:t>z. B. Klärung soziale Absicherung</a:t>
            </a:r>
          </a:p>
          <a:p>
            <a:pPr algn="l">
              <a:spcBef>
                <a:spcPct val="50000"/>
              </a:spcBef>
              <a:defRPr/>
            </a:pPr>
            <a:r>
              <a:rPr lang="de-DE" sz="2000" b="1" dirty="0"/>
              <a:t>Zeitschiene 5 </a:t>
            </a:r>
            <a:r>
              <a:rPr lang="de-DE" sz="2000" dirty="0"/>
              <a:t>(Start: ________ / Ende ________)</a:t>
            </a:r>
            <a:r>
              <a:rPr lang="de-DE" sz="2000" b="1" dirty="0"/>
              <a:t/>
            </a:r>
            <a:br>
              <a:rPr lang="de-DE" sz="2000" b="1" dirty="0"/>
            </a:br>
            <a:r>
              <a:rPr lang="de-DE" sz="2000" b="1" dirty="0"/>
              <a:t>z. B. Erstellung Businessplan</a:t>
            </a:r>
          </a:p>
          <a:p>
            <a:pPr algn="l">
              <a:spcBef>
                <a:spcPct val="50000"/>
              </a:spcBef>
              <a:defRPr/>
            </a:pPr>
            <a:endParaRPr lang="de-DE" sz="2000" b="1" dirty="0">
              <a:effectLst>
                <a:outerShdw blurRad="38100" dist="38100" dir="2700000" algn="tl">
                  <a:srgbClr val="C0C0C0"/>
                </a:outerShdw>
              </a:effectLst>
            </a:endParaRPr>
          </a:p>
        </p:txBody>
      </p:sp>
      <p:sp>
        <p:nvSpPr>
          <p:cNvPr id="6" name="Textfeld 35">
            <a:extLst>
              <a:ext uri="{FF2B5EF4-FFF2-40B4-BE49-F238E27FC236}">
                <a16:creationId xmlns="" xmlns:a16="http://schemas.microsoft.com/office/drawing/2014/main" id="{E4FB5E0B-2618-433A-8807-CBB1F92974A1}"/>
              </a:ext>
            </a:extLst>
          </p:cNvPr>
          <p:cNvSpPr txBox="1">
            <a:spLocks noChangeArrowheads="1"/>
          </p:cNvSpPr>
          <p:nvPr/>
        </p:nvSpPr>
        <p:spPr bwMode="auto">
          <a:xfrm>
            <a:off x="427689" y="5977777"/>
            <a:ext cx="7037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600" dirty="0">
                <a:solidFill>
                  <a:srgbClr val="FF0000"/>
                </a:solidFill>
              </a:rPr>
              <a:t>Die Zeitschienen und deren Abfolge sind für jedes Vorhaben </a:t>
            </a:r>
          </a:p>
          <a:p>
            <a:pPr algn="l"/>
            <a:r>
              <a:rPr lang="de-DE" altLang="de-DE" sz="1600" dirty="0">
                <a:solidFill>
                  <a:srgbClr val="FF0000"/>
                </a:solidFill>
              </a:rPr>
              <a:t>individuell festzulegen! Planen Sie unbedingt Puffer mit ein!</a:t>
            </a:r>
          </a:p>
        </p:txBody>
      </p:sp>
      <p:cxnSp>
        <p:nvCxnSpPr>
          <p:cNvPr id="7" name="Gerade Verbindung mit Pfeil 16">
            <a:extLst>
              <a:ext uri="{FF2B5EF4-FFF2-40B4-BE49-F238E27FC236}">
                <a16:creationId xmlns="" xmlns:a16="http://schemas.microsoft.com/office/drawing/2014/main" id="{FF8F2F67-0BD4-4A8A-88DD-633127BD69E5}"/>
              </a:ext>
            </a:extLst>
          </p:cNvPr>
          <p:cNvCxnSpPr>
            <a:cxnSpLocks noChangeShapeType="1"/>
          </p:cNvCxnSpPr>
          <p:nvPr/>
        </p:nvCxnSpPr>
        <p:spPr bwMode="auto">
          <a:xfrm>
            <a:off x="395288" y="2276872"/>
            <a:ext cx="7108825" cy="0"/>
          </a:xfrm>
          <a:prstGeom prst="straightConnector1">
            <a:avLst/>
          </a:prstGeom>
          <a:noFill/>
          <a:ln w="254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mit Pfeil 17">
            <a:extLst>
              <a:ext uri="{FF2B5EF4-FFF2-40B4-BE49-F238E27FC236}">
                <a16:creationId xmlns="" xmlns:a16="http://schemas.microsoft.com/office/drawing/2014/main" id="{CBA57094-E6ED-435B-B63E-0CC82EFB627B}"/>
              </a:ext>
            </a:extLst>
          </p:cNvPr>
          <p:cNvCxnSpPr>
            <a:cxnSpLocks noChangeShapeType="1"/>
          </p:cNvCxnSpPr>
          <p:nvPr/>
        </p:nvCxnSpPr>
        <p:spPr bwMode="auto">
          <a:xfrm>
            <a:off x="395288" y="3068960"/>
            <a:ext cx="7108825" cy="0"/>
          </a:xfrm>
          <a:prstGeom prst="straightConnector1">
            <a:avLst/>
          </a:prstGeom>
          <a:noFill/>
          <a:ln w="254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mit Pfeil 18">
            <a:extLst>
              <a:ext uri="{FF2B5EF4-FFF2-40B4-BE49-F238E27FC236}">
                <a16:creationId xmlns="" xmlns:a16="http://schemas.microsoft.com/office/drawing/2014/main" id="{4017FB0E-C830-4BF6-88F6-5D87AC99A167}"/>
              </a:ext>
            </a:extLst>
          </p:cNvPr>
          <p:cNvCxnSpPr>
            <a:cxnSpLocks noChangeShapeType="1"/>
          </p:cNvCxnSpPr>
          <p:nvPr/>
        </p:nvCxnSpPr>
        <p:spPr bwMode="auto">
          <a:xfrm>
            <a:off x="356251" y="3861048"/>
            <a:ext cx="7108825" cy="0"/>
          </a:xfrm>
          <a:prstGeom prst="straightConnector1">
            <a:avLst/>
          </a:prstGeom>
          <a:noFill/>
          <a:ln w="254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19">
            <a:extLst>
              <a:ext uri="{FF2B5EF4-FFF2-40B4-BE49-F238E27FC236}">
                <a16:creationId xmlns="" xmlns:a16="http://schemas.microsoft.com/office/drawing/2014/main" id="{6836D30B-4C2C-4843-B643-1495D053CE5B}"/>
              </a:ext>
            </a:extLst>
          </p:cNvPr>
          <p:cNvCxnSpPr>
            <a:cxnSpLocks noChangeShapeType="1"/>
          </p:cNvCxnSpPr>
          <p:nvPr/>
        </p:nvCxnSpPr>
        <p:spPr bwMode="auto">
          <a:xfrm>
            <a:off x="356251" y="4581128"/>
            <a:ext cx="7108825" cy="0"/>
          </a:xfrm>
          <a:prstGeom prst="straightConnector1">
            <a:avLst/>
          </a:prstGeom>
          <a:noFill/>
          <a:ln w="254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20">
            <a:extLst>
              <a:ext uri="{FF2B5EF4-FFF2-40B4-BE49-F238E27FC236}">
                <a16:creationId xmlns="" xmlns:a16="http://schemas.microsoft.com/office/drawing/2014/main" id="{A271E7BC-D436-410B-B61E-6F5D45380468}"/>
              </a:ext>
            </a:extLst>
          </p:cNvPr>
          <p:cNvCxnSpPr>
            <a:cxnSpLocks noChangeShapeType="1"/>
          </p:cNvCxnSpPr>
          <p:nvPr/>
        </p:nvCxnSpPr>
        <p:spPr bwMode="auto">
          <a:xfrm>
            <a:off x="395288" y="5312917"/>
            <a:ext cx="7108825" cy="0"/>
          </a:xfrm>
          <a:prstGeom prst="straightConnector1">
            <a:avLst/>
          </a:prstGeom>
          <a:noFill/>
          <a:ln w="254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23">
            <a:extLst>
              <a:ext uri="{FF2B5EF4-FFF2-40B4-BE49-F238E27FC236}">
                <a16:creationId xmlns="" xmlns:a16="http://schemas.microsoft.com/office/drawing/2014/main" id="{D2FD60F6-AEB6-454B-B63A-DC8B429EDD97}"/>
              </a:ext>
            </a:extLst>
          </p:cNvPr>
          <p:cNvCxnSpPr>
            <a:cxnSpLocks noChangeShapeType="1"/>
          </p:cNvCxnSpPr>
          <p:nvPr/>
        </p:nvCxnSpPr>
        <p:spPr bwMode="auto">
          <a:xfrm>
            <a:off x="7596336" y="1894849"/>
            <a:ext cx="0" cy="4348163"/>
          </a:xfrm>
          <a:prstGeom prst="line">
            <a:avLst/>
          </a:prstGeom>
          <a:noFill/>
          <a:ln w="508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feld 26">
            <a:extLst>
              <a:ext uri="{FF2B5EF4-FFF2-40B4-BE49-F238E27FC236}">
                <a16:creationId xmlns="" xmlns:a16="http://schemas.microsoft.com/office/drawing/2014/main" id="{E4AF1BD8-DE76-484E-ADA7-DA20B98B882D}"/>
              </a:ext>
            </a:extLst>
          </p:cNvPr>
          <p:cNvSpPr txBox="1">
            <a:spLocks noChangeArrowheads="1"/>
          </p:cNvSpPr>
          <p:nvPr/>
        </p:nvSpPr>
        <p:spPr bwMode="auto">
          <a:xfrm>
            <a:off x="7951788" y="2143919"/>
            <a:ext cx="865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2000" b="1" dirty="0">
                <a:solidFill>
                  <a:srgbClr val="FF0000"/>
                </a:solidFill>
              </a:rPr>
              <a:t>TAG „X“</a:t>
            </a:r>
          </a:p>
        </p:txBody>
      </p:sp>
      <p:sp>
        <p:nvSpPr>
          <p:cNvPr id="14" name="Textfeld 21">
            <a:extLst>
              <a:ext uri="{FF2B5EF4-FFF2-40B4-BE49-F238E27FC236}">
                <a16:creationId xmlns="" xmlns:a16="http://schemas.microsoft.com/office/drawing/2014/main" id="{1DBF1A7B-F74D-430A-A8EE-2C420CF75594}"/>
              </a:ext>
            </a:extLst>
          </p:cNvPr>
          <p:cNvSpPr txBox="1">
            <a:spLocks noChangeArrowheads="1"/>
          </p:cNvSpPr>
          <p:nvPr/>
        </p:nvSpPr>
        <p:spPr bwMode="auto">
          <a:xfrm rot="-5400000">
            <a:off x="6584156" y="3372644"/>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2000" dirty="0"/>
              <a:t>Selbstständigkeit</a:t>
            </a:r>
          </a:p>
        </p:txBody>
      </p:sp>
      <p:cxnSp>
        <p:nvCxnSpPr>
          <p:cNvPr id="15" name="Gerade Verbindung mit Pfeil 25">
            <a:extLst>
              <a:ext uri="{FF2B5EF4-FFF2-40B4-BE49-F238E27FC236}">
                <a16:creationId xmlns="" xmlns:a16="http://schemas.microsoft.com/office/drawing/2014/main" id="{5D671527-D0DC-46B6-B56B-E423B8F2A94B}"/>
              </a:ext>
            </a:extLst>
          </p:cNvPr>
          <p:cNvCxnSpPr>
            <a:cxnSpLocks noChangeShapeType="1"/>
          </p:cNvCxnSpPr>
          <p:nvPr/>
        </p:nvCxnSpPr>
        <p:spPr bwMode="auto">
          <a:xfrm>
            <a:off x="8296275" y="3860403"/>
            <a:ext cx="596900" cy="0"/>
          </a:xfrm>
          <a:prstGeom prst="straightConnector1">
            <a:avLst/>
          </a:prstGeom>
          <a:noFill/>
          <a:ln w="76200"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feld 27">
            <a:extLst>
              <a:ext uri="{FF2B5EF4-FFF2-40B4-BE49-F238E27FC236}">
                <a16:creationId xmlns="" xmlns:a16="http://schemas.microsoft.com/office/drawing/2014/main" id="{2B75B210-0C72-42A5-94AC-984E5B12621B}"/>
              </a:ext>
            </a:extLst>
          </p:cNvPr>
          <p:cNvSpPr txBox="1">
            <a:spLocks noChangeArrowheads="1"/>
          </p:cNvSpPr>
          <p:nvPr/>
        </p:nvSpPr>
        <p:spPr bwMode="auto">
          <a:xfrm>
            <a:off x="7903703" y="5314945"/>
            <a:ext cx="1192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2000" dirty="0"/>
              <a:t>_______</a:t>
            </a:r>
            <a:br>
              <a:rPr lang="de-DE" altLang="de-DE" sz="2000" dirty="0"/>
            </a:br>
            <a:r>
              <a:rPr lang="de-DE" altLang="de-DE" sz="2000" dirty="0"/>
              <a:t>Datum</a:t>
            </a:r>
          </a:p>
        </p:txBody>
      </p:sp>
      <p:cxnSp>
        <p:nvCxnSpPr>
          <p:cNvPr id="17" name="Gerade Verbindung mit Pfeil 29">
            <a:extLst>
              <a:ext uri="{FF2B5EF4-FFF2-40B4-BE49-F238E27FC236}">
                <a16:creationId xmlns="" xmlns:a16="http://schemas.microsoft.com/office/drawing/2014/main" id="{FE553752-E627-4890-B9FF-71FBEA0E285D}"/>
              </a:ext>
            </a:extLst>
          </p:cNvPr>
          <p:cNvCxnSpPr>
            <a:cxnSpLocks noChangeShapeType="1"/>
          </p:cNvCxnSpPr>
          <p:nvPr/>
        </p:nvCxnSpPr>
        <p:spPr bwMode="auto">
          <a:xfrm>
            <a:off x="6228184" y="2276797"/>
            <a:ext cx="0" cy="792163"/>
          </a:xfrm>
          <a:prstGeom prst="straightConnector1">
            <a:avLst/>
          </a:prstGeom>
          <a:noFill/>
          <a:ln w="9525"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30">
            <a:extLst>
              <a:ext uri="{FF2B5EF4-FFF2-40B4-BE49-F238E27FC236}">
                <a16:creationId xmlns="" xmlns:a16="http://schemas.microsoft.com/office/drawing/2014/main" id="{BC3BB49E-1967-4BFA-A3FA-671E24655C7C}"/>
              </a:ext>
            </a:extLst>
          </p:cNvPr>
          <p:cNvCxnSpPr>
            <a:cxnSpLocks noChangeShapeType="1"/>
          </p:cNvCxnSpPr>
          <p:nvPr/>
        </p:nvCxnSpPr>
        <p:spPr bwMode="auto">
          <a:xfrm>
            <a:off x="6787814" y="3068886"/>
            <a:ext cx="0" cy="792162"/>
          </a:xfrm>
          <a:prstGeom prst="straightConnector1">
            <a:avLst/>
          </a:prstGeom>
          <a:noFill/>
          <a:ln w="9525"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31">
            <a:extLst>
              <a:ext uri="{FF2B5EF4-FFF2-40B4-BE49-F238E27FC236}">
                <a16:creationId xmlns="" xmlns:a16="http://schemas.microsoft.com/office/drawing/2014/main" id="{19C9113B-A399-4FC2-A2D6-0AE5B62D5BC8}"/>
              </a:ext>
            </a:extLst>
          </p:cNvPr>
          <p:cNvCxnSpPr>
            <a:cxnSpLocks noChangeShapeType="1"/>
          </p:cNvCxnSpPr>
          <p:nvPr/>
        </p:nvCxnSpPr>
        <p:spPr bwMode="auto">
          <a:xfrm>
            <a:off x="7092280" y="3860403"/>
            <a:ext cx="0" cy="720725"/>
          </a:xfrm>
          <a:prstGeom prst="straightConnector1">
            <a:avLst/>
          </a:prstGeom>
          <a:noFill/>
          <a:ln w="9525"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33">
            <a:extLst>
              <a:ext uri="{FF2B5EF4-FFF2-40B4-BE49-F238E27FC236}">
                <a16:creationId xmlns="" xmlns:a16="http://schemas.microsoft.com/office/drawing/2014/main" id="{CEC134C1-1941-46D0-B8A0-AB63A044C808}"/>
              </a:ext>
            </a:extLst>
          </p:cNvPr>
          <p:cNvCxnSpPr>
            <a:cxnSpLocks noChangeShapeType="1"/>
          </p:cNvCxnSpPr>
          <p:nvPr/>
        </p:nvCxnSpPr>
        <p:spPr bwMode="auto">
          <a:xfrm>
            <a:off x="6516216" y="4581128"/>
            <a:ext cx="0" cy="719138"/>
          </a:xfrm>
          <a:prstGeom prst="straightConnector1">
            <a:avLst/>
          </a:prstGeom>
          <a:noFill/>
          <a:ln w="9525" algn="ctr">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18303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 xmlns:a16="http://schemas.microsoft.com/office/drawing/2014/main" id="{49222E4E-B83D-4560-BA1A-2C8EE5CA0EFB}"/>
              </a:ext>
            </a:extLst>
          </p:cNvPr>
          <p:cNvSpPr>
            <a:spLocks noGrp="1"/>
          </p:cNvSpPr>
          <p:nvPr>
            <p:ph type="sldNum" sz="quarter" idx="12"/>
          </p:nvPr>
        </p:nvSpPr>
        <p:spPr/>
        <p:txBody>
          <a:bodyPr/>
          <a:lstStyle/>
          <a:p>
            <a:r>
              <a:rPr lang="de-DE" dirty="0"/>
              <a:t>95</a:t>
            </a:r>
          </a:p>
        </p:txBody>
      </p:sp>
      <p:sp>
        <p:nvSpPr>
          <p:cNvPr id="4" name="Fußzeilenplatzhalter 3">
            <a:extLst>
              <a:ext uri="{FF2B5EF4-FFF2-40B4-BE49-F238E27FC236}">
                <a16:creationId xmlns="" xmlns:a16="http://schemas.microsoft.com/office/drawing/2014/main" id="{DD60966D-BAB6-4163-A3DC-DE28425FAA10}"/>
              </a:ext>
            </a:extLst>
          </p:cNvPr>
          <p:cNvSpPr>
            <a:spLocks noGrp="1"/>
          </p:cNvSpPr>
          <p:nvPr>
            <p:ph type="ftr" sz="quarter" idx="3"/>
          </p:nvPr>
        </p:nvSpPr>
        <p:spPr/>
        <p:txBody>
          <a:bodyPr/>
          <a:lstStyle/>
          <a:p>
            <a:pPr>
              <a:defRPr/>
            </a:pPr>
            <a:r>
              <a:rPr lang="de-DE" dirty="0"/>
              <a:t>Gründen im Nebenerwerb</a:t>
            </a:r>
          </a:p>
        </p:txBody>
      </p:sp>
      <p:sp>
        <p:nvSpPr>
          <p:cNvPr id="7" name="Rectangle 1">
            <a:extLst>
              <a:ext uri="{FF2B5EF4-FFF2-40B4-BE49-F238E27FC236}">
                <a16:creationId xmlns="" xmlns:a16="http://schemas.microsoft.com/office/drawing/2014/main" id="{403FBCBE-AA2B-4EC2-8ECB-D585B62F98D7}"/>
              </a:ext>
            </a:extLst>
          </p:cNvPr>
          <p:cNvSpPr>
            <a:spLocks noChangeArrowheads="1"/>
          </p:cNvSpPr>
          <p:nvPr/>
        </p:nvSpPr>
        <p:spPr bwMode="auto">
          <a:xfrm>
            <a:off x="442373" y="283257"/>
            <a:ext cx="38600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tabLst>
                <a:tab pos="5221288" algn="l"/>
              </a:tabLst>
              <a:defRPr>
                <a:solidFill>
                  <a:schemeClr val="tx1"/>
                </a:solidFill>
                <a:latin typeface="Arial" pitchFamily="34" charset="0"/>
                <a:cs typeface="Arial" pitchFamily="34" charset="0"/>
              </a:defRPr>
            </a:lvl1pPr>
            <a:lvl2pPr>
              <a:tabLst>
                <a:tab pos="5221288" algn="l"/>
              </a:tabLst>
              <a:defRPr>
                <a:solidFill>
                  <a:schemeClr val="tx1"/>
                </a:solidFill>
                <a:latin typeface="Arial" pitchFamily="34" charset="0"/>
                <a:cs typeface="Arial" pitchFamily="34" charset="0"/>
              </a:defRPr>
            </a:lvl2pPr>
            <a:lvl3pPr>
              <a:tabLst>
                <a:tab pos="5221288" algn="l"/>
              </a:tabLst>
              <a:defRPr>
                <a:solidFill>
                  <a:schemeClr val="tx1"/>
                </a:solidFill>
                <a:latin typeface="Arial" pitchFamily="34" charset="0"/>
                <a:cs typeface="Arial" pitchFamily="34" charset="0"/>
              </a:defRPr>
            </a:lvl3pPr>
            <a:lvl4pPr>
              <a:tabLst>
                <a:tab pos="5221288" algn="l"/>
              </a:tabLst>
              <a:defRPr>
                <a:solidFill>
                  <a:schemeClr val="tx1"/>
                </a:solidFill>
                <a:latin typeface="Arial" pitchFamily="34" charset="0"/>
                <a:cs typeface="Arial" pitchFamily="34" charset="0"/>
              </a:defRPr>
            </a:lvl4pPr>
            <a:lvl5pPr>
              <a:tabLst>
                <a:tab pos="5221288" algn="l"/>
              </a:tabLst>
              <a:defRPr>
                <a:solidFill>
                  <a:schemeClr val="tx1"/>
                </a:solidFill>
                <a:latin typeface="Arial" pitchFamily="34" charset="0"/>
                <a:cs typeface="Arial" pitchFamily="34" charset="0"/>
              </a:defRPr>
            </a:lvl5pPr>
            <a:lvl6pPr fontAlgn="base">
              <a:spcBef>
                <a:spcPct val="0"/>
              </a:spcBef>
              <a:spcAft>
                <a:spcPct val="0"/>
              </a:spcAft>
              <a:tabLst>
                <a:tab pos="5221288" algn="l"/>
              </a:tabLst>
              <a:defRPr>
                <a:solidFill>
                  <a:schemeClr val="tx1"/>
                </a:solidFill>
                <a:latin typeface="Arial" pitchFamily="34" charset="0"/>
                <a:cs typeface="Arial" pitchFamily="34" charset="0"/>
              </a:defRPr>
            </a:lvl6pPr>
            <a:lvl7pPr fontAlgn="base">
              <a:spcBef>
                <a:spcPct val="0"/>
              </a:spcBef>
              <a:spcAft>
                <a:spcPct val="0"/>
              </a:spcAft>
              <a:tabLst>
                <a:tab pos="5221288" algn="l"/>
              </a:tabLst>
              <a:defRPr>
                <a:solidFill>
                  <a:schemeClr val="tx1"/>
                </a:solidFill>
                <a:latin typeface="Arial" pitchFamily="34" charset="0"/>
                <a:cs typeface="Arial" pitchFamily="34" charset="0"/>
              </a:defRPr>
            </a:lvl7pPr>
            <a:lvl8pPr fontAlgn="base">
              <a:spcBef>
                <a:spcPct val="0"/>
              </a:spcBef>
              <a:spcAft>
                <a:spcPct val="0"/>
              </a:spcAft>
              <a:tabLst>
                <a:tab pos="5221288" algn="l"/>
              </a:tabLst>
              <a:defRPr>
                <a:solidFill>
                  <a:schemeClr val="tx1"/>
                </a:solidFill>
                <a:latin typeface="Arial" pitchFamily="34" charset="0"/>
                <a:cs typeface="Arial" pitchFamily="34" charset="0"/>
              </a:defRPr>
            </a:lvl8pPr>
            <a:lvl9pPr fontAlgn="base">
              <a:spcBef>
                <a:spcPct val="0"/>
              </a:spcBef>
              <a:spcAft>
                <a:spcPct val="0"/>
              </a:spcAft>
              <a:tabLst>
                <a:tab pos="52212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221288" algn="l"/>
              </a:tabLst>
            </a:pPr>
            <a:r>
              <a:rPr kumimoji="0" lang="de-DE" altLang="de-DE" b="1" i="0" u="none" strike="noStrike" cap="none" normalizeH="0" baseline="0" dirty="0">
                <a:ln>
                  <a:noFill/>
                </a:ln>
                <a:solidFill>
                  <a:srgbClr val="92D050"/>
                </a:solidFill>
                <a:effectLst/>
                <a:latin typeface="Arial" pitchFamily="34" charset="0"/>
                <a:cs typeface="Arial" pitchFamily="34" charset="0"/>
              </a:rPr>
              <a:t>Beitragsbemessungsgrenzen 2018 </a:t>
            </a:r>
          </a:p>
        </p:txBody>
      </p:sp>
      <p:sp>
        <p:nvSpPr>
          <p:cNvPr id="8" name="Textfeld 7">
            <a:extLst>
              <a:ext uri="{FF2B5EF4-FFF2-40B4-BE49-F238E27FC236}">
                <a16:creationId xmlns="" xmlns:a16="http://schemas.microsoft.com/office/drawing/2014/main" id="{3649E9AE-6F75-45D2-9108-B4969083A09D}"/>
              </a:ext>
            </a:extLst>
          </p:cNvPr>
          <p:cNvSpPr txBox="1"/>
          <p:nvPr/>
        </p:nvSpPr>
        <p:spPr>
          <a:xfrm>
            <a:off x="4182497" y="4681300"/>
            <a:ext cx="4972758" cy="1077218"/>
          </a:xfrm>
          <a:prstGeom prst="rect">
            <a:avLst/>
          </a:prstGeom>
          <a:noFill/>
        </p:spPr>
        <p:txBody>
          <a:bodyPr wrap="square" rtlCol="0">
            <a:spAutoFit/>
          </a:bodyPr>
          <a:lstStyle/>
          <a:p>
            <a:pPr lvl="0" eaLnBrk="0" hangingPunct="0">
              <a:tabLst>
                <a:tab pos="5221288" algn="l"/>
              </a:tabLst>
            </a:pPr>
            <a:r>
              <a:rPr lang="de-DE" altLang="de-DE" sz="800" dirty="0">
                <a:solidFill>
                  <a:prstClr val="black"/>
                </a:solidFill>
                <a:latin typeface="Arial" pitchFamily="34" charset="0"/>
                <a:cs typeface="Arial" pitchFamily="34" charset="0"/>
              </a:rPr>
              <a:t>(*1) Liegt das Jahreseinkommen über dem genannten Betrag, kann ein Arbeitnehmer zwischen einer </a:t>
            </a:r>
          </a:p>
          <a:p>
            <a:pPr lvl="0" eaLnBrk="0" hangingPunct="0">
              <a:tabLst>
                <a:tab pos="5221288" algn="l"/>
              </a:tabLst>
            </a:pPr>
            <a:r>
              <a:rPr lang="de-DE" altLang="de-DE" sz="800" dirty="0">
                <a:solidFill>
                  <a:prstClr val="black"/>
                </a:solidFill>
                <a:latin typeface="Arial" pitchFamily="34" charset="0"/>
                <a:cs typeface="Arial" pitchFamily="34" charset="0"/>
              </a:rPr>
              <a:t>       freiwilligen Weiterversicherung in der gesetzlichen Krankenkasse und  einer Absicherung in einer</a:t>
            </a:r>
          </a:p>
          <a:p>
            <a:pPr lvl="0" eaLnBrk="0" hangingPunct="0">
              <a:tabLst>
                <a:tab pos="5221288" algn="l"/>
              </a:tabLst>
            </a:pPr>
            <a:r>
              <a:rPr lang="de-DE" altLang="de-DE" sz="800" dirty="0">
                <a:solidFill>
                  <a:prstClr val="black"/>
                </a:solidFill>
                <a:latin typeface="Arial" pitchFamily="34" charset="0"/>
                <a:cs typeface="Arial" pitchFamily="34" charset="0"/>
              </a:rPr>
              <a:t>       privaten Krankenkasse wählen, wenn das Jahreseinkommen des letzten Kalenderjah­res auch den</a:t>
            </a:r>
          </a:p>
          <a:p>
            <a:pPr lvl="0" eaLnBrk="0" hangingPunct="0">
              <a:tabLst>
                <a:tab pos="5221288" algn="l"/>
              </a:tabLst>
            </a:pPr>
            <a:r>
              <a:rPr lang="de-DE" altLang="de-DE" sz="800" dirty="0">
                <a:solidFill>
                  <a:prstClr val="black"/>
                </a:solidFill>
                <a:latin typeface="Arial" pitchFamily="34" charset="0"/>
                <a:cs typeface="Arial" pitchFamily="34" charset="0"/>
              </a:rPr>
              <a:t>       jeweiligen Grenzbetrag überschritten hat.</a:t>
            </a:r>
            <a:br>
              <a:rPr lang="de-DE" altLang="de-DE" sz="800" dirty="0">
                <a:solidFill>
                  <a:prstClr val="black"/>
                </a:solidFill>
                <a:latin typeface="Arial" pitchFamily="34" charset="0"/>
                <a:cs typeface="Arial" pitchFamily="34" charset="0"/>
              </a:rPr>
            </a:br>
            <a:r>
              <a:rPr lang="de-DE" altLang="de-DE" sz="800" dirty="0">
                <a:solidFill>
                  <a:prstClr val="black"/>
                </a:solidFill>
                <a:latin typeface="Arial" pitchFamily="34" charset="0"/>
                <a:cs typeface="Arial" pitchFamily="34" charset="0"/>
              </a:rPr>
              <a:t>(*2) Bis zu dieser Einkommensgrenze müssen Krankenversicherungsbeiträge zur gesetzlichen</a:t>
            </a:r>
          </a:p>
          <a:p>
            <a:pPr lvl="0" eaLnBrk="0" hangingPunct="0">
              <a:tabLst>
                <a:tab pos="5221288" algn="l"/>
              </a:tabLst>
            </a:pPr>
            <a:r>
              <a:rPr lang="de-DE" altLang="de-DE" sz="800" dirty="0">
                <a:solidFill>
                  <a:prstClr val="black"/>
                </a:solidFill>
                <a:latin typeface="Arial" pitchFamily="34" charset="0"/>
                <a:cs typeface="Arial" pitchFamily="34" charset="0"/>
              </a:rPr>
              <a:t>       Krankenversicherung gezahlt werden. Einkommen, das darüber hinausgeht, ist beitragsfrei.</a:t>
            </a:r>
          </a:p>
          <a:p>
            <a:pPr lvl="0" eaLnBrk="0" hangingPunct="0">
              <a:tabLst>
                <a:tab pos="5221288" algn="l"/>
              </a:tabLst>
            </a:pPr>
            <a:r>
              <a:rPr lang="de-DE" altLang="de-DE" sz="800" dirty="0">
                <a:solidFill>
                  <a:prstClr val="black"/>
                </a:solidFill>
                <a:latin typeface="Arial" pitchFamily="34" charset="0"/>
                <a:cs typeface="Arial" pitchFamily="34" charset="0"/>
              </a:rPr>
              <a:t>(*3) Der zusätzliche durchschnittliche Arbeitnehmerbeitrag lt. BMG zur Krankenversicherung </a:t>
            </a:r>
            <a:r>
              <a:rPr lang="de-DE" altLang="de-DE" sz="800" dirty="0" err="1">
                <a:solidFill>
                  <a:prstClr val="black"/>
                </a:solidFill>
                <a:latin typeface="Arial" pitchFamily="34" charset="0"/>
                <a:cs typeface="Arial" pitchFamily="34" charset="0"/>
              </a:rPr>
              <a:t>i.H.v</a:t>
            </a:r>
            <a:r>
              <a:rPr lang="de-DE" altLang="de-DE" sz="800" dirty="0">
                <a:solidFill>
                  <a:prstClr val="black"/>
                </a:solidFill>
                <a:latin typeface="Arial" pitchFamily="34" charset="0"/>
                <a:cs typeface="Arial" pitchFamily="34" charset="0"/>
              </a:rPr>
              <a:t>. 1,0 %</a:t>
            </a:r>
          </a:p>
          <a:p>
            <a:pPr lvl="0" eaLnBrk="0" hangingPunct="0">
              <a:tabLst>
                <a:tab pos="5221288" algn="l"/>
              </a:tabLst>
            </a:pPr>
            <a:r>
              <a:rPr lang="de-DE" altLang="de-DE" sz="800" dirty="0">
                <a:solidFill>
                  <a:prstClr val="black"/>
                </a:solidFill>
                <a:latin typeface="Arial" pitchFamily="34" charset="0"/>
                <a:cs typeface="Arial" pitchFamily="34" charset="0"/>
              </a:rPr>
              <a:t>       ist in diesem Beitragssatz bereits enthalten.</a:t>
            </a:r>
          </a:p>
        </p:txBody>
      </p:sp>
      <p:graphicFrame>
        <p:nvGraphicFramePr>
          <p:cNvPr id="9" name="Tabelle 8">
            <a:extLst>
              <a:ext uri="{FF2B5EF4-FFF2-40B4-BE49-F238E27FC236}">
                <a16:creationId xmlns="" xmlns:a16="http://schemas.microsoft.com/office/drawing/2014/main" id="{80933AE2-3FAE-48C0-B974-0CC8239F2436}"/>
              </a:ext>
            </a:extLst>
          </p:cNvPr>
          <p:cNvGraphicFramePr>
            <a:graphicFrameLocks noGrp="1"/>
          </p:cNvGraphicFramePr>
          <p:nvPr>
            <p:extLst>
              <p:ext uri="{D42A27DB-BD31-4B8C-83A1-F6EECF244321}">
                <p14:modId xmlns:p14="http://schemas.microsoft.com/office/powerpoint/2010/main" val="33884314"/>
              </p:ext>
            </p:extLst>
          </p:nvPr>
        </p:nvGraphicFramePr>
        <p:xfrm>
          <a:off x="539552" y="735862"/>
          <a:ext cx="3297153" cy="6135440"/>
        </p:xfrm>
        <a:graphic>
          <a:graphicData uri="http://schemas.openxmlformats.org/drawingml/2006/table">
            <a:tbl>
              <a:tblPr firstRow="1" firstCol="1" bandRow="1">
                <a:tableStyleId>{F5AB1C69-6EDB-4FF4-983F-18BD219EF322}</a:tableStyleId>
              </a:tblPr>
              <a:tblGrid>
                <a:gridCol w="1933624">
                  <a:extLst>
                    <a:ext uri="{9D8B030D-6E8A-4147-A177-3AD203B41FA5}">
                      <a16:colId xmlns="" xmlns:a16="http://schemas.microsoft.com/office/drawing/2014/main" val="2572007665"/>
                    </a:ext>
                  </a:extLst>
                </a:gridCol>
                <a:gridCol w="686039">
                  <a:extLst>
                    <a:ext uri="{9D8B030D-6E8A-4147-A177-3AD203B41FA5}">
                      <a16:colId xmlns="" xmlns:a16="http://schemas.microsoft.com/office/drawing/2014/main" val="4245621391"/>
                    </a:ext>
                  </a:extLst>
                </a:gridCol>
                <a:gridCol w="677490">
                  <a:extLst>
                    <a:ext uri="{9D8B030D-6E8A-4147-A177-3AD203B41FA5}">
                      <a16:colId xmlns="" xmlns:a16="http://schemas.microsoft.com/office/drawing/2014/main" val="2497474577"/>
                    </a:ext>
                  </a:extLst>
                </a:gridCol>
              </a:tblGrid>
              <a:tr h="224607">
                <a:tc>
                  <a:txBody>
                    <a:bodyPr/>
                    <a:lstStyle/>
                    <a:p>
                      <a:pPr>
                        <a:lnSpc>
                          <a:spcPts val="1200"/>
                        </a:lnSpc>
                        <a:spcAft>
                          <a:spcPts val="1000"/>
                        </a:spcAft>
                      </a:pPr>
                      <a:r>
                        <a:rPr lang="de-DE" sz="900" dirty="0">
                          <a:effectLst/>
                        </a:rPr>
                        <a:t>Grenzwerte</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nchor="ctr">
                    <a:solidFill>
                      <a:srgbClr val="92D050"/>
                    </a:solidFill>
                  </a:tcPr>
                </a:tc>
                <a:tc>
                  <a:txBody>
                    <a:bodyPr/>
                    <a:lstStyle/>
                    <a:p>
                      <a:pPr algn="ctr">
                        <a:lnSpc>
                          <a:spcPts val="1200"/>
                        </a:lnSpc>
                        <a:spcAft>
                          <a:spcPts val="1000"/>
                        </a:spcAft>
                      </a:pPr>
                      <a:r>
                        <a:rPr lang="de-DE" sz="900" dirty="0">
                          <a:effectLst/>
                        </a:rPr>
                        <a:t>West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14" marR="8014" marT="8014" marB="8014" anchor="ctr">
                    <a:solidFill>
                      <a:srgbClr val="92D050"/>
                    </a:solidFill>
                  </a:tcPr>
                </a:tc>
                <a:tc>
                  <a:txBody>
                    <a:bodyPr/>
                    <a:lstStyle/>
                    <a:p>
                      <a:pPr algn="ctr">
                        <a:lnSpc>
                          <a:spcPts val="1200"/>
                        </a:lnSpc>
                        <a:spcAft>
                          <a:spcPts val="1000"/>
                        </a:spcAft>
                      </a:pPr>
                      <a:r>
                        <a:rPr lang="de-DE" sz="900" dirty="0">
                          <a:effectLst/>
                        </a:rPr>
                        <a:t>Ost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14" marR="8014" marT="8014" marB="8014" anchor="ctr">
                    <a:solidFill>
                      <a:srgbClr val="92D050"/>
                    </a:solidFill>
                  </a:tcPr>
                </a:tc>
                <a:extLst>
                  <a:ext uri="{0D108BD9-81ED-4DB2-BD59-A6C34878D82A}">
                    <a16:rowId xmlns="" xmlns:a16="http://schemas.microsoft.com/office/drawing/2014/main" val="1825365152"/>
                  </a:ext>
                </a:extLst>
              </a:tr>
              <a:tr h="681807">
                <a:tc>
                  <a:txBody>
                    <a:bodyPr/>
                    <a:lstStyle/>
                    <a:p>
                      <a:pPr>
                        <a:lnSpc>
                          <a:spcPts val="1200"/>
                        </a:lnSpc>
                        <a:spcAft>
                          <a:spcPts val="1000"/>
                        </a:spcAft>
                      </a:pPr>
                      <a:r>
                        <a:rPr lang="de-DE" sz="900" dirty="0">
                          <a:effectLst/>
                        </a:rPr>
                        <a:t>Beitragsbemessungsgrenze Renten-/Arbeitslosenversicherung</a:t>
                      </a:r>
                      <a:br>
                        <a:rPr lang="de-DE" sz="900" dirty="0">
                          <a:effectLst/>
                        </a:rPr>
                      </a:br>
                      <a:r>
                        <a:rPr lang="de-DE" sz="900" dirty="0">
                          <a:effectLst/>
                        </a:rPr>
                        <a:t>Jahr</a:t>
                      </a:r>
                      <a:br>
                        <a:rPr lang="de-DE" sz="900" dirty="0">
                          <a:effectLst/>
                        </a:rPr>
                      </a:br>
                      <a:r>
                        <a:rPr lang="de-DE" sz="900" dirty="0">
                          <a:effectLst/>
                        </a:rPr>
                        <a:t>Monat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rgbClr val="92D050"/>
                    </a:solidFill>
                  </a:tcPr>
                </a:tc>
                <a:tc>
                  <a:txBody>
                    <a:bodyPr/>
                    <a:lstStyle/>
                    <a:p>
                      <a:pPr>
                        <a:lnSpc>
                          <a:spcPts val="1200"/>
                        </a:lnSpc>
                        <a:spcAft>
                          <a:spcPts val="1000"/>
                        </a:spcAft>
                      </a:pPr>
                      <a:r>
                        <a:rPr lang="de-DE" sz="900" dirty="0">
                          <a:solidFill>
                            <a:schemeClr val="bg2">
                              <a:lumMod val="50000"/>
                            </a:schemeClr>
                          </a:solidFill>
                          <a:effectLst/>
                        </a:rPr>
                        <a:t> </a:t>
                      </a:r>
                    </a:p>
                    <a:p>
                      <a:pPr algn="r">
                        <a:lnSpc>
                          <a:spcPts val="1200"/>
                        </a:lnSpc>
                        <a:spcAft>
                          <a:spcPts val="1000"/>
                        </a:spcAft>
                      </a:pPr>
                      <a:r>
                        <a:rPr lang="de-DE" sz="900" dirty="0">
                          <a:solidFill>
                            <a:schemeClr val="bg2">
                              <a:lumMod val="50000"/>
                            </a:schemeClr>
                          </a:solidFill>
                          <a:effectLst/>
                        </a:rPr>
                        <a:t>78.000,00 €</a:t>
                      </a:r>
                      <a:br>
                        <a:rPr lang="de-DE" sz="900" dirty="0">
                          <a:solidFill>
                            <a:schemeClr val="bg2">
                              <a:lumMod val="50000"/>
                            </a:schemeClr>
                          </a:solidFill>
                          <a:effectLst/>
                        </a:rPr>
                      </a:br>
                      <a:r>
                        <a:rPr lang="de-DE" sz="900" dirty="0">
                          <a:solidFill>
                            <a:schemeClr val="bg2">
                              <a:lumMod val="50000"/>
                            </a:schemeClr>
                          </a:solidFill>
                          <a:effectLst/>
                        </a:rPr>
                        <a:t>6.500,00 €</a:t>
                      </a:r>
                      <a:endParaRPr lang="de-DE" sz="9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chemeClr val="accent3">
                        <a:lumMod val="40000"/>
                        <a:lumOff val="60000"/>
                      </a:schemeClr>
                    </a:solidFill>
                  </a:tcPr>
                </a:tc>
                <a:tc>
                  <a:txBody>
                    <a:bodyPr/>
                    <a:lstStyle/>
                    <a:p>
                      <a:pPr algn="r">
                        <a:lnSpc>
                          <a:spcPts val="1200"/>
                        </a:lnSpc>
                        <a:spcAft>
                          <a:spcPts val="1000"/>
                        </a:spcAft>
                      </a:pPr>
                      <a:r>
                        <a:rPr lang="de-DE" sz="900" dirty="0">
                          <a:solidFill>
                            <a:schemeClr val="bg2">
                              <a:lumMod val="50000"/>
                            </a:schemeClr>
                          </a:solidFill>
                          <a:effectLst/>
                        </a:rPr>
                        <a:t> </a:t>
                      </a:r>
                      <a:br>
                        <a:rPr lang="de-DE" sz="900" dirty="0">
                          <a:solidFill>
                            <a:schemeClr val="bg2">
                              <a:lumMod val="50000"/>
                            </a:schemeClr>
                          </a:solidFill>
                          <a:effectLst/>
                        </a:rPr>
                      </a:br>
                      <a:r>
                        <a:rPr lang="de-DE" sz="900" dirty="0">
                          <a:solidFill>
                            <a:schemeClr val="bg2">
                              <a:lumMod val="50000"/>
                            </a:schemeClr>
                          </a:solidFill>
                          <a:effectLst/>
                        </a:rPr>
                        <a:t/>
                      </a:r>
                      <a:br>
                        <a:rPr lang="de-DE" sz="900" dirty="0">
                          <a:solidFill>
                            <a:schemeClr val="bg2">
                              <a:lumMod val="50000"/>
                            </a:schemeClr>
                          </a:solidFill>
                          <a:effectLst/>
                        </a:rPr>
                      </a:br>
                      <a:r>
                        <a:rPr lang="de-DE" sz="900" dirty="0">
                          <a:solidFill>
                            <a:schemeClr val="bg2">
                              <a:lumMod val="50000"/>
                            </a:schemeClr>
                          </a:solidFill>
                          <a:effectLst/>
                        </a:rPr>
                        <a:t>69.600,00 €</a:t>
                      </a:r>
                      <a:br>
                        <a:rPr lang="de-DE" sz="900" dirty="0">
                          <a:solidFill>
                            <a:schemeClr val="bg2">
                              <a:lumMod val="50000"/>
                            </a:schemeClr>
                          </a:solidFill>
                          <a:effectLst/>
                        </a:rPr>
                      </a:br>
                      <a:r>
                        <a:rPr lang="de-DE" sz="900" dirty="0">
                          <a:solidFill>
                            <a:schemeClr val="bg2">
                              <a:lumMod val="50000"/>
                            </a:schemeClr>
                          </a:solidFill>
                          <a:effectLst/>
                        </a:rPr>
                        <a:t>5.800,00 €</a:t>
                      </a:r>
                      <a:endParaRPr lang="de-DE" sz="9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4" marR="8014" marT="8014" marB="8014">
                    <a:solidFill>
                      <a:schemeClr val="accent3">
                        <a:lumMod val="40000"/>
                        <a:lumOff val="60000"/>
                      </a:schemeClr>
                    </a:solidFill>
                  </a:tcPr>
                </a:tc>
                <a:extLst>
                  <a:ext uri="{0D108BD9-81ED-4DB2-BD59-A6C34878D82A}">
                    <a16:rowId xmlns="" xmlns:a16="http://schemas.microsoft.com/office/drawing/2014/main" val="1828344259"/>
                  </a:ext>
                </a:extLst>
              </a:tr>
              <a:tr h="224607">
                <a:tc gridSpan="3">
                  <a:txBody>
                    <a:bodyPr/>
                    <a:lstStyle/>
                    <a:p>
                      <a:pPr>
                        <a:lnSpc>
                          <a:spcPts val="1200"/>
                        </a:lnSpc>
                        <a:spcAft>
                          <a:spcPts val="1000"/>
                        </a:spcAft>
                      </a:pPr>
                      <a:r>
                        <a:rPr lang="de-DE" sz="900" dirty="0">
                          <a:solidFill>
                            <a:schemeClr val="bg1"/>
                          </a:solidFill>
                          <a:effectLst/>
                        </a:rPr>
                        <a:t>Bundeseinheitlich</a:t>
                      </a:r>
                      <a:endParaRPr lang="de-DE"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nchor="ctr">
                    <a:solidFill>
                      <a:srgbClr val="92D050"/>
                    </a:solidFill>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463097465"/>
                  </a:ext>
                </a:extLst>
              </a:tr>
              <a:tr h="681807">
                <a:tc>
                  <a:txBody>
                    <a:bodyPr/>
                    <a:lstStyle/>
                    <a:p>
                      <a:pPr>
                        <a:lnSpc>
                          <a:spcPts val="1200"/>
                        </a:lnSpc>
                        <a:spcAft>
                          <a:spcPts val="1000"/>
                        </a:spcAft>
                      </a:pPr>
                      <a:r>
                        <a:rPr lang="de-DE" sz="900" dirty="0">
                          <a:effectLst/>
                        </a:rPr>
                        <a:t>Jahresarbeitsentgeltgrenze Kranken-/ Pflegeversicherung (*1)</a:t>
                      </a:r>
                      <a:br>
                        <a:rPr lang="de-DE" sz="900" dirty="0">
                          <a:effectLst/>
                        </a:rPr>
                      </a:br>
                      <a:r>
                        <a:rPr lang="de-DE" sz="900" dirty="0">
                          <a:effectLst/>
                        </a:rPr>
                        <a:t>Jahr</a:t>
                      </a:r>
                      <a:br>
                        <a:rPr lang="de-DE" sz="900" dirty="0">
                          <a:effectLst/>
                        </a:rPr>
                      </a:br>
                      <a:r>
                        <a:rPr lang="de-DE" sz="900" dirty="0">
                          <a:effectLst/>
                        </a:rPr>
                        <a:t>Monat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rgbClr val="92D050"/>
                    </a:solidFill>
                  </a:tcPr>
                </a:tc>
                <a:tc gridSpan="2">
                  <a:txBody>
                    <a:bodyPr/>
                    <a:lstStyle/>
                    <a:p>
                      <a:pPr marL="0" algn="r" defTabSz="914400" rtl="0" eaLnBrk="1" latinLnBrk="0" hangingPunct="1">
                        <a:lnSpc>
                          <a:spcPts val="1200"/>
                        </a:lnSpc>
                        <a:spcAft>
                          <a:spcPts val="1000"/>
                        </a:spcAft>
                      </a:pPr>
                      <a:r>
                        <a:rPr lang="de-DE" sz="900" kern="1200" dirty="0">
                          <a:solidFill>
                            <a:schemeClr val="bg2">
                              <a:lumMod val="50000"/>
                            </a:schemeClr>
                          </a:solidFill>
                          <a:effectLst/>
                          <a:latin typeface="+mn-lt"/>
                          <a:ea typeface="+mn-ea"/>
                          <a:cs typeface="+mn-cs"/>
                        </a:rPr>
                        <a:t/>
                      </a:r>
                      <a:br>
                        <a:rPr lang="de-DE" sz="900" kern="1200" dirty="0">
                          <a:solidFill>
                            <a:schemeClr val="bg2">
                              <a:lumMod val="50000"/>
                            </a:schemeClr>
                          </a:solidFill>
                          <a:effectLst/>
                          <a:latin typeface="+mn-lt"/>
                          <a:ea typeface="+mn-ea"/>
                          <a:cs typeface="+mn-cs"/>
                        </a:rPr>
                      </a:br>
                      <a:r>
                        <a:rPr lang="de-DE" sz="900" kern="1200" dirty="0">
                          <a:solidFill>
                            <a:schemeClr val="bg2">
                              <a:lumMod val="50000"/>
                            </a:schemeClr>
                          </a:solidFill>
                          <a:effectLst/>
                          <a:latin typeface="+mn-lt"/>
                          <a:ea typeface="+mn-ea"/>
                          <a:cs typeface="+mn-cs"/>
                        </a:rPr>
                        <a:t/>
                      </a:r>
                      <a:br>
                        <a:rPr lang="de-DE" sz="900" kern="1200" dirty="0">
                          <a:solidFill>
                            <a:schemeClr val="bg2">
                              <a:lumMod val="50000"/>
                            </a:schemeClr>
                          </a:solidFill>
                          <a:effectLst/>
                          <a:latin typeface="+mn-lt"/>
                          <a:ea typeface="+mn-ea"/>
                          <a:cs typeface="+mn-cs"/>
                        </a:rPr>
                      </a:br>
                      <a:r>
                        <a:rPr lang="de-DE" sz="900" kern="1200" dirty="0">
                          <a:solidFill>
                            <a:schemeClr val="bg2">
                              <a:lumMod val="50000"/>
                            </a:schemeClr>
                          </a:solidFill>
                          <a:effectLst/>
                          <a:latin typeface="+mn-lt"/>
                          <a:ea typeface="+mn-ea"/>
                          <a:cs typeface="+mn-cs"/>
                        </a:rPr>
                        <a:t>59.400,00 €</a:t>
                      </a:r>
                      <a:br>
                        <a:rPr lang="de-DE" sz="900" kern="1200" dirty="0">
                          <a:solidFill>
                            <a:schemeClr val="bg2">
                              <a:lumMod val="50000"/>
                            </a:schemeClr>
                          </a:solidFill>
                          <a:effectLst/>
                          <a:latin typeface="+mn-lt"/>
                          <a:ea typeface="+mn-ea"/>
                          <a:cs typeface="+mn-cs"/>
                        </a:rPr>
                      </a:br>
                      <a:r>
                        <a:rPr lang="de-DE" sz="900" kern="1200" dirty="0">
                          <a:solidFill>
                            <a:schemeClr val="bg2">
                              <a:lumMod val="50000"/>
                            </a:schemeClr>
                          </a:solidFill>
                          <a:effectLst/>
                          <a:latin typeface="+mn-lt"/>
                          <a:ea typeface="+mn-ea"/>
                          <a:cs typeface="+mn-cs"/>
                        </a:rPr>
                        <a:t>4.950,00 €</a:t>
                      </a:r>
                    </a:p>
                  </a:txBody>
                  <a:tcPr marL="40072" marR="40072" marT="40072" marB="40072">
                    <a:solidFill>
                      <a:schemeClr val="accent3">
                        <a:lumMod val="40000"/>
                        <a:lumOff val="60000"/>
                      </a:schemeClr>
                    </a:solidFill>
                  </a:tcPr>
                </a:tc>
                <a:tc hMerge="1">
                  <a:txBody>
                    <a:bodyPr/>
                    <a:lstStyle/>
                    <a:p>
                      <a:endParaRPr lang="de-DE"/>
                    </a:p>
                  </a:txBody>
                  <a:tcPr/>
                </a:tc>
                <a:extLst>
                  <a:ext uri="{0D108BD9-81ED-4DB2-BD59-A6C34878D82A}">
                    <a16:rowId xmlns="" xmlns:a16="http://schemas.microsoft.com/office/drawing/2014/main" val="3687324095"/>
                  </a:ext>
                </a:extLst>
              </a:tr>
              <a:tr h="681807">
                <a:tc>
                  <a:txBody>
                    <a:bodyPr/>
                    <a:lstStyle/>
                    <a:p>
                      <a:pPr>
                        <a:lnSpc>
                          <a:spcPts val="1200"/>
                        </a:lnSpc>
                        <a:spcAft>
                          <a:spcPts val="1000"/>
                        </a:spcAft>
                      </a:pPr>
                      <a:r>
                        <a:rPr lang="de-DE" sz="900" dirty="0">
                          <a:effectLst/>
                        </a:rPr>
                        <a:t>Beitragsbemessungsgrenze Kranken-/ Pflegeversicherung (*2)</a:t>
                      </a:r>
                      <a:br>
                        <a:rPr lang="de-DE" sz="900" dirty="0">
                          <a:effectLst/>
                        </a:rPr>
                      </a:br>
                      <a:r>
                        <a:rPr lang="de-DE" sz="900" dirty="0">
                          <a:effectLst/>
                        </a:rPr>
                        <a:t>Jahr</a:t>
                      </a:r>
                      <a:br>
                        <a:rPr lang="de-DE" sz="900" dirty="0">
                          <a:effectLst/>
                        </a:rPr>
                      </a:br>
                      <a:r>
                        <a:rPr lang="de-DE" sz="900" dirty="0">
                          <a:effectLst/>
                        </a:rPr>
                        <a:t>Monat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rgbClr val="92D050"/>
                    </a:solidFill>
                  </a:tcPr>
                </a:tc>
                <a:tc gridSpan="2">
                  <a:txBody>
                    <a:bodyPr/>
                    <a:lstStyle/>
                    <a:p>
                      <a:pPr algn="r">
                        <a:lnSpc>
                          <a:spcPts val="1200"/>
                        </a:lnSpc>
                        <a:spcAft>
                          <a:spcPts val="1000"/>
                        </a:spcAft>
                      </a:pPr>
                      <a:r>
                        <a:rPr lang="de-DE" sz="900" dirty="0">
                          <a:solidFill>
                            <a:schemeClr val="bg2">
                              <a:lumMod val="50000"/>
                            </a:schemeClr>
                          </a:solidFill>
                          <a:effectLst/>
                        </a:rPr>
                        <a:t/>
                      </a:r>
                      <a:br>
                        <a:rPr lang="de-DE" sz="900" dirty="0">
                          <a:solidFill>
                            <a:schemeClr val="bg2">
                              <a:lumMod val="50000"/>
                            </a:schemeClr>
                          </a:solidFill>
                          <a:effectLst/>
                        </a:rPr>
                      </a:br>
                      <a:r>
                        <a:rPr lang="de-DE" sz="900" dirty="0">
                          <a:solidFill>
                            <a:schemeClr val="bg2">
                              <a:lumMod val="50000"/>
                            </a:schemeClr>
                          </a:solidFill>
                          <a:effectLst/>
                        </a:rPr>
                        <a:t/>
                      </a:r>
                      <a:br>
                        <a:rPr lang="de-DE" sz="900" dirty="0">
                          <a:solidFill>
                            <a:schemeClr val="bg2">
                              <a:lumMod val="50000"/>
                            </a:schemeClr>
                          </a:solidFill>
                          <a:effectLst/>
                        </a:rPr>
                      </a:br>
                      <a:r>
                        <a:rPr lang="de-DE" sz="900" dirty="0">
                          <a:solidFill>
                            <a:schemeClr val="bg2">
                              <a:lumMod val="50000"/>
                            </a:schemeClr>
                          </a:solidFill>
                          <a:effectLst/>
                        </a:rPr>
                        <a:t>53.100,00 €</a:t>
                      </a:r>
                      <a:br>
                        <a:rPr lang="de-DE" sz="900" dirty="0">
                          <a:solidFill>
                            <a:schemeClr val="bg2">
                              <a:lumMod val="50000"/>
                            </a:schemeClr>
                          </a:solidFill>
                          <a:effectLst/>
                        </a:rPr>
                      </a:br>
                      <a:r>
                        <a:rPr lang="de-DE" sz="900" dirty="0">
                          <a:solidFill>
                            <a:schemeClr val="bg2">
                              <a:lumMod val="50000"/>
                            </a:schemeClr>
                          </a:solidFill>
                          <a:effectLst/>
                        </a:rPr>
                        <a:t>4.425,00 €</a:t>
                      </a:r>
                      <a:endParaRPr lang="de-DE" sz="9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chemeClr val="accent3">
                        <a:lumMod val="20000"/>
                        <a:lumOff val="80000"/>
                      </a:schemeClr>
                    </a:solidFill>
                  </a:tcPr>
                </a:tc>
                <a:tc hMerge="1">
                  <a:txBody>
                    <a:bodyPr/>
                    <a:lstStyle/>
                    <a:p>
                      <a:endParaRPr lang="de-DE"/>
                    </a:p>
                  </a:txBody>
                  <a:tcPr/>
                </a:tc>
                <a:extLst>
                  <a:ext uri="{0D108BD9-81ED-4DB2-BD59-A6C34878D82A}">
                    <a16:rowId xmlns="" xmlns:a16="http://schemas.microsoft.com/office/drawing/2014/main" val="317177041"/>
                  </a:ext>
                </a:extLst>
              </a:tr>
              <a:tr h="377007">
                <a:tc>
                  <a:txBody>
                    <a:bodyPr/>
                    <a:lstStyle/>
                    <a:p>
                      <a:pPr>
                        <a:lnSpc>
                          <a:spcPts val="1200"/>
                        </a:lnSpc>
                        <a:spcAft>
                          <a:spcPts val="1000"/>
                        </a:spcAft>
                      </a:pPr>
                      <a:r>
                        <a:rPr lang="de-DE" sz="900" dirty="0">
                          <a:effectLst/>
                        </a:rPr>
                        <a:t>Geringfügigkeitsgrenze</a:t>
                      </a:r>
                      <a:br>
                        <a:rPr lang="de-DE" sz="900" dirty="0">
                          <a:effectLst/>
                        </a:rPr>
                      </a:br>
                      <a:r>
                        <a:rPr lang="de-DE" sz="900" dirty="0">
                          <a:effectLst/>
                        </a:rPr>
                        <a:t>Monat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rgbClr val="92D050"/>
                    </a:solidFill>
                  </a:tcPr>
                </a:tc>
                <a:tc gridSpan="2">
                  <a:txBody>
                    <a:bodyPr/>
                    <a:lstStyle/>
                    <a:p>
                      <a:pPr algn="r">
                        <a:lnSpc>
                          <a:spcPts val="1200"/>
                        </a:lnSpc>
                        <a:spcAft>
                          <a:spcPts val="1000"/>
                        </a:spcAft>
                      </a:pPr>
                      <a:r>
                        <a:rPr lang="de-DE" sz="900" dirty="0">
                          <a:solidFill>
                            <a:schemeClr val="bg2">
                              <a:lumMod val="50000"/>
                            </a:schemeClr>
                          </a:solidFill>
                          <a:effectLst/>
                        </a:rPr>
                        <a:t/>
                      </a:r>
                      <a:br>
                        <a:rPr lang="de-DE" sz="900" dirty="0">
                          <a:solidFill>
                            <a:schemeClr val="bg2">
                              <a:lumMod val="50000"/>
                            </a:schemeClr>
                          </a:solidFill>
                          <a:effectLst/>
                        </a:rPr>
                      </a:br>
                      <a:r>
                        <a:rPr lang="de-DE" sz="900" dirty="0">
                          <a:solidFill>
                            <a:schemeClr val="bg2">
                              <a:lumMod val="50000"/>
                            </a:schemeClr>
                          </a:solidFill>
                          <a:effectLst/>
                        </a:rPr>
                        <a:t>450,00 €</a:t>
                      </a:r>
                      <a:endParaRPr lang="de-DE" sz="9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chemeClr val="accent3">
                        <a:lumMod val="40000"/>
                        <a:lumOff val="60000"/>
                      </a:schemeClr>
                    </a:solidFill>
                  </a:tcPr>
                </a:tc>
                <a:tc hMerge="1">
                  <a:txBody>
                    <a:bodyPr/>
                    <a:lstStyle/>
                    <a:p>
                      <a:endParaRPr lang="de-DE"/>
                    </a:p>
                  </a:txBody>
                  <a:tcPr/>
                </a:tc>
                <a:extLst>
                  <a:ext uri="{0D108BD9-81ED-4DB2-BD59-A6C34878D82A}">
                    <a16:rowId xmlns="" xmlns:a16="http://schemas.microsoft.com/office/drawing/2014/main" val="1596049916"/>
                  </a:ext>
                </a:extLst>
              </a:tr>
              <a:tr h="529407">
                <a:tc>
                  <a:txBody>
                    <a:bodyPr/>
                    <a:lstStyle/>
                    <a:p>
                      <a:pPr>
                        <a:lnSpc>
                          <a:spcPts val="1200"/>
                        </a:lnSpc>
                        <a:spcAft>
                          <a:spcPts val="1000"/>
                        </a:spcAft>
                      </a:pPr>
                      <a:r>
                        <a:rPr lang="de-DE" sz="900" dirty="0">
                          <a:effectLst/>
                        </a:rPr>
                        <a:t>Rentenversicherung</a:t>
                      </a:r>
                      <a:br>
                        <a:rPr lang="de-DE" sz="900" dirty="0">
                          <a:effectLst/>
                        </a:rPr>
                      </a:br>
                      <a:r>
                        <a:rPr lang="de-DE" sz="900" dirty="0">
                          <a:effectLst/>
                        </a:rPr>
                        <a:t>Arbeitgeberanteil</a:t>
                      </a:r>
                      <a:br>
                        <a:rPr lang="de-DE" sz="900" dirty="0">
                          <a:effectLst/>
                        </a:rPr>
                      </a:br>
                      <a:r>
                        <a:rPr lang="de-DE" sz="900" dirty="0">
                          <a:effectLst/>
                        </a:rPr>
                        <a:t>Arbeitnehmeranteil</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rgbClr val="92D050"/>
                    </a:solidFill>
                  </a:tcPr>
                </a:tc>
                <a:tc gridSpan="2">
                  <a:txBody>
                    <a:bodyPr/>
                    <a:lstStyle/>
                    <a:p>
                      <a:pPr algn="r">
                        <a:lnSpc>
                          <a:spcPts val="1200"/>
                        </a:lnSpc>
                        <a:spcAft>
                          <a:spcPts val="1000"/>
                        </a:spcAft>
                      </a:pPr>
                      <a:r>
                        <a:rPr lang="de-DE" sz="900" dirty="0">
                          <a:solidFill>
                            <a:schemeClr val="bg2">
                              <a:lumMod val="50000"/>
                            </a:schemeClr>
                          </a:solidFill>
                          <a:effectLst/>
                        </a:rPr>
                        <a:t>18,60 %</a:t>
                      </a:r>
                      <a:br>
                        <a:rPr lang="de-DE" sz="900" dirty="0">
                          <a:solidFill>
                            <a:schemeClr val="bg2">
                              <a:lumMod val="50000"/>
                            </a:schemeClr>
                          </a:solidFill>
                          <a:effectLst/>
                        </a:rPr>
                      </a:br>
                      <a:r>
                        <a:rPr lang="de-DE" sz="900" dirty="0">
                          <a:solidFill>
                            <a:schemeClr val="bg2">
                              <a:lumMod val="50000"/>
                            </a:schemeClr>
                          </a:solidFill>
                          <a:effectLst/>
                        </a:rPr>
                        <a:t>9,30 %</a:t>
                      </a:r>
                      <a:br>
                        <a:rPr lang="de-DE" sz="900" dirty="0">
                          <a:solidFill>
                            <a:schemeClr val="bg2">
                              <a:lumMod val="50000"/>
                            </a:schemeClr>
                          </a:solidFill>
                          <a:effectLst/>
                        </a:rPr>
                      </a:br>
                      <a:r>
                        <a:rPr lang="de-DE" sz="900" dirty="0">
                          <a:solidFill>
                            <a:schemeClr val="bg2">
                              <a:lumMod val="50000"/>
                            </a:schemeClr>
                          </a:solidFill>
                          <a:effectLst/>
                        </a:rPr>
                        <a:t>9,30 %</a:t>
                      </a:r>
                      <a:endParaRPr lang="de-DE" sz="9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chemeClr val="accent3">
                        <a:lumMod val="20000"/>
                        <a:lumOff val="80000"/>
                      </a:schemeClr>
                    </a:solidFill>
                  </a:tcPr>
                </a:tc>
                <a:tc hMerge="1">
                  <a:txBody>
                    <a:bodyPr/>
                    <a:lstStyle/>
                    <a:p>
                      <a:endParaRPr lang="de-DE"/>
                    </a:p>
                  </a:txBody>
                  <a:tcPr/>
                </a:tc>
                <a:extLst>
                  <a:ext uri="{0D108BD9-81ED-4DB2-BD59-A6C34878D82A}">
                    <a16:rowId xmlns="" xmlns:a16="http://schemas.microsoft.com/office/drawing/2014/main" val="1799859080"/>
                  </a:ext>
                </a:extLst>
              </a:tr>
              <a:tr h="529407">
                <a:tc>
                  <a:txBody>
                    <a:bodyPr/>
                    <a:lstStyle/>
                    <a:p>
                      <a:pPr>
                        <a:lnSpc>
                          <a:spcPts val="1200"/>
                        </a:lnSpc>
                        <a:spcAft>
                          <a:spcPts val="1000"/>
                        </a:spcAft>
                      </a:pPr>
                      <a:r>
                        <a:rPr lang="de-DE" sz="900" dirty="0">
                          <a:effectLst/>
                        </a:rPr>
                        <a:t>Arbeitslosenversicherung</a:t>
                      </a:r>
                      <a:br>
                        <a:rPr lang="de-DE" sz="900" dirty="0">
                          <a:effectLst/>
                        </a:rPr>
                      </a:br>
                      <a:r>
                        <a:rPr lang="de-DE" sz="900" dirty="0">
                          <a:effectLst/>
                        </a:rPr>
                        <a:t>Arbeitgeberanteil</a:t>
                      </a:r>
                      <a:br>
                        <a:rPr lang="de-DE" sz="900" dirty="0">
                          <a:effectLst/>
                        </a:rPr>
                      </a:br>
                      <a:r>
                        <a:rPr lang="de-DE" sz="900" dirty="0">
                          <a:effectLst/>
                        </a:rPr>
                        <a:t>Arbeitnehmeranteil</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rgbClr val="92D050"/>
                    </a:solidFill>
                  </a:tcPr>
                </a:tc>
                <a:tc gridSpan="2">
                  <a:txBody>
                    <a:bodyPr/>
                    <a:lstStyle/>
                    <a:p>
                      <a:pPr algn="r">
                        <a:lnSpc>
                          <a:spcPts val="1200"/>
                        </a:lnSpc>
                        <a:spcAft>
                          <a:spcPts val="1000"/>
                        </a:spcAft>
                      </a:pPr>
                      <a:r>
                        <a:rPr lang="de-DE" sz="900" dirty="0">
                          <a:solidFill>
                            <a:schemeClr val="bg2">
                              <a:lumMod val="50000"/>
                            </a:schemeClr>
                          </a:solidFill>
                          <a:effectLst/>
                        </a:rPr>
                        <a:t>3,00 %</a:t>
                      </a:r>
                      <a:br>
                        <a:rPr lang="de-DE" sz="900" dirty="0">
                          <a:solidFill>
                            <a:schemeClr val="bg2">
                              <a:lumMod val="50000"/>
                            </a:schemeClr>
                          </a:solidFill>
                          <a:effectLst/>
                        </a:rPr>
                      </a:br>
                      <a:r>
                        <a:rPr lang="de-DE" sz="900" dirty="0">
                          <a:solidFill>
                            <a:schemeClr val="bg2">
                              <a:lumMod val="50000"/>
                            </a:schemeClr>
                          </a:solidFill>
                          <a:effectLst/>
                        </a:rPr>
                        <a:t>1,50 %</a:t>
                      </a:r>
                      <a:br>
                        <a:rPr lang="de-DE" sz="900" dirty="0">
                          <a:solidFill>
                            <a:schemeClr val="bg2">
                              <a:lumMod val="50000"/>
                            </a:schemeClr>
                          </a:solidFill>
                          <a:effectLst/>
                        </a:rPr>
                      </a:br>
                      <a:r>
                        <a:rPr lang="de-DE" sz="900" dirty="0">
                          <a:solidFill>
                            <a:schemeClr val="bg2">
                              <a:lumMod val="50000"/>
                            </a:schemeClr>
                          </a:solidFill>
                          <a:effectLst/>
                        </a:rPr>
                        <a:t>1,50 %</a:t>
                      </a:r>
                      <a:endParaRPr lang="de-DE" sz="9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chemeClr val="accent3">
                        <a:lumMod val="40000"/>
                        <a:lumOff val="60000"/>
                      </a:schemeClr>
                    </a:solidFill>
                  </a:tcPr>
                </a:tc>
                <a:tc hMerge="1">
                  <a:txBody>
                    <a:bodyPr/>
                    <a:lstStyle/>
                    <a:p>
                      <a:endParaRPr lang="de-DE"/>
                    </a:p>
                  </a:txBody>
                  <a:tcPr/>
                </a:tc>
                <a:extLst>
                  <a:ext uri="{0D108BD9-81ED-4DB2-BD59-A6C34878D82A}">
                    <a16:rowId xmlns="" xmlns:a16="http://schemas.microsoft.com/office/drawing/2014/main" val="618683296"/>
                  </a:ext>
                </a:extLst>
              </a:tr>
              <a:tr h="834207">
                <a:tc>
                  <a:txBody>
                    <a:bodyPr/>
                    <a:lstStyle/>
                    <a:p>
                      <a:pPr>
                        <a:lnSpc>
                          <a:spcPts val="1200"/>
                        </a:lnSpc>
                        <a:spcAft>
                          <a:spcPts val="1000"/>
                        </a:spcAft>
                      </a:pPr>
                      <a:r>
                        <a:rPr lang="de-DE" sz="900" dirty="0">
                          <a:effectLst/>
                        </a:rPr>
                        <a:t>Pflegeversicherung</a:t>
                      </a:r>
                      <a:br>
                        <a:rPr lang="de-DE" sz="900" dirty="0">
                          <a:effectLst/>
                        </a:rPr>
                      </a:br>
                      <a:r>
                        <a:rPr lang="de-DE" sz="900" dirty="0">
                          <a:effectLst/>
                        </a:rPr>
                        <a:t>Arbeitgeberanteil</a:t>
                      </a:r>
                      <a:br>
                        <a:rPr lang="de-DE" sz="900" dirty="0">
                          <a:effectLst/>
                        </a:rPr>
                      </a:br>
                      <a:r>
                        <a:rPr lang="de-DE" sz="900" dirty="0">
                          <a:effectLst/>
                        </a:rPr>
                        <a:t>Arbeitnehmeranteil</a:t>
                      </a:r>
                      <a:br>
                        <a:rPr lang="de-DE" sz="900" dirty="0">
                          <a:effectLst/>
                        </a:rPr>
                      </a:br>
                      <a:r>
                        <a:rPr lang="de-DE" sz="900" dirty="0">
                          <a:effectLst/>
                        </a:rPr>
                        <a:t>Beitragszuschlag für Kinderlose ab Vollendung des 23. Lebensjahres</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rgbClr val="92D050"/>
                    </a:solidFill>
                  </a:tcPr>
                </a:tc>
                <a:tc gridSpan="2">
                  <a:txBody>
                    <a:bodyPr/>
                    <a:lstStyle/>
                    <a:p>
                      <a:pPr algn="r">
                        <a:lnSpc>
                          <a:spcPts val="1200"/>
                        </a:lnSpc>
                        <a:spcAft>
                          <a:spcPts val="1000"/>
                        </a:spcAft>
                      </a:pPr>
                      <a:r>
                        <a:rPr lang="de-DE" sz="900" dirty="0">
                          <a:solidFill>
                            <a:schemeClr val="bg2">
                              <a:lumMod val="50000"/>
                            </a:schemeClr>
                          </a:solidFill>
                          <a:effectLst/>
                        </a:rPr>
                        <a:t>2,55 %</a:t>
                      </a:r>
                      <a:br>
                        <a:rPr lang="de-DE" sz="900" dirty="0">
                          <a:solidFill>
                            <a:schemeClr val="bg2">
                              <a:lumMod val="50000"/>
                            </a:schemeClr>
                          </a:solidFill>
                          <a:effectLst/>
                        </a:rPr>
                      </a:br>
                      <a:r>
                        <a:rPr lang="de-DE" sz="900" dirty="0">
                          <a:solidFill>
                            <a:schemeClr val="bg2">
                              <a:lumMod val="50000"/>
                            </a:schemeClr>
                          </a:solidFill>
                          <a:effectLst/>
                        </a:rPr>
                        <a:t>1,275 %</a:t>
                      </a:r>
                      <a:br>
                        <a:rPr lang="de-DE" sz="900" dirty="0">
                          <a:solidFill>
                            <a:schemeClr val="bg2">
                              <a:lumMod val="50000"/>
                            </a:schemeClr>
                          </a:solidFill>
                          <a:effectLst/>
                        </a:rPr>
                      </a:br>
                      <a:r>
                        <a:rPr lang="de-DE" sz="900" dirty="0">
                          <a:solidFill>
                            <a:schemeClr val="bg2">
                              <a:lumMod val="50000"/>
                            </a:schemeClr>
                          </a:solidFill>
                          <a:effectLst/>
                        </a:rPr>
                        <a:t>1,275 %</a:t>
                      </a:r>
                      <a:br>
                        <a:rPr lang="de-DE" sz="900" dirty="0">
                          <a:solidFill>
                            <a:schemeClr val="bg2">
                              <a:lumMod val="50000"/>
                            </a:schemeClr>
                          </a:solidFill>
                          <a:effectLst/>
                        </a:rPr>
                      </a:br>
                      <a:r>
                        <a:rPr lang="de-DE" sz="900" dirty="0">
                          <a:solidFill>
                            <a:schemeClr val="bg2">
                              <a:lumMod val="50000"/>
                            </a:schemeClr>
                          </a:solidFill>
                          <a:effectLst/>
                        </a:rPr>
                        <a:t>0,25 %</a:t>
                      </a:r>
                      <a:endParaRPr lang="de-DE" sz="9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chemeClr val="accent3">
                        <a:lumMod val="20000"/>
                        <a:lumOff val="80000"/>
                      </a:schemeClr>
                    </a:solidFill>
                  </a:tcPr>
                </a:tc>
                <a:tc hMerge="1">
                  <a:txBody>
                    <a:bodyPr/>
                    <a:lstStyle/>
                    <a:p>
                      <a:endParaRPr lang="de-DE"/>
                    </a:p>
                  </a:txBody>
                  <a:tcPr/>
                </a:tc>
                <a:extLst>
                  <a:ext uri="{0D108BD9-81ED-4DB2-BD59-A6C34878D82A}">
                    <a16:rowId xmlns="" xmlns:a16="http://schemas.microsoft.com/office/drawing/2014/main" val="1920500733"/>
                  </a:ext>
                </a:extLst>
              </a:tr>
              <a:tr h="1291407">
                <a:tc>
                  <a:txBody>
                    <a:bodyPr/>
                    <a:lstStyle/>
                    <a:p>
                      <a:pPr>
                        <a:lnSpc>
                          <a:spcPts val="1200"/>
                        </a:lnSpc>
                        <a:spcAft>
                          <a:spcPts val="1000"/>
                        </a:spcAft>
                      </a:pPr>
                      <a:r>
                        <a:rPr lang="de-DE" sz="900" dirty="0">
                          <a:effectLst/>
                        </a:rPr>
                        <a:t>Krankenversicherung</a:t>
                      </a:r>
                      <a:br>
                        <a:rPr lang="de-DE" sz="900" dirty="0">
                          <a:effectLst/>
                        </a:rPr>
                      </a:br>
                      <a:r>
                        <a:rPr lang="de-DE" sz="900" dirty="0">
                          <a:effectLst/>
                        </a:rPr>
                        <a:t>Allgemeiner Beitragssatz (*3)</a:t>
                      </a:r>
                      <a:br>
                        <a:rPr lang="de-DE" sz="900" dirty="0">
                          <a:effectLst/>
                        </a:rPr>
                      </a:br>
                      <a:r>
                        <a:rPr lang="de-DE" sz="900" dirty="0">
                          <a:effectLst/>
                        </a:rPr>
                        <a:t>Arbeitgeberanteil</a:t>
                      </a:r>
                      <a:br>
                        <a:rPr lang="de-DE" sz="900" dirty="0">
                          <a:effectLst/>
                        </a:rPr>
                      </a:br>
                      <a:r>
                        <a:rPr lang="de-DE" sz="900" dirty="0">
                          <a:effectLst/>
                        </a:rPr>
                        <a:t>Arbeitnehmeranteil (*3)</a:t>
                      </a:r>
                    </a:p>
                    <a:p>
                      <a:pPr>
                        <a:lnSpc>
                          <a:spcPts val="1200"/>
                        </a:lnSpc>
                        <a:spcAft>
                          <a:spcPts val="1000"/>
                        </a:spcAft>
                      </a:pPr>
                      <a:r>
                        <a:rPr lang="de-DE" sz="900" dirty="0">
                          <a:effectLst/>
                        </a:rPr>
                        <a:t>Ermäßigter Beitragssatz (*3)</a:t>
                      </a:r>
                      <a:br>
                        <a:rPr lang="de-DE" sz="900" dirty="0">
                          <a:effectLst/>
                        </a:rPr>
                      </a:br>
                      <a:r>
                        <a:rPr lang="de-DE" sz="900" dirty="0">
                          <a:effectLst/>
                        </a:rPr>
                        <a:t>Arbeitgeberanteil</a:t>
                      </a:r>
                      <a:br>
                        <a:rPr lang="de-DE" sz="900" dirty="0">
                          <a:effectLst/>
                        </a:rPr>
                      </a:br>
                      <a:r>
                        <a:rPr lang="de-DE" sz="900" dirty="0">
                          <a:effectLst/>
                        </a:rPr>
                        <a:t>Arbeitnehmeranteil (*3)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rgbClr val="92D050"/>
                    </a:solidFill>
                  </a:tcPr>
                </a:tc>
                <a:tc gridSpan="2">
                  <a:txBody>
                    <a:bodyPr/>
                    <a:lstStyle/>
                    <a:p>
                      <a:pPr algn="r">
                        <a:lnSpc>
                          <a:spcPts val="1200"/>
                        </a:lnSpc>
                        <a:spcAft>
                          <a:spcPts val="1000"/>
                        </a:spcAft>
                      </a:pPr>
                      <a:r>
                        <a:rPr lang="de-DE" sz="900" dirty="0">
                          <a:solidFill>
                            <a:schemeClr val="bg2">
                              <a:lumMod val="50000"/>
                            </a:schemeClr>
                          </a:solidFill>
                          <a:effectLst/>
                        </a:rPr>
                        <a:t/>
                      </a:r>
                      <a:br>
                        <a:rPr lang="de-DE" sz="900" dirty="0">
                          <a:solidFill>
                            <a:schemeClr val="bg2">
                              <a:lumMod val="50000"/>
                            </a:schemeClr>
                          </a:solidFill>
                          <a:effectLst/>
                        </a:rPr>
                      </a:br>
                      <a:r>
                        <a:rPr lang="de-DE" sz="900" dirty="0">
                          <a:solidFill>
                            <a:schemeClr val="bg2">
                              <a:lumMod val="50000"/>
                            </a:schemeClr>
                          </a:solidFill>
                          <a:effectLst/>
                        </a:rPr>
                        <a:t>15,60 %</a:t>
                      </a:r>
                      <a:br>
                        <a:rPr lang="de-DE" sz="900" dirty="0">
                          <a:solidFill>
                            <a:schemeClr val="bg2">
                              <a:lumMod val="50000"/>
                            </a:schemeClr>
                          </a:solidFill>
                          <a:effectLst/>
                        </a:rPr>
                      </a:br>
                      <a:r>
                        <a:rPr lang="de-DE" sz="900" dirty="0">
                          <a:solidFill>
                            <a:schemeClr val="bg2">
                              <a:lumMod val="50000"/>
                            </a:schemeClr>
                          </a:solidFill>
                          <a:effectLst/>
                        </a:rPr>
                        <a:t>7,30 %</a:t>
                      </a:r>
                      <a:br>
                        <a:rPr lang="de-DE" sz="900" dirty="0">
                          <a:solidFill>
                            <a:schemeClr val="bg2">
                              <a:lumMod val="50000"/>
                            </a:schemeClr>
                          </a:solidFill>
                          <a:effectLst/>
                        </a:rPr>
                      </a:br>
                      <a:r>
                        <a:rPr lang="de-DE" sz="900" dirty="0">
                          <a:solidFill>
                            <a:schemeClr val="bg2">
                              <a:lumMod val="50000"/>
                            </a:schemeClr>
                          </a:solidFill>
                          <a:effectLst/>
                        </a:rPr>
                        <a:t>8,30 %</a:t>
                      </a:r>
                      <a:br>
                        <a:rPr lang="de-DE" sz="900" dirty="0">
                          <a:solidFill>
                            <a:schemeClr val="bg2">
                              <a:lumMod val="50000"/>
                            </a:schemeClr>
                          </a:solidFill>
                          <a:effectLst/>
                        </a:rPr>
                      </a:br>
                      <a:r>
                        <a:rPr lang="de-DE" sz="900" dirty="0">
                          <a:solidFill>
                            <a:schemeClr val="bg2">
                              <a:lumMod val="50000"/>
                            </a:schemeClr>
                          </a:solidFill>
                          <a:effectLst/>
                        </a:rPr>
                        <a:t/>
                      </a:r>
                      <a:br>
                        <a:rPr lang="de-DE" sz="900" dirty="0">
                          <a:solidFill>
                            <a:schemeClr val="bg2">
                              <a:lumMod val="50000"/>
                            </a:schemeClr>
                          </a:solidFill>
                          <a:effectLst/>
                        </a:rPr>
                      </a:br>
                      <a:r>
                        <a:rPr lang="de-DE" sz="900" dirty="0">
                          <a:solidFill>
                            <a:schemeClr val="bg2">
                              <a:lumMod val="50000"/>
                            </a:schemeClr>
                          </a:solidFill>
                          <a:effectLst/>
                        </a:rPr>
                        <a:t>15,00 %</a:t>
                      </a:r>
                      <a:br>
                        <a:rPr lang="de-DE" sz="900" dirty="0">
                          <a:solidFill>
                            <a:schemeClr val="bg2">
                              <a:lumMod val="50000"/>
                            </a:schemeClr>
                          </a:solidFill>
                          <a:effectLst/>
                        </a:rPr>
                      </a:br>
                      <a:r>
                        <a:rPr lang="de-DE" sz="900" dirty="0">
                          <a:solidFill>
                            <a:schemeClr val="bg2">
                              <a:lumMod val="50000"/>
                            </a:schemeClr>
                          </a:solidFill>
                          <a:effectLst/>
                        </a:rPr>
                        <a:t>7,00 %</a:t>
                      </a:r>
                      <a:br>
                        <a:rPr lang="de-DE" sz="900" dirty="0">
                          <a:solidFill>
                            <a:schemeClr val="bg2">
                              <a:lumMod val="50000"/>
                            </a:schemeClr>
                          </a:solidFill>
                          <a:effectLst/>
                        </a:rPr>
                      </a:br>
                      <a:r>
                        <a:rPr lang="de-DE" sz="900" dirty="0">
                          <a:solidFill>
                            <a:schemeClr val="bg2">
                              <a:lumMod val="50000"/>
                            </a:schemeClr>
                          </a:solidFill>
                          <a:effectLst/>
                        </a:rPr>
                        <a:t>8,00 %</a:t>
                      </a:r>
                      <a:endParaRPr lang="de-DE" sz="9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0072" marR="40072" marT="40072" marB="40072">
                    <a:solidFill>
                      <a:schemeClr val="accent3">
                        <a:lumMod val="40000"/>
                        <a:lumOff val="60000"/>
                      </a:schemeClr>
                    </a:solidFill>
                  </a:tcPr>
                </a:tc>
                <a:tc hMerge="1">
                  <a:txBody>
                    <a:bodyPr/>
                    <a:lstStyle/>
                    <a:p>
                      <a:endParaRPr lang="de-DE"/>
                    </a:p>
                  </a:txBody>
                  <a:tcPr/>
                </a:tc>
                <a:extLst>
                  <a:ext uri="{0D108BD9-81ED-4DB2-BD59-A6C34878D82A}">
                    <a16:rowId xmlns="" xmlns:a16="http://schemas.microsoft.com/office/drawing/2014/main" val="1199296903"/>
                  </a:ext>
                </a:extLst>
              </a:tr>
            </a:tbl>
          </a:graphicData>
        </a:graphic>
      </p:graphicFrame>
    </p:spTree>
    <p:extLst>
      <p:ext uri="{BB962C8B-B14F-4D97-AF65-F5344CB8AC3E}">
        <p14:creationId xmlns:p14="http://schemas.microsoft.com/office/powerpoint/2010/main" val="3784657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E5C720BB-7A7E-470D-B1AB-5BF50A5CCD6F}"/>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76155CB1-ECFD-4364-B547-7FC08B3343C3}"/>
              </a:ext>
            </a:extLst>
          </p:cNvPr>
          <p:cNvSpPr>
            <a:spLocks noGrp="1"/>
          </p:cNvSpPr>
          <p:nvPr>
            <p:ph type="body" idx="1"/>
          </p:nvPr>
        </p:nvSpPr>
        <p:spPr/>
        <p:txBody>
          <a:bodyPr/>
          <a:lstStyle/>
          <a:p>
            <a:r>
              <a:rPr lang="de-DE" dirty="0"/>
              <a:t>Weitere Rechengrößen 2018</a:t>
            </a:r>
          </a:p>
        </p:txBody>
      </p:sp>
      <p:sp>
        <p:nvSpPr>
          <p:cNvPr id="4" name="Foliennummernplatzhalter 3">
            <a:extLst>
              <a:ext uri="{FF2B5EF4-FFF2-40B4-BE49-F238E27FC236}">
                <a16:creationId xmlns="" xmlns:a16="http://schemas.microsoft.com/office/drawing/2014/main" id="{661F5044-D1F2-4290-A5C8-95D665D1DDA6}"/>
              </a:ext>
            </a:extLst>
          </p:cNvPr>
          <p:cNvSpPr>
            <a:spLocks noGrp="1"/>
          </p:cNvSpPr>
          <p:nvPr>
            <p:ph type="sldNum" sz="quarter" idx="12"/>
          </p:nvPr>
        </p:nvSpPr>
        <p:spPr/>
        <p:txBody>
          <a:bodyPr/>
          <a:lstStyle/>
          <a:p>
            <a:endParaRPr lang="de-DE" dirty="0"/>
          </a:p>
        </p:txBody>
      </p:sp>
      <p:sp>
        <p:nvSpPr>
          <p:cNvPr id="5" name="Textfeld 4">
            <a:extLst>
              <a:ext uri="{FF2B5EF4-FFF2-40B4-BE49-F238E27FC236}">
                <a16:creationId xmlns="" xmlns:a16="http://schemas.microsoft.com/office/drawing/2014/main" id="{5BB2869B-7F56-49E4-97B4-C5152AB39A49}"/>
              </a:ext>
            </a:extLst>
          </p:cNvPr>
          <p:cNvSpPr txBox="1"/>
          <p:nvPr/>
        </p:nvSpPr>
        <p:spPr>
          <a:xfrm>
            <a:off x="449488" y="1884139"/>
            <a:ext cx="7277980" cy="2308324"/>
          </a:xfrm>
          <a:prstGeom prst="rect">
            <a:avLst/>
          </a:prstGeom>
          <a:noFill/>
        </p:spPr>
        <p:txBody>
          <a:bodyPr wrap="square" rtlCol="0">
            <a:spAutoFit/>
          </a:bodyPr>
          <a:lstStyle/>
          <a:p>
            <a:endParaRPr lang="de-DE" dirty="0"/>
          </a:p>
          <a:p>
            <a:r>
              <a:rPr lang="de-DE" dirty="0"/>
              <a:t>- Künstlersozialkasse: </a:t>
            </a:r>
          </a:p>
          <a:p>
            <a:r>
              <a:rPr lang="de-DE" dirty="0"/>
              <a:t>  Beitragssatz 4,2 %</a:t>
            </a:r>
          </a:p>
          <a:p>
            <a:endParaRPr lang="de-DE" dirty="0"/>
          </a:p>
          <a:p>
            <a:r>
              <a:rPr lang="de-DE" dirty="0"/>
              <a:t>- Einkommensteuer: </a:t>
            </a:r>
          </a:p>
          <a:p>
            <a:r>
              <a:rPr lang="de-DE" dirty="0"/>
              <a:t>  Grundfreibetrag: </a:t>
            </a:r>
          </a:p>
          <a:p>
            <a:r>
              <a:rPr lang="de-DE" dirty="0"/>
              <a:t>   -   9.000 Euro (ledig), </a:t>
            </a:r>
          </a:p>
          <a:p>
            <a:r>
              <a:rPr lang="de-DE" dirty="0"/>
              <a:t>   - 18.000 Euro (verheiratet) </a:t>
            </a:r>
          </a:p>
        </p:txBody>
      </p:sp>
    </p:spTree>
    <p:extLst>
      <p:ext uri="{BB962C8B-B14F-4D97-AF65-F5344CB8AC3E}">
        <p14:creationId xmlns:p14="http://schemas.microsoft.com/office/powerpoint/2010/main" val="2443498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DE686A8A-08D3-4E1F-BAFA-D5DB451B9277}"/>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7E9DDF06-D413-4711-B780-509BEB604E5E}"/>
              </a:ext>
            </a:extLst>
          </p:cNvPr>
          <p:cNvSpPr>
            <a:spLocks noGrp="1"/>
          </p:cNvSpPr>
          <p:nvPr>
            <p:ph type="body" idx="1"/>
          </p:nvPr>
        </p:nvSpPr>
        <p:spPr/>
        <p:txBody>
          <a:bodyPr/>
          <a:lstStyle/>
          <a:p>
            <a:r>
              <a:rPr lang="de-DE" dirty="0"/>
              <a:t>Quellenverzeichnis</a:t>
            </a:r>
          </a:p>
        </p:txBody>
      </p:sp>
      <p:sp>
        <p:nvSpPr>
          <p:cNvPr id="4" name="Foliennummernplatzhalter 3">
            <a:extLst>
              <a:ext uri="{FF2B5EF4-FFF2-40B4-BE49-F238E27FC236}">
                <a16:creationId xmlns="" xmlns:a16="http://schemas.microsoft.com/office/drawing/2014/main" id="{3688B0F4-D2E3-4CEB-A680-98BF138D61ED}"/>
              </a:ext>
            </a:extLst>
          </p:cNvPr>
          <p:cNvSpPr>
            <a:spLocks noGrp="1"/>
          </p:cNvSpPr>
          <p:nvPr>
            <p:ph type="sldNum" sz="quarter" idx="12"/>
          </p:nvPr>
        </p:nvSpPr>
        <p:spPr/>
        <p:txBody>
          <a:bodyPr/>
          <a:lstStyle/>
          <a:p>
            <a:r>
              <a:rPr lang="de-DE" dirty="0"/>
              <a:t>96</a:t>
            </a:r>
          </a:p>
        </p:txBody>
      </p:sp>
      <p:sp>
        <p:nvSpPr>
          <p:cNvPr id="6" name="Rechteck 5">
            <a:extLst>
              <a:ext uri="{FF2B5EF4-FFF2-40B4-BE49-F238E27FC236}">
                <a16:creationId xmlns="" xmlns:a16="http://schemas.microsoft.com/office/drawing/2014/main" id="{4841B030-D21A-48EE-9F23-D2ABA3B954E7}"/>
              </a:ext>
            </a:extLst>
          </p:cNvPr>
          <p:cNvSpPr/>
          <p:nvPr/>
        </p:nvSpPr>
        <p:spPr>
          <a:xfrm>
            <a:off x="444500" y="1900850"/>
            <a:ext cx="8216900" cy="4216539"/>
          </a:xfrm>
          <a:prstGeom prst="rect">
            <a:avLst/>
          </a:prstGeom>
        </p:spPr>
        <p:txBody>
          <a:bodyPr wrap="square">
            <a:spAutoFit/>
          </a:bodyPr>
          <a:lstStyle/>
          <a:p>
            <a:pPr marL="0" indent="0">
              <a:buFontTx/>
              <a:buNone/>
            </a:pPr>
            <a:endParaRPr lang="de-DE" altLang="de-DE" dirty="0">
              <a:latin typeface="Arial" pitchFamily="34" charset="0"/>
              <a:cs typeface="Arial" pitchFamily="34" charset="0"/>
            </a:endParaRPr>
          </a:p>
          <a:p>
            <a:r>
              <a:rPr lang="de-DE" altLang="de-DE" sz="1000" dirty="0">
                <a:latin typeface="Arial" pitchFamily="34" charset="0"/>
                <a:cs typeface="Arial" pitchFamily="34" charset="0"/>
              </a:rPr>
              <a:t>Bild Seite 39:</a:t>
            </a:r>
          </a:p>
          <a:p>
            <a:r>
              <a:rPr lang="de-DE" altLang="de-DE" sz="1000" dirty="0">
                <a:latin typeface="Arial" pitchFamily="34" charset="0"/>
                <a:cs typeface="Arial" pitchFamily="34" charset="0"/>
                <a:hlinkClick r:id="rId2"/>
              </a:rPr>
              <a:t>https://pixabay.com/de/benennen-stochern-finger-zeigen-427537/</a:t>
            </a:r>
            <a:r>
              <a:rPr lang="de-DE" altLang="de-DE" sz="1000" dirty="0">
                <a:latin typeface="Arial" pitchFamily="34" charset="0"/>
                <a:cs typeface="Arial" pitchFamily="34" charset="0"/>
              </a:rPr>
              <a:t> </a:t>
            </a:r>
          </a:p>
          <a:p>
            <a:pPr marL="0" indent="0">
              <a:buFontTx/>
              <a:buNone/>
            </a:pPr>
            <a:endParaRPr lang="de-DE" altLang="de-DE" sz="1000" dirty="0">
              <a:latin typeface="Arial" pitchFamily="34" charset="0"/>
              <a:cs typeface="Arial" pitchFamily="34" charset="0"/>
            </a:endParaRPr>
          </a:p>
          <a:p>
            <a:pPr marL="0" indent="0">
              <a:buFontTx/>
              <a:buNone/>
            </a:pPr>
            <a:r>
              <a:rPr lang="de-DE" altLang="de-DE" sz="1000" dirty="0">
                <a:latin typeface="Arial" pitchFamily="34" charset="0"/>
                <a:cs typeface="Arial" pitchFamily="34" charset="0"/>
              </a:rPr>
              <a:t>Bild Seite 74 ff.:</a:t>
            </a:r>
          </a:p>
          <a:p>
            <a:pPr marL="0" indent="0">
              <a:buFontTx/>
              <a:buNone/>
            </a:pPr>
            <a:r>
              <a:rPr lang="de-DE" altLang="de-DE" sz="1000" dirty="0">
                <a:latin typeface="Arial" pitchFamily="34" charset="0"/>
                <a:cs typeface="Arial" pitchFamily="34" charset="0"/>
                <a:hlinkClick r:id="rId3"/>
              </a:rPr>
              <a:t>http://www.bmwi.de/BMWi/Navigation/Service/publikationen,did=34874.html</a:t>
            </a:r>
            <a:endParaRPr lang="de-DE" altLang="de-DE" sz="1000" dirty="0">
              <a:latin typeface="Arial" pitchFamily="34" charset="0"/>
              <a:cs typeface="Arial" pitchFamily="34" charset="0"/>
            </a:endParaRPr>
          </a:p>
          <a:p>
            <a:endParaRPr lang="de-DE" altLang="de-DE" sz="1000" dirty="0">
              <a:latin typeface="Arial" pitchFamily="34" charset="0"/>
              <a:cs typeface="Arial" pitchFamily="34" charset="0"/>
            </a:endParaRPr>
          </a:p>
          <a:p>
            <a:r>
              <a:rPr lang="de-DE" altLang="de-DE" sz="1000" dirty="0">
                <a:latin typeface="Arial" pitchFamily="34" charset="0"/>
                <a:cs typeface="Arial" pitchFamily="34" charset="0"/>
              </a:rPr>
              <a:t>Bild Seite 76:</a:t>
            </a:r>
          </a:p>
          <a:p>
            <a:r>
              <a:rPr lang="de-DE" altLang="de-DE" sz="1000" dirty="0">
                <a:latin typeface="Arial" pitchFamily="34" charset="0"/>
                <a:cs typeface="Arial" pitchFamily="34" charset="0"/>
                <a:hlinkClick r:id="rId4"/>
              </a:rPr>
              <a:t>https://pixabay.com/de/ma%CC%88nner-angestellte-anzug-arbeit-1979261/</a:t>
            </a:r>
            <a:endParaRPr lang="de-DE" altLang="de-DE" sz="1000" dirty="0">
              <a:latin typeface="Arial" pitchFamily="34" charset="0"/>
              <a:cs typeface="Arial" pitchFamily="34" charset="0"/>
            </a:endParaRPr>
          </a:p>
          <a:p>
            <a:r>
              <a:rPr lang="de-DE" altLang="de-DE" sz="1000" dirty="0">
                <a:latin typeface="Arial" pitchFamily="34" charset="0"/>
                <a:cs typeface="Arial" pitchFamily="34" charset="0"/>
                <a:hlinkClick r:id="rId5"/>
              </a:rPr>
              <a:t>https://pixabay.com/de/brille-lesen-lernen-buch-text-272399/</a:t>
            </a:r>
            <a:endParaRPr lang="de-DE" altLang="de-DE" sz="1000" dirty="0">
              <a:latin typeface="Arial" pitchFamily="34" charset="0"/>
              <a:cs typeface="Arial" pitchFamily="34" charset="0"/>
            </a:endParaRPr>
          </a:p>
          <a:p>
            <a:endParaRPr lang="de-DE" altLang="de-DE" sz="1000" dirty="0">
              <a:latin typeface="Arial" pitchFamily="34" charset="0"/>
              <a:cs typeface="Arial" pitchFamily="34" charset="0"/>
            </a:endParaRPr>
          </a:p>
          <a:p>
            <a:r>
              <a:rPr lang="de-DE" altLang="de-DE" sz="1000" dirty="0">
                <a:latin typeface="Arial" pitchFamily="34" charset="0"/>
                <a:cs typeface="Arial" pitchFamily="34" charset="0"/>
              </a:rPr>
              <a:t>Bild Seite 77:</a:t>
            </a:r>
          </a:p>
          <a:p>
            <a:r>
              <a:rPr lang="de-DE" altLang="de-DE" sz="1000" dirty="0">
                <a:latin typeface="Arial" pitchFamily="34" charset="0"/>
                <a:cs typeface="Arial" pitchFamily="34" charset="0"/>
                <a:hlinkClick r:id="rId6"/>
              </a:rPr>
              <a:t>https://pixabay.com/de/euro-scheine-geld-finanzen-870757/</a:t>
            </a:r>
            <a:endParaRPr lang="de-DE" altLang="de-DE" sz="1000" dirty="0">
              <a:latin typeface="Arial" pitchFamily="34" charset="0"/>
              <a:cs typeface="Arial" pitchFamily="34" charset="0"/>
            </a:endParaRPr>
          </a:p>
          <a:p>
            <a:endParaRPr lang="de-DE" altLang="de-DE" sz="1000" dirty="0">
              <a:latin typeface="Arial" pitchFamily="34" charset="0"/>
              <a:cs typeface="Arial" pitchFamily="34" charset="0"/>
            </a:endParaRPr>
          </a:p>
          <a:p>
            <a:pPr>
              <a:buFontTx/>
              <a:buNone/>
            </a:pPr>
            <a:r>
              <a:rPr lang="de-DE" altLang="de-DE" sz="1000" dirty="0">
                <a:latin typeface="Arial" pitchFamily="34" charset="0"/>
                <a:cs typeface="Arial" pitchFamily="34" charset="0"/>
              </a:rPr>
              <a:t>Bild Seite 78:</a:t>
            </a:r>
          </a:p>
          <a:p>
            <a:pPr>
              <a:buFontTx/>
              <a:buNone/>
            </a:pPr>
            <a:r>
              <a:rPr lang="de-DE" altLang="de-DE" sz="1000" dirty="0">
                <a:solidFill>
                  <a:srgbClr val="FF0000"/>
                </a:solidFill>
                <a:latin typeface="Arial" pitchFamily="34" charset="0"/>
                <a:cs typeface="Arial" pitchFamily="34" charset="0"/>
                <a:hlinkClick r:id="rId7"/>
              </a:rPr>
              <a:t>http://www.ihk-nuernberg.de</a:t>
            </a:r>
            <a:r>
              <a:rPr lang="de-DE" altLang="de-DE" sz="1000" dirty="0">
                <a:solidFill>
                  <a:srgbClr val="FF0000"/>
                </a:solidFill>
                <a:latin typeface="Arial" pitchFamily="34" charset="0"/>
                <a:cs typeface="Arial" pitchFamily="34" charset="0"/>
              </a:rPr>
              <a:t>   </a:t>
            </a:r>
            <a:endParaRPr lang="de-DE" altLang="de-DE" sz="1000" dirty="0">
              <a:latin typeface="Arial" pitchFamily="34" charset="0"/>
              <a:cs typeface="Arial" pitchFamily="34" charset="0"/>
            </a:endParaRPr>
          </a:p>
          <a:p>
            <a:endParaRPr lang="de-DE" altLang="de-DE" sz="1000" dirty="0">
              <a:latin typeface="Arial" pitchFamily="34" charset="0"/>
              <a:cs typeface="Arial" pitchFamily="34" charset="0"/>
            </a:endParaRPr>
          </a:p>
          <a:p>
            <a:r>
              <a:rPr lang="de-DE" altLang="de-DE" sz="1000" dirty="0">
                <a:latin typeface="Arial" pitchFamily="34" charset="0"/>
                <a:cs typeface="Arial" pitchFamily="34" charset="0"/>
              </a:rPr>
              <a:t>Bild Seite 79:</a:t>
            </a:r>
          </a:p>
          <a:p>
            <a:r>
              <a:rPr lang="de-DE" altLang="de-DE" sz="1000" dirty="0">
                <a:latin typeface="Arial" pitchFamily="34" charset="0"/>
                <a:cs typeface="Arial" pitchFamily="34" charset="0"/>
                <a:hlinkClick r:id="rId8"/>
              </a:rPr>
              <a:t>https://pixabay.com/de/daumen-hand-mensch-geste-1006395/</a:t>
            </a:r>
            <a:r>
              <a:rPr lang="de-DE" altLang="de-DE" sz="1000" dirty="0">
                <a:latin typeface="Arial" pitchFamily="34" charset="0"/>
                <a:cs typeface="Arial" pitchFamily="34" charset="0"/>
              </a:rPr>
              <a:t> </a:t>
            </a:r>
          </a:p>
          <a:p>
            <a:pPr marL="0" indent="0">
              <a:buFontTx/>
              <a:buNone/>
            </a:pPr>
            <a:endParaRPr lang="de-DE" altLang="de-DE" sz="1000" dirty="0">
              <a:latin typeface="Arial" pitchFamily="34" charset="0"/>
              <a:cs typeface="Arial" pitchFamily="34" charset="0"/>
            </a:endParaRPr>
          </a:p>
          <a:p>
            <a:pPr marL="0" indent="0">
              <a:buFontTx/>
              <a:buNone/>
            </a:pPr>
            <a:r>
              <a:rPr lang="de-DE" altLang="de-DE" sz="1000" dirty="0">
                <a:latin typeface="Arial" pitchFamily="34" charset="0"/>
                <a:cs typeface="Arial" pitchFamily="34" charset="0"/>
              </a:rPr>
              <a:t>Bild Seite 86:</a:t>
            </a:r>
          </a:p>
          <a:p>
            <a:pPr marL="0" indent="0">
              <a:buFontTx/>
              <a:buNone/>
            </a:pPr>
            <a:r>
              <a:rPr lang="de-DE" altLang="de-DE" sz="1000" dirty="0">
                <a:latin typeface="Arial" pitchFamily="34" charset="0"/>
                <a:cs typeface="Arial" pitchFamily="34" charset="0"/>
                <a:hlinkClick r:id="rId9"/>
              </a:rPr>
              <a:t>http://file1.npage.de/007979/85/bilder/ampel-gruen.jpg</a:t>
            </a:r>
            <a:r>
              <a:rPr lang="de-DE" altLang="de-DE" sz="1000" dirty="0">
                <a:latin typeface="Arial" pitchFamily="34" charset="0"/>
                <a:cs typeface="Arial" pitchFamily="34" charset="0"/>
              </a:rPr>
              <a:t> </a:t>
            </a:r>
          </a:p>
          <a:p>
            <a:pPr marL="0" indent="0">
              <a:buFontTx/>
              <a:buNone/>
            </a:pPr>
            <a:endParaRPr lang="de-DE" altLang="de-DE" sz="1000" dirty="0">
              <a:latin typeface="Arial" pitchFamily="34" charset="0"/>
              <a:cs typeface="Arial" pitchFamily="34" charset="0"/>
            </a:endParaRPr>
          </a:p>
          <a:p>
            <a:pPr>
              <a:buFontTx/>
              <a:buNone/>
            </a:pPr>
            <a:endParaRPr lang="de-DE" altLang="de-DE" sz="1000" dirty="0">
              <a:solidFill>
                <a:srgbClr val="FF0000"/>
              </a:solidFill>
              <a:latin typeface="Arial" pitchFamily="34" charset="0"/>
              <a:cs typeface="Arial" pitchFamily="34" charset="0"/>
            </a:endParaRPr>
          </a:p>
          <a:p>
            <a:endParaRPr lang="de-DE" altLang="de-DE" sz="1000" dirty="0">
              <a:latin typeface="Arial" pitchFamily="34" charset="0"/>
              <a:cs typeface="Arial" pitchFamily="34" charset="0"/>
            </a:endParaRPr>
          </a:p>
        </p:txBody>
      </p:sp>
    </p:spTree>
    <p:extLst>
      <p:ext uri="{BB962C8B-B14F-4D97-AF65-F5344CB8AC3E}">
        <p14:creationId xmlns:p14="http://schemas.microsoft.com/office/powerpoint/2010/main" val="3975376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p:txBody>
          <a:bodyPr/>
          <a:lstStyle/>
          <a:p>
            <a:r>
              <a:rPr lang="de-DE" dirty="0"/>
              <a:t>Gründungen 2006</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pic>
        <p:nvPicPr>
          <p:cNvPr id="5" name="Grafik 7" descr="Logo KfW">
            <a:hlinkClick r:id="rId2"/>
            <a:extLst>
              <a:ext uri="{FF2B5EF4-FFF2-40B4-BE49-F238E27FC236}">
                <a16:creationId xmlns="" xmlns:a16="http://schemas.microsoft.com/office/drawing/2014/main" id="{ADCF3DC1-89D7-481E-A9E7-DBF8B4DCF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250" y="1361288"/>
            <a:ext cx="745199" cy="5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 xmlns:a16="http://schemas.microsoft.com/office/drawing/2014/main" id="{E30FD3C6-59EF-460C-BDFB-1F7A4A96EE78}"/>
              </a:ext>
            </a:extLst>
          </p:cNvPr>
          <p:cNvSpPr txBox="1">
            <a:spLocks noChangeArrowheads="1"/>
          </p:cNvSpPr>
          <p:nvPr/>
        </p:nvSpPr>
        <p:spPr bwMode="auto">
          <a:xfrm>
            <a:off x="454325" y="1884139"/>
            <a:ext cx="82324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dirty="0"/>
          </a:p>
          <a:p>
            <a:pPr algn="l"/>
            <a:r>
              <a:rPr lang="de-DE" altLang="de-DE" sz="1800" dirty="0"/>
              <a:t>Die Anteile der </a:t>
            </a:r>
            <a:r>
              <a:rPr lang="de-DE" altLang="de-DE" sz="1800" b="1" dirty="0"/>
              <a:t>Gründer aus Arbeitslosigkeit </a:t>
            </a:r>
            <a:r>
              <a:rPr lang="de-DE" altLang="de-DE" sz="1800" dirty="0"/>
              <a:t>liegen im Jahr 2006 mit </a:t>
            </a:r>
          </a:p>
          <a:p>
            <a:pPr algn="l"/>
            <a:r>
              <a:rPr lang="de-DE" altLang="de-DE" sz="1800" dirty="0"/>
              <a:t>18 % an allen Gründern, </a:t>
            </a:r>
          </a:p>
          <a:p>
            <a:pPr algn="l"/>
            <a:r>
              <a:rPr lang="de-DE" altLang="de-DE" sz="1800" dirty="0"/>
              <a:t>31 % an den Vollerwerbsgründern und </a:t>
            </a:r>
          </a:p>
          <a:p>
            <a:pPr algn="l"/>
            <a:r>
              <a:rPr lang="de-DE" altLang="de-DE" sz="1800" dirty="0"/>
              <a:t>8 % an den Nebenerwerbsgründern</a:t>
            </a:r>
          </a:p>
          <a:p>
            <a:pPr algn="l"/>
            <a:r>
              <a:rPr lang="de-DE" altLang="de-DE" sz="1800" dirty="0"/>
              <a:t>deutlich niedriger als im Vorjahr mit 23 %, 36 % und 10 %. </a:t>
            </a:r>
          </a:p>
          <a:p>
            <a:pPr algn="l"/>
            <a:r>
              <a:rPr lang="de-DE" altLang="de-DE" sz="1800" dirty="0"/>
              <a:t>Setzt man diese Anteile zu den Gründerzahlen der beiden Jahre in Bezug, ergeben sich Rückgänge der Zahlen von Gründern aus der Arbeitslosigkeit von 290.000 (im Jahr 2005) </a:t>
            </a:r>
          </a:p>
          <a:p>
            <a:pPr algn="l"/>
            <a:r>
              <a:rPr lang="de-DE" altLang="de-DE" sz="1800" dirty="0"/>
              <a:t>                          auf 195.000 (im Jahr 2006) für </a:t>
            </a:r>
            <a:r>
              <a:rPr lang="de-DE" altLang="de-DE" sz="1800" b="1" dirty="0"/>
              <a:t>alle Gründer</a:t>
            </a:r>
            <a:r>
              <a:rPr lang="de-DE" altLang="de-DE" sz="1800" dirty="0"/>
              <a:t>, </a:t>
            </a:r>
          </a:p>
          <a:p>
            <a:pPr algn="l"/>
            <a:r>
              <a:rPr lang="de-DE" altLang="de-DE" sz="1800" dirty="0"/>
              <a:t>                          von 222.000 </a:t>
            </a:r>
          </a:p>
          <a:p>
            <a:pPr algn="l"/>
            <a:r>
              <a:rPr lang="de-DE" altLang="de-DE" sz="1800" dirty="0"/>
              <a:t>                          auf 139.000 für </a:t>
            </a:r>
            <a:r>
              <a:rPr lang="de-DE" altLang="de-DE" sz="1800" b="1" dirty="0"/>
              <a:t>Vollerwerbsgründer </a:t>
            </a:r>
            <a:r>
              <a:rPr lang="de-DE" altLang="de-DE" sz="1800" dirty="0"/>
              <a:t>und </a:t>
            </a:r>
          </a:p>
          <a:p>
            <a:pPr algn="l"/>
            <a:r>
              <a:rPr lang="de-DE" altLang="de-DE" sz="1800" dirty="0"/>
              <a:t>                          von  68.000 </a:t>
            </a:r>
          </a:p>
          <a:p>
            <a:pPr algn="l"/>
            <a:r>
              <a:rPr lang="de-DE" altLang="de-DE" sz="1800" dirty="0"/>
              <a:t>                          auf   54.000 für </a:t>
            </a:r>
            <a:r>
              <a:rPr lang="de-DE" altLang="de-DE" sz="1800" b="1" dirty="0"/>
              <a:t>Nebenerwerbsgründer</a:t>
            </a:r>
          </a:p>
        </p:txBody>
      </p:sp>
      <p:pic>
        <p:nvPicPr>
          <p:cNvPr id="8" name="Picture 10" descr="BD09292_">
            <a:extLst>
              <a:ext uri="{FF2B5EF4-FFF2-40B4-BE49-F238E27FC236}">
                <a16:creationId xmlns="" xmlns:a16="http://schemas.microsoft.com/office/drawing/2014/main" id="{EE8FDC1F-E73A-43D7-ADAB-DC1D09910F5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36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p:txBody>
          <a:bodyPr/>
          <a:lstStyle/>
          <a:p>
            <a:r>
              <a:rPr lang="de-DE" dirty="0"/>
              <a:t>Gründungen 2007</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pic>
        <p:nvPicPr>
          <p:cNvPr id="5" name="Grafik 7" descr="Logo KfW">
            <a:hlinkClick r:id="rId2"/>
            <a:extLst>
              <a:ext uri="{FF2B5EF4-FFF2-40B4-BE49-F238E27FC236}">
                <a16:creationId xmlns="" xmlns:a16="http://schemas.microsoft.com/office/drawing/2014/main" id="{ADCF3DC1-89D7-481E-A9E7-DBF8B4DCF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250" y="1361288"/>
            <a:ext cx="745199" cy="5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 xmlns:a16="http://schemas.microsoft.com/office/drawing/2014/main" id="{7D5367BD-8C0A-40C5-B429-781F5CCF59DC}"/>
              </a:ext>
            </a:extLst>
          </p:cNvPr>
          <p:cNvSpPr txBox="1"/>
          <p:nvPr/>
        </p:nvSpPr>
        <p:spPr>
          <a:xfrm>
            <a:off x="444500" y="1882780"/>
            <a:ext cx="8235949" cy="3693319"/>
          </a:xfrm>
          <a:prstGeom prst="rect">
            <a:avLst/>
          </a:prstGeom>
          <a:noFill/>
        </p:spPr>
        <p:txBody>
          <a:bodyPr wrap="square" rtlCol="0">
            <a:spAutoFit/>
          </a:bodyPr>
          <a:lstStyle/>
          <a:p>
            <a:pPr>
              <a:lnSpc>
                <a:spcPct val="150000"/>
              </a:lnSpc>
            </a:pPr>
            <a:endParaRPr lang="de-DE" altLang="de-DE" dirty="0">
              <a:latin typeface="Arial" pitchFamily="34" charset="0"/>
            </a:endParaRPr>
          </a:p>
          <a:p>
            <a:pPr>
              <a:lnSpc>
                <a:spcPct val="150000"/>
              </a:lnSpc>
            </a:pPr>
            <a:r>
              <a:rPr lang="de-DE" altLang="de-DE" dirty="0">
                <a:latin typeface="Arial" pitchFamily="34" charset="0"/>
              </a:rPr>
              <a:t>Im Jahr 2007 haben knapp 859.000 Personen im Alter von 18 bis 64 Jahren eine selbstständige Tätigkeit im Voll- oder Nebenerwerb begonnen </a:t>
            </a:r>
          </a:p>
          <a:p>
            <a:pPr>
              <a:lnSpc>
                <a:spcPct val="150000"/>
              </a:lnSpc>
            </a:pPr>
            <a:r>
              <a:rPr lang="de-DE" altLang="de-DE" dirty="0">
                <a:latin typeface="Arial" pitchFamily="34" charset="0"/>
              </a:rPr>
              <a:t>(-21 % zu 2006) </a:t>
            </a:r>
          </a:p>
          <a:p>
            <a:pPr>
              <a:lnSpc>
                <a:spcPct val="150000"/>
              </a:lnSpc>
            </a:pPr>
            <a:r>
              <a:rPr lang="de-DE" altLang="de-DE" dirty="0">
                <a:latin typeface="Arial" pitchFamily="34" charset="0"/>
              </a:rPr>
              <a:t>315.000 Personen haben sich im Vollerwerb (-29 % zu 2006) und </a:t>
            </a:r>
          </a:p>
          <a:p>
            <a:pPr>
              <a:lnSpc>
                <a:spcPct val="150000"/>
              </a:lnSpc>
            </a:pPr>
            <a:r>
              <a:rPr lang="de-DE" altLang="de-DE" b="1" dirty="0">
                <a:latin typeface="Arial" pitchFamily="34" charset="0"/>
              </a:rPr>
              <a:t>544.000 Personen im Nebenerwerb </a:t>
            </a:r>
            <a:r>
              <a:rPr lang="de-DE" altLang="de-DE" dirty="0">
                <a:latin typeface="Arial" pitchFamily="34" charset="0"/>
              </a:rPr>
              <a:t>(- 15 % zu 2006) selbstständig gemacht. </a:t>
            </a:r>
          </a:p>
          <a:p>
            <a:pPr>
              <a:lnSpc>
                <a:spcPct val="150000"/>
              </a:lnSpc>
            </a:pPr>
            <a:r>
              <a:rPr lang="de-DE" altLang="de-DE" dirty="0">
                <a:latin typeface="Arial" pitchFamily="34" charset="0"/>
              </a:rPr>
              <a:t>Bezogen auf die Gesamtbevölkerung im Alter von 18 bis 64 Jahren entspricht dies einer Gesamtgründerquote von 1,66 %.</a:t>
            </a:r>
          </a:p>
          <a:p>
            <a:endParaRPr lang="de-DE" dirty="0"/>
          </a:p>
        </p:txBody>
      </p:sp>
      <p:pic>
        <p:nvPicPr>
          <p:cNvPr id="9" name="Picture 10" descr="BD09292_">
            <a:extLst>
              <a:ext uri="{FF2B5EF4-FFF2-40B4-BE49-F238E27FC236}">
                <a16:creationId xmlns="" xmlns:a16="http://schemas.microsoft.com/office/drawing/2014/main" id="{F0F3B0BB-064E-458A-9521-BA3B45BBDBE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417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Gründungen 2007</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pic>
        <p:nvPicPr>
          <p:cNvPr id="7" name="Picture 6" descr="Logo Bundesagentur für Arbeit">
            <a:extLst>
              <a:ext uri="{FF2B5EF4-FFF2-40B4-BE49-F238E27FC236}">
                <a16:creationId xmlns="" xmlns:a16="http://schemas.microsoft.com/office/drawing/2014/main" id="{7CFAE9E9-4D0E-4D8C-916C-7265D4C30A6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94394" y="1354289"/>
            <a:ext cx="1277838" cy="54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a:extLst>
              <a:ext uri="{FF2B5EF4-FFF2-40B4-BE49-F238E27FC236}">
                <a16:creationId xmlns="" xmlns:a16="http://schemas.microsoft.com/office/drawing/2014/main" id="{C84D0A09-DFB5-412C-BFFA-ED59C3AC0E3C}"/>
              </a:ext>
            </a:extLst>
          </p:cNvPr>
          <p:cNvSpPr txBox="1">
            <a:spLocks noChangeArrowheads="1"/>
          </p:cNvSpPr>
          <p:nvPr/>
        </p:nvSpPr>
        <p:spPr bwMode="auto">
          <a:xfrm>
            <a:off x="455305" y="1889428"/>
            <a:ext cx="8216756"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dirty="0"/>
          </a:p>
          <a:p>
            <a:pPr algn="l">
              <a:spcBef>
                <a:spcPts val="400"/>
              </a:spcBef>
            </a:pPr>
            <a:r>
              <a:rPr lang="de-DE" altLang="de-DE" sz="1800" dirty="0"/>
              <a:t>Im Jahr 2007 haben 121.954 Menschen eine selbstständige Tätigkeit</a:t>
            </a:r>
          </a:p>
          <a:p>
            <a:pPr algn="l">
              <a:spcBef>
                <a:spcPts val="400"/>
              </a:spcBef>
            </a:pPr>
            <a:r>
              <a:rPr lang="de-DE" altLang="de-DE" sz="1800" dirty="0"/>
              <a:t>aufgenommen, die mit einem Gründungszuschuss gefördert wurde</a:t>
            </a:r>
          </a:p>
          <a:p>
            <a:pPr algn="l">
              <a:spcBef>
                <a:spcPts val="400"/>
              </a:spcBef>
            </a:pPr>
            <a:r>
              <a:rPr lang="de-DE" altLang="de-DE" sz="1800" dirty="0"/>
              <a:t>(2006: 33.569). </a:t>
            </a:r>
          </a:p>
          <a:p>
            <a:pPr algn="l">
              <a:spcBef>
                <a:spcPts val="400"/>
              </a:spcBef>
            </a:pPr>
            <a:r>
              <a:rPr lang="de-DE" altLang="de-DE" sz="1800" dirty="0"/>
              <a:t>Im Geschäftsjahr 2007 beliefen sich die Ausgaben für den</a:t>
            </a:r>
          </a:p>
          <a:p>
            <a:pPr algn="l">
              <a:spcBef>
                <a:spcPts val="400"/>
              </a:spcBef>
            </a:pPr>
            <a:r>
              <a:rPr lang="de-DE" altLang="de-DE" sz="1800" dirty="0"/>
              <a:t>Gründungzuschuss auf 1,22 Milliarden EUR (2006: 0,08 Milliarden EUR).</a:t>
            </a:r>
          </a:p>
          <a:p>
            <a:pPr algn="l">
              <a:spcBef>
                <a:spcPts val="400"/>
              </a:spcBef>
            </a:pPr>
            <a:endParaRPr lang="de-DE" altLang="de-DE" sz="1800" dirty="0"/>
          </a:p>
          <a:p>
            <a:pPr algn="l">
              <a:spcBef>
                <a:spcPts val="400"/>
              </a:spcBef>
            </a:pPr>
            <a:r>
              <a:rPr lang="de-DE" altLang="de-DE" sz="1800" dirty="0"/>
              <a:t>Daneben bezogen 2007 durchschnittlich 122.058 Personen einen Existenzgründungszuschuss (die Gewährung dieses Zuschusses ist nur möglich, wenn die Gründung vor dem 01.07.2006 erfolgte = „Ich-AG“). </a:t>
            </a:r>
          </a:p>
          <a:p>
            <a:pPr algn="l">
              <a:spcBef>
                <a:spcPts val="400"/>
              </a:spcBef>
            </a:pPr>
            <a:r>
              <a:rPr lang="de-DE" altLang="de-DE" sz="1800" dirty="0"/>
              <a:t>Im Geschäftsjahr 2007 wurden für Existenzgründungzuschüsse </a:t>
            </a:r>
          </a:p>
          <a:p>
            <a:pPr algn="l">
              <a:spcBef>
                <a:spcPts val="400"/>
              </a:spcBef>
            </a:pPr>
            <a:r>
              <a:rPr lang="de-DE" altLang="de-DE" sz="1800" dirty="0"/>
              <a:t>0,5 Milliarden EUR (2006: 1,03 Milliarden EUR) ausgegeben.</a:t>
            </a:r>
          </a:p>
          <a:p>
            <a:pPr algn="l"/>
            <a:endParaRPr lang="de-DE" altLang="de-DE" sz="1600" dirty="0"/>
          </a:p>
          <a:p>
            <a:pPr algn="l"/>
            <a:endParaRPr lang="de-DE" altLang="de-DE" sz="800" dirty="0"/>
          </a:p>
          <a:p>
            <a:pPr algn="l"/>
            <a:r>
              <a:rPr lang="de-DE" altLang="de-DE" sz="1600" dirty="0"/>
              <a:t>Quelle: Bundesagentur für Arbeit, Geschäftsbericht 2007</a:t>
            </a:r>
          </a:p>
        </p:txBody>
      </p:sp>
      <p:pic>
        <p:nvPicPr>
          <p:cNvPr id="11" name="Picture 10" descr="BD09292_">
            <a:extLst>
              <a:ext uri="{FF2B5EF4-FFF2-40B4-BE49-F238E27FC236}">
                <a16:creationId xmlns="" xmlns:a16="http://schemas.microsoft.com/office/drawing/2014/main" id="{C0C8E29E-9E6E-410A-92E3-C3B1E2FBAC0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2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Gründungen 2008</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9" name="Text Box 3">
            <a:extLst>
              <a:ext uri="{FF2B5EF4-FFF2-40B4-BE49-F238E27FC236}">
                <a16:creationId xmlns="" xmlns:a16="http://schemas.microsoft.com/office/drawing/2014/main" id="{C7BB3EF9-A573-4CC2-B262-B290B7D01339}"/>
              </a:ext>
            </a:extLst>
          </p:cNvPr>
          <p:cNvSpPr txBox="1">
            <a:spLocks noChangeArrowheads="1"/>
          </p:cNvSpPr>
          <p:nvPr/>
        </p:nvSpPr>
        <p:spPr bwMode="auto">
          <a:xfrm>
            <a:off x="436111" y="1892923"/>
            <a:ext cx="823595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dirty="0"/>
          </a:p>
          <a:p>
            <a:pPr algn="l"/>
            <a:r>
              <a:rPr lang="de-DE" altLang="de-DE" sz="1800" dirty="0"/>
              <a:t>Im Jahresdurchschnitt waren 40,22 Millionen erwerbstätig</a:t>
            </a:r>
          </a:p>
          <a:p>
            <a:pPr algn="l"/>
            <a:r>
              <a:rPr lang="de-DE" altLang="de-DE" sz="1800" dirty="0"/>
              <a:t>(plus 1,5 % bzw. 582.000)</a:t>
            </a:r>
          </a:p>
          <a:p>
            <a:pPr algn="l"/>
            <a:endParaRPr lang="de-DE" altLang="de-DE" sz="1800" dirty="0"/>
          </a:p>
          <a:p>
            <a:pPr algn="l"/>
            <a:r>
              <a:rPr lang="de-DE" altLang="de-DE" sz="1800" dirty="0"/>
              <a:t>Anzahl Arbeitnehmer stieg auf 35,9 Millionen</a:t>
            </a:r>
          </a:p>
          <a:p>
            <a:pPr algn="l"/>
            <a:r>
              <a:rPr lang="de-DE" altLang="de-DE" sz="1800" dirty="0"/>
              <a:t>(plus 1,6 %)</a:t>
            </a:r>
          </a:p>
          <a:p>
            <a:pPr algn="l"/>
            <a:endParaRPr lang="de-DE" altLang="de-DE" sz="1800" dirty="0"/>
          </a:p>
          <a:p>
            <a:pPr algn="l"/>
            <a:r>
              <a:rPr lang="de-DE" altLang="de-DE" sz="1800" dirty="0"/>
              <a:t>Anzahl Selbständiger einschließlich mithelfender Familienangehöriger stieg auf 4,5 Millionen (plus 0,3 %)</a:t>
            </a:r>
          </a:p>
          <a:p>
            <a:pPr algn="l"/>
            <a:endParaRPr lang="de-DE" altLang="de-DE" sz="1800" dirty="0"/>
          </a:p>
          <a:p>
            <a:pPr algn="l"/>
            <a:r>
              <a:rPr lang="de-DE" altLang="de-DE" sz="1800" u="sng" dirty="0"/>
              <a:t>Zahl des Jahres:</a:t>
            </a:r>
          </a:p>
          <a:p>
            <a:pPr algn="l"/>
            <a:r>
              <a:rPr lang="de-DE" altLang="de-DE" sz="1800" dirty="0"/>
              <a:t>Seit der Wiedervereinigung 1991 stieg der Beschäftigungsfaktor im Wirtschaftssektor „Dienstleistungen“ von 59,5 % auf 72,5 %.</a:t>
            </a:r>
          </a:p>
          <a:p>
            <a:pPr algn="l"/>
            <a:endParaRPr lang="de-DE" altLang="de-DE" sz="1800" dirty="0"/>
          </a:p>
          <a:p>
            <a:pPr algn="l"/>
            <a:endParaRPr lang="de-DE" altLang="de-DE" sz="800" dirty="0"/>
          </a:p>
          <a:p>
            <a:pPr algn="l"/>
            <a:r>
              <a:rPr lang="de-DE" altLang="de-DE" sz="1600" dirty="0"/>
              <a:t>Quelle: Statistisches Bundesamt</a:t>
            </a:r>
          </a:p>
        </p:txBody>
      </p:sp>
      <p:pic>
        <p:nvPicPr>
          <p:cNvPr id="10" name="Picture 10" descr="BD09292_">
            <a:extLst>
              <a:ext uri="{FF2B5EF4-FFF2-40B4-BE49-F238E27FC236}">
                <a16:creationId xmlns="" xmlns:a16="http://schemas.microsoft.com/office/drawing/2014/main" id="{54D5A00B-DE17-4FA9-A1B9-77817360F31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12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2009 - Zugang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6" name="Text Box 3">
            <a:extLst>
              <a:ext uri="{FF2B5EF4-FFF2-40B4-BE49-F238E27FC236}">
                <a16:creationId xmlns="" xmlns:a16="http://schemas.microsoft.com/office/drawing/2014/main" id="{1DB6F0F8-FBF8-4EE3-9515-87ECA74495F0}"/>
              </a:ext>
            </a:extLst>
          </p:cNvPr>
          <p:cNvSpPr txBox="1">
            <a:spLocks noChangeArrowheads="1"/>
          </p:cNvSpPr>
          <p:nvPr/>
        </p:nvSpPr>
        <p:spPr bwMode="auto">
          <a:xfrm>
            <a:off x="436111" y="1891361"/>
            <a:ext cx="823595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600" dirty="0"/>
          </a:p>
          <a:p>
            <a:pPr algn="l"/>
            <a:r>
              <a:rPr lang="de-DE" altLang="de-DE" sz="1600" dirty="0"/>
              <a:t>Es wurden rund </a:t>
            </a:r>
            <a:r>
              <a:rPr lang="de-DE" altLang="de-DE" sz="1600" b="1" dirty="0"/>
              <a:t>154.000 Betriebe</a:t>
            </a:r>
            <a:r>
              <a:rPr lang="de-DE" altLang="de-DE" sz="1600" dirty="0"/>
              <a:t> gegründet, deren Rechtsform und Beschäftigtenzahl auf eine </a:t>
            </a:r>
            <a:r>
              <a:rPr lang="de-DE" altLang="de-DE" sz="1600" b="1" dirty="0"/>
              <a:t>größere wirtschaftliche Bedeutung</a:t>
            </a:r>
            <a:r>
              <a:rPr lang="de-DE" altLang="de-DE" sz="1600" dirty="0"/>
              <a:t> schließen lassen. Das waren </a:t>
            </a:r>
            <a:r>
              <a:rPr lang="de-DE" altLang="de-DE" sz="1600" b="1" dirty="0"/>
              <a:t>3,0% mehr</a:t>
            </a:r>
            <a:r>
              <a:rPr lang="de-DE" altLang="de-DE" sz="1600" dirty="0"/>
              <a:t> als im Vorjahr. Im Jahr 2008 waren diese Betriebsgründungen um 2,9% gegenüber 2007 zurückgegangen. </a:t>
            </a:r>
            <a:br>
              <a:rPr lang="de-DE" altLang="de-DE" sz="1600" dirty="0"/>
            </a:br>
            <a:r>
              <a:rPr lang="de-DE" altLang="de-DE" sz="1600" dirty="0"/>
              <a:t/>
            </a:r>
            <a:br>
              <a:rPr lang="de-DE" altLang="de-DE" sz="1600" dirty="0"/>
            </a:br>
            <a:r>
              <a:rPr lang="de-DE" altLang="de-DE" sz="1600" dirty="0"/>
              <a:t>Außerdem wurden rund </a:t>
            </a:r>
            <a:r>
              <a:rPr lang="de-DE" altLang="de-DE" sz="1600" b="1" dirty="0"/>
              <a:t>293.000 Kleinunternehmen</a:t>
            </a:r>
            <a:r>
              <a:rPr lang="de-DE" altLang="de-DE" sz="1600" dirty="0"/>
              <a:t> gegründet. Damit haben die Gründungen von Kleinunternehmen - nach einem Rückgang um 7% im Jahr 2008 - um</a:t>
            </a:r>
            <a:r>
              <a:rPr lang="de-DE" altLang="de-DE" sz="1600" b="1" dirty="0"/>
              <a:t> 2,7% </a:t>
            </a:r>
            <a:r>
              <a:rPr lang="de-DE" altLang="de-DE" sz="1600" dirty="0"/>
              <a:t>gegenüber dem Vorjahr </a:t>
            </a:r>
            <a:r>
              <a:rPr lang="de-DE" altLang="de-DE" sz="1600" b="1" dirty="0"/>
              <a:t>zugenommen</a:t>
            </a:r>
            <a:r>
              <a:rPr lang="de-DE" altLang="de-DE" sz="1600" dirty="0"/>
              <a:t>. Die Zahl der Gründungen von Betrieben, die im </a:t>
            </a:r>
            <a:r>
              <a:rPr lang="de-DE" altLang="de-DE" sz="1600" b="1" dirty="0"/>
              <a:t>Nebenerwerb</a:t>
            </a:r>
            <a:r>
              <a:rPr lang="de-DE" altLang="de-DE" sz="1600" dirty="0"/>
              <a:t> ausgeübt werden, </a:t>
            </a:r>
            <a:r>
              <a:rPr lang="de-DE" altLang="de-DE" sz="1600" b="1" dirty="0"/>
              <a:t>stieg um 6,3%</a:t>
            </a:r>
            <a:r>
              <a:rPr lang="de-DE" altLang="de-DE" sz="1600" dirty="0"/>
              <a:t> und lag bei knapp </a:t>
            </a:r>
            <a:r>
              <a:rPr lang="de-DE" altLang="de-DE" sz="1600" b="1" dirty="0"/>
              <a:t>269.000</a:t>
            </a:r>
            <a:r>
              <a:rPr lang="de-DE" altLang="de-DE" sz="1600" dirty="0"/>
              <a:t>. </a:t>
            </a:r>
          </a:p>
          <a:p>
            <a:pPr algn="l"/>
            <a:endParaRPr lang="de-DE" altLang="de-DE" sz="1600" dirty="0"/>
          </a:p>
          <a:p>
            <a:pPr algn="l"/>
            <a:r>
              <a:rPr lang="de-DE" altLang="de-DE" sz="1600" dirty="0"/>
              <a:t>Die </a:t>
            </a:r>
            <a:r>
              <a:rPr lang="de-DE" altLang="de-DE" sz="1600" b="1" dirty="0"/>
              <a:t>Gesamtzahl der Gewerbeanmeldungen</a:t>
            </a:r>
            <a:r>
              <a:rPr lang="de-DE" altLang="de-DE" sz="1600" dirty="0"/>
              <a:t>, die nicht nur bei Gründung eines Gewerbebetriebes erfolgen müssen, sondern auch bei Verlagerung, Umwandlung oder Übernahme, </a:t>
            </a:r>
            <a:r>
              <a:rPr lang="de-DE" altLang="de-DE" sz="1600" b="1" dirty="0"/>
              <a:t>erhöhte sich um 3,7%</a:t>
            </a:r>
            <a:r>
              <a:rPr lang="de-DE" altLang="de-DE" sz="1600" dirty="0"/>
              <a:t> und betrug rund </a:t>
            </a:r>
            <a:r>
              <a:rPr lang="de-DE" altLang="de-DE" sz="1600" b="1" dirty="0"/>
              <a:t>864.000</a:t>
            </a:r>
            <a:r>
              <a:rPr lang="de-DE" altLang="de-DE" sz="1600" dirty="0"/>
              <a:t>. </a:t>
            </a:r>
            <a:br>
              <a:rPr lang="de-DE" altLang="de-DE" sz="1600" dirty="0"/>
            </a:br>
            <a:endParaRPr lang="de-DE" altLang="de-DE" sz="1600" dirty="0"/>
          </a:p>
          <a:p>
            <a:pPr algn="l"/>
            <a:endParaRPr lang="de-DE" altLang="de-DE" sz="1600" dirty="0"/>
          </a:p>
          <a:p>
            <a:pPr algn="l"/>
            <a:endParaRPr lang="de-DE" altLang="de-DE" sz="800" dirty="0"/>
          </a:p>
          <a:p>
            <a:pPr algn="l"/>
            <a:r>
              <a:rPr lang="de-DE" altLang="de-DE" sz="1600" dirty="0"/>
              <a:t>Quelle: Statistisches Bundesamt</a:t>
            </a:r>
          </a:p>
        </p:txBody>
      </p:sp>
      <p:pic>
        <p:nvPicPr>
          <p:cNvPr id="7" name="Picture 10" descr="BD09292_">
            <a:extLst>
              <a:ext uri="{FF2B5EF4-FFF2-40B4-BE49-F238E27FC236}">
                <a16:creationId xmlns="" xmlns:a16="http://schemas.microsoft.com/office/drawing/2014/main" id="{AEE35709-3605-42B4-B526-4EB7AA08D99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610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2009 - Abgang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Text Box 3">
            <a:extLst>
              <a:ext uri="{FF2B5EF4-FFF2-40B4-BE49-F238E27FC236}">
                <a16:creationId xmlns="" xmlns:a16="http://schemas.microsoft.com/office/drawing/2014/main" id="{D02C3DA3-3564-4832-9325-E129EC99ADC0}"/>
              </a:ext>
            </a:extLst>
          </p:cNvPr>
          <p:cNvSpPr txBox="1">
            <a:spLocks noChangeArrowheads="1"/>
          </p:cNvSpPr>
          <p:nvPr/>
        </p:nvSpPr>
        <p:spPr bwMode="auto">
          <a:xfrm>
            <a:off x="436111" y="1898760"/>
            <a:ext cx="823595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600" dirty="0"/>
          </a:p>
          <a:p>
            <a:pPr algn="l"/>
            <a:r>
              <a:rPr lang="de-DE" altLang="de-DE" sz="1600" dirty="0"/>
              <a:t>Demgegenüber wurden nahezu </a:t>
            </a:r>
            <a:r>
              <a:rPr lang="de-DE" altLang="de-DE" sz="1600" b="1" dirty="0"/>
              <a:t>129.000 Betriebe</a:t>
            </a:r>
            <a:r>
              <a:rPr lang="de-DE" altLang="de-DE" sz="1600" dirty="0"/>
              <a:t> mit </a:t>
            </a:r>
            <a:r>
              <a:rPr lang="de-DE" altLang="de-DE" sz="1600" b="1" dirty="0"/>
              <a:t>größerer wirtschaftlicher Bedeutung aufgegeben</a:t>
            </a:r>
            <a:r>
              <a:rPr lang="de-DE" altLang="de-DE" sz="1600" dirty="0"/>
              <a:t>. Das waren 2,1% mehr als im Vorjahr. </a:t>
            </a:r>
          </a:p>
          <a:p>
            <a:pPr algn="l"/>
            <a:endParaRPr lang="de-DE" altLang="de-DE" sz="1600" dirty="0"/>
          </a:p>
          <a:p>
            <a:pPr algn="l"/>
            <a:r>
              <a:rPr lang="de-DE" altLang="de-DE" sz="1600" dirty="0"/>
              <a:t>Die Zahl der </a:t>
            </a:r>
            <a:r>
              <a:rPr lang="de-DE" altLang="de-DE" sz="1600" b="1" dirty="0"/>
              <a:t>Kleinunternehmen</a:t>
            </a:r>
            <a:r>
              <a:rPr lang="de-DE" altLang="de-DE" sz="1600" dirty="0"/>
              <a:t>, die </a:t>
            </a:r>
            <a:r>
              <a:rPr lang="de-DE" altLang="de-DE" sz="1600" b="1" dirty="0"/>
              <a:t>geschlossen</a:t>
            </a:r>
            <a:r>
              <a:rPr lang="de-DE" altLang="de-DE" sz="1600" dirty="0"/>
              <a:t> wurden, lag mit rund </a:t>
            </a:r>
            <a:r>
              <a:rPr lang="de-DE" altLang="de-DE" sz="1600" b="1" dirty="0"/>
              <a:t>305.000</a:t>
            </a:r>
            <a:r>
              <a:rPr lang="de-DE" altLang="de-DE" sz="1600" dirty="0"/>
              <a:t> um 5,4% niedriger als im Vorjahr. Mit etwa </a:t>
            </a:r>
            <a:r>
              <a:rPr lang="de-DE" altLang="de-DE" sz="1600" b="1" dirty="0"/>
              <a:t>145.000 Betriebsschließungen</a:t>
            </a:r>
            <a:r>
              <a:rPr lang="de-DE" altLang="de-DE" sz="1600" dirty="0"/>
              <a:t> wurden im Berichtsjahr 5,3% mehr </a:t>
            </a:r>
            <a:r>
              <a:rPr lang="de-DE" altLang="de-DE" sz="1600" b="1" dirty="0"/>
              <a:t>Nebenerwerbsbetriebe</a:t>
            </a:r>
            <a:r>
              <a:rPr lang="de-DE" altLang="de-DE" sz="1600" dirty="0"/>
              <a:t> aufgegeben als im Jahr 2008. </a:t>
            </a:r>
          </a:p>
          <a:p>
            <a:pPr algn="l"/>
            <a:endParaRPr lang="de-DE" altLang="de-DE" sz="1600" dirty="0"/>
          </a:p>
          <a:p>
            <a:pPr algn="l"/>
            <a:r>
              <a:rPr lang="de-DE" altLang="de-DE" sz="1600" b="1" dirty="0"/>
              <a:t>Insgesamt</a:t>
            </a:r>
            <a:r>
              <a:rPr lang="de-DE" altLang="de-DE" sz="1600" dirty="0"/>
              <a:t> wurden bei den Gewerbeämtern im Jahr mit </a:t>
            </a:r>
            <a:r>
              <a:rPr lang="de-DE" altLang="de-DE" sz="1600" b="1" dirty="0"/>
              <a:t>728.000</a:t>
            </a:r>
            <a:r>
              <a:rPr lang="de-DE" altLang="de-DE" sz="1600" dirty="0"/>
              <a:t> 0,5% weniger </a:t>
            </a:r>
            <a:r>
              <a:rPr lang="de-DE" altLang="de-DE" sz="1600" b="1" dirty="0"/>
              <a:t>Gewerbeabmeldungen</a:t>
            </a:r>
            <a:r>
              <a:rPr lang="de-DE" altLang="de-DE" sz="1600" dirty="0"/>
              <a:t> angezeigt als im Jahr 2008. Dabei handelt es sich nicht nur um Schließungen, sondern auch um Betriebsübergaben, Umwandlungen und Fortzüge. </a:t>
            </a:r>
            <a:endParaRPr lang="de-DE" altLang="de-DE" sz="1600" u="sng" dirty="0"/>
          </a:p>
          <a:p>
            <a:pPr algn="l"/>
            <a:endParaRPr lang="de-DE" altLang="de-DE" sz="1600" dirty="0"/>
          </a:p>
          <a:p>
            <a:pPr algn="l"/>
            <a:endParaRPr lang="de-DE" altLang="de-DE" sz="1600" dirty="0"/>
          </a:p>
          <a:p>
            <a:pPr algn="l"/>
            <a:endParaRPr lang="de-DE" altLang="de-DE" sz="1600" dirty="0"/>
          </a:p>
          <a:p>
            <a:pPr algn="l"/>
            <a:endParaRPr lang="de-DE" altLang="de-DE" sz="1600" dirty="0"/>
          </a:p>
          <a:p>
            <a:pPr algn="l"/>
            <a:endParaRPr lang="de-DE" altLang="de-DE" sz="1600" dirty="0"/>
          </a:p>
          <a:p>
            <a:pPr algn="l"/>
            <a:r>
              <a:rPr lang="de-DE" altLang="de-DE" sz="1600" dirty="0"/>
              <a:t>Quelle: Statistisches Bundesamt</a:t>
            </a:r>
          </a:p>
        </p:txBody>
      </p:sp>
      <p:pic>
        <p:nvPicPr>
          <p:cNvPr id="6" name="Picture 10" descr="BD09292_">
            <a:extLst>
              <a:ext uri="{FF2B5EF4-FFF2-40B4-BE49-F238E27FC236}">
                <a16:creationId xmlns="" xmlns:a16="http://schemas.microsoft.com/office/drawing/2014/main" id="{3D2CE492-C824-47BF-A862-1FF929E6687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023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17C5E5A-4EA7-4691-A3C7-E450F76F3A14}"/>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38B5D8AC-54FE-401F-B112-52C59085358F}"/>
              </a:ext>
            </a:extLst>
          </p:cNvPr>
          <p:cNvSpPr>
            <a:spLocks noGrp="1"/>
          </p:cNvSpPr>
          <p:nvPr>
            <p:ph type="body" idx="1"/>
          </p:nvPr>
        </p:nvSpPr>
        <p:spPr/>
        <p:txBody>
          <a:bodyPr/>
          <a:lstStyle/>
          <a:p>
            <a:pPr algn="ctr"/>
            <a:r>
              <a:rPr lang="de-DE" dirty="0"/>
              <a:t>Vorstellungs- und Erwartungsrunde</a:t>
            </a:r>
          </a:p>
        </p:txBody>
      </p:sp>
      <p:sp>
        <p:nvSpPr>
          <p:cNvPr id="4" name="Foliennummernplatzhalter 3">
            <a:extLst>
              <a:ext uri="{FF2B5EF4-FFF2-40B4-BE49-F238E27FC236}">
                <a16:creationId xmlns="" xmlns:a16="http://schemas.microsoft.com/office/drawing/2014/main" id="{6A5F3A6A-6626-4401-B7CE-B058C2E8E4DC}"/>
              </a:ext>
            </a:extLst>
          </p:cNvPr>
          <p:cNvSpPr>
            <a:spLocks noGrp="1"/>
          </p:cNvSpPr>
          <p:nvPr>
            <p:ph type="sldNum" sz="quarter" idx="12"/>
          </p:nvPr>
        </p:nvSpPr>
        <p:spPr/>
        <p:txBody>
          <a:bodyPr/>
          <a:lstStyle/>
          <a:p>
            <a:endParaRPr lang="de-DE" dirty="0"/>
          </a:p>
        </p:txBody>
      </p:sp>
      <p:sp>
        <p:nvSpPr>
          <p:cNvPr id="5" name="Text Box 2">
            <a:extLst>
              <a:ext uri="{FF2B5EF4-FFF2-40B4-BE49-F238E27FC236}">
                <a16:creationId xmlns="" xmlns:a16="http://schemas.microsoft.com/office/drawing/2014/main" id="{21251CEB-71E5-4539-9613-F2623FE4CFD2}"/>
              </a:ext>
            </a:extLst>
          </p:cNvPr>
          <p:cNvSpPr txBox="1">
            <a:spLocks noChangeArrowheads="1"/>
          </p:cNvSpPr>
          <p:nvPr/>
        </p:nvSpPr>
        <p:spPr bwMode="auto">
          <a:xfrm>
            <a:off x="684213" y="1988840"/>
            <a:ext cx="7848600"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dirty="0"/>
              <a:t>Bilden Sie wahlweise Gruppen (jeweils zwei Personen) und interviewen Sie Ihre / Ihren Gesprächspartner innerhalb von </a:t>
            </a:r>
            <a:r>
              <a:rPr lang="de-DE" altLang="de-DE" sz="1800" b="1" dirty="0"/>
              <a:t>fünf Minuten</a:t>
            </a:r>
            <a:r>
              <a:rPr lang="de-DE" altLang="de-DE" sz="1800" dirty="0"/>
              <a:t> anhand nachfolgender Stichpunkte:</a:t>
            </a:r>
          </a:p>
          <a:p>
            <a:pPr algn="l">
              <a:spcBef>
                <a:spcPct val="50000"/>
              </a:spcBef>
            </a:pPr>
            <a:r>
              <a:rPr lang="de-DE" altLang="de-DE" sz="1800" dirty="0"/>
              <a:t>Wie heißen Sie?</a:t>
            </a:r>
          </a:p>
          <a:p>
            <a:pPr algn="l">
              <a:spcBef>
                <a:spcPct val="50000"/>
              </a:spcBef>
            </a:pPr>
            <a:r>
              <a:rPr lang="de-DE" altLang="de-DE" sz="1800" dirty="0"/>
              <a:t>Wie ist Ihr bisheriger Werdegang?</a:t>
            </a:r>
          </a:p>
          <a:p>
            <a:pPr algn="l">
              <a:spcBef>
                <a:spcPct val="50000"/>
              </a:spcBef>
            </a:pPr>
            <a:r>
              <a:rPr lang="de-DE" altLang="de-DE" sz="1800" dirty="0"/>
              <a:t>Woran arbeiten Sie derzeit?</a:t>
            </a:r>
          </a:p>
          <a:p>
            <a:pPr algn="l">
              <a:spcBef>
                <a:spcPct val="50000"/>
              </a:spcBef>
            </a:pPr>
            <a:r>
              <a:rPr lang="de-DE" altLang="de-DE" sz="1800" dirty="0"/>
              <a:t>Welches Produkt / Dienstleistung möchten Sie selbständig anbieten?</a:t>
            </a:r>
          </a:p>
          <a:p>
            <a:pPr algn="l">
              <a:spcBef>
                <a:spcPct val="50000"/>
              </a:spcBef>
            </a:pPr>
            <a:r>
              <a:rPr lang="de-DE" altLang="de-DE" sz="1800" b="1" dirty="0">
                <a:solidFill>
                  <a:srgbClr val="92D050"/>
                </a:solidFill>
              </a:rPr>
              <a:t>Im Anschluss wechseln Sie bitte Ihre vorherige Position.</a:t>
            </a:r>
          </a:p>
        </p:txBody>
      </p:sp>
      <p:sp>
        <p:nvSpPr>
          <p:cNvPr id="6" name="Text Box 4">
            <a:extLst>
              <a:ext uri="{FF2B5EF4-FFF2-40B4-BE49-F238E27FC236}">
                <a16:creationId xmlns="" xmlns:a16="http://schemas.microsoft.com/office/drawing/2014/main" id="{C69F81A8-6E2C-4C08-B609-987D58C5D5B1}"/>
              </a:ext>
            </a:extLst>
          </p:cNvPr>
          <p:cNvSpPr txBox="1">
            <a:spLocks noChangeArrowheads="1"/>
          </p:cNvSpPr>
          <p:nvPr/>
        </p:nvSpPr>
        <p:spPr bwMode="auto">
          <a:xfrm>
            <a:off x="684213" y="5108575"/>
            <a:ext cx="64770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u="sng" dirty="0"/>
              <a:t>Bitte zeigen Sie individuell noch auf:</a:t>
            </a:r>
          </a:p>
          <a:p>
            <a:pPr algn="l">
              <a:spcBef>
                <a:spcPct val="50000"/>
              </a:spcBef>
            </a:pPr>
            <a:r>
              <a:rPr lang="de-DE" altLang="de-DE" sz="1800" dirty="0"/>
              <a:t>Welche Erwartungen haben Sie an dieses Seminar?</a:t>
            </a:r>
          </a:p>
          <a:p>
            <a:pPr algn="l">
              <a:spcBef>
                <a:spcPct val="50000"/>
              </a:spcBef>
            </a:pPr>
            <a:r>
              <a:rPr lang="de-DE" altLang="de-DE" sz="1800" dirty="0"/>
              <a:t>Welche Themen interessieren Sie?</a:t>
            </a:r>
          </a:p>
        </p:txBody>
      </p:sp>
    </p:spTree>
    <p:extLst>
      <p:ext uri="{BB962C8B-B14F-4D97-AF65-F5344CB8AC3E}">
        <p14:creationId xmlns:p14="http://schemas.microsoft.com/office/powerpoint/2010/main" val="368840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2010 - Zugang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6" name="Textfeld 5">
            <a:extLst>
              <a:ext uri="{FF2B5EF4-FFF2-40B4-BE49-F238E27FC236}">
                <a16:creationId xmlns="" xmlns:a16="http://schemas.microsoft.com/office/drawing/2014/main" id="{A6F86A92-4B66-4F92-8676-4942B168ECBF}"/>
              </a:ext>
            </a:extLst>
          </p:cNvPr>
          <p:cNvSpPr txBox="1"/>
          <p:nvPr/>
        </p:nvSpPr>
        <p:spPr>
          <a:xfrm>
            <a:off x="436111" y="1884139"/>
            <a:ext cx="8235949" cy="4278094"/>
          </a:xfrm>
          <a:prstGeom prst="rect">
            <a:avLst/>
          </a:prstGeom>
          <a:noFill/>
        </p:spPr>
        <p:txBody>
          <a:bodyPr wrap="square" rtlCol="0">
            <a:spAutoFit/>
          </a:bodyPr>
          <a:lstStyle/>
          <a:p>
            <a:pPr marL="0" indent="0">
              <a:buFontTx/>
              <a:buNone/>
            </a:pPr>
            <a:endParaRPr lang="de-DE" altLang="de-DE" sz="1600" dirty="0">
              <a:latin typeface="Arial" pitchFamily="34" charset="0"/>
              <a:cs typeface="Arial" pitchFamily="34" charset="0"/>
            </a:endParaRPr>
          </a:p>
          <a:p>
            <a:pPr marL="0" indent="0">
              <a:buFontTx/>
              <a:buNone/>
            </a:pPr>
            <a:r>
              <a:rPr lang="de-DE" altLang="de-DE" sz="1600" dirty="0">
                <a:latin typeface="Arial" pitchFamily="34" charset="0"/>
                <a:cs typeface="Arial" pitchFamily="34" charset="0"/>
              </a:rPr>
              <a:t>Es wurden rund </a:t>
            </a:r>
            <a:r>
              <a:rPr lang="de-DE" altLang="de-DE" sz="1600" b="1" dirty="0">
                <a:latin typeface="Arial" pitchFamily="34" charset="0"/>
                <a:cs typeface="Arial" pitchFamily="34" charset="0"/>
              </a:rPr>
              <a:t>149.000 Betriebe </a:t>
            </a:r>
            <a:r>
              <a:rPr lang="de-DE" altLang="de-DE" sz="1600" dirty="0">
                <a:latin typeface="Arial" pitchFamily="34" charset="0"/>
                <a:cs typeface="Arial" pitchFamily="34" charset="0"/>
              </a:rPr>
              <a:t>in Deutschland gegründet, deren Rechtsform und Beschäftigtenzahl auf eine </a:t>
            </a:r>
            <a:r>
              <a:rPr lang="de-DE" altLang="de-DE" sz="1600" b="1" dirty="0">
                <a:latin typeface="Arial" pitchFamily="34" charset="0"/>
                <a:cs typeface="Arial" pitchFamily="34" charset="0"/>
              </a:rPr>
              <a:t>größere wirtschaftliche Bedeutung </a:t>
            </a:r>
            <a:r>
              <a:rPr lang="de-DE" altLang="de-DE" sz="1600" dirty="0">
                <a:latin typeface="Arial" pitchFamily="34" charset="0"/>
                <a:cs typeface="Arial" pitchFamily="34" charset="0"/>
              </a:rPr>
              <a:t>schließen lassen. Wie das Statistische Bundesamt (Destatis) mitteilt, waren das </a:t>
            </a:r>
            <a:r>
              <a:rPr lang="de-DE" altLang="de-DE" sz="1600" b="1" dirty="0">
                <a:latin typeface="Arial" pitchFamily="34" charset="0"/>
                <a:cs typeface="Arial" pitchFamily="34" charset="0"/>
              </a:rPr>
              <a:t>2,8% weniger als im Vorjahr</a:t>
            </a:r>
            <a:r>
              <a:rPr lang="de-DE" altLang="de-DE" sz="1600" dirty="0">
                <a:latin typeface="Arial" pitchFamily="34" charset="0"/>
                <a:cs typeface="Arial" pitchFamily="34" charset="0"/>
              </a:rPr>
              <a:t>. Im Jahr 2009 war die Zahl der Betriebsgründungen erstmals seit 2004 wieder angestiegen (+ 3,0% gegenüber 2008).</a:t>
            </a:r>
            <a:br>
              <a:rPr lang="de-DE" altLang="de-DE" sz="1600" dirty="0">
                <a:latin typeface="Arial" pitchFamily="34" charset="0"/>
                <a:cs typeface="Arial" pitchFamily="34" charset="0"/>
              </a:rPr>
            </a:br>
            <a:r>
              <a:rPr lang="de-DE" altLang="de-DE" sz="1600" dirty="0">
                <a:latin typeface="Arial" pitchFamily="34" charset="0"/>
                <a:cs typeface="Arial" pitchFamily="34" charset="0"/>
              </a:rPr>
              <a:t/>
            </a:r>
            <a:br>
              <a:rPr lang="de-DE" altLang="de-DE" sz="1600" dirty="0">
                <a:latin typeface="Arial" pitchFamily="34" charset="0"/>
                <a:cs typeface="Arial" pitchFamily="34" charset="0"/>
              </a:rPr>
            </a:br>
            <a:r>
              <a:rPr lang="de-DE" altLang="de-DE" sz="1600" dirty="0">
                <a:latin typeface="Arial" pitchFamily="34" charset="0"/>
                <a:cs typeface="Arial" pitchFamily="34" charset="0"/>
              </a:rPr>
              <a:t>Außerdem wurden rund </a:t>
            </a:r>
            <a:r>
              <a:rPr lang="de-DE" altLang="de-DE" sz="1600" b="1" dirty="0">
                <a:latin typeface="Arial" pitchFamily="34" charset="0"/>
                <a:cs typeface="Arial" pitchFamily="34" charset="0"/>
              </a:rPr>
              <a:t>305.000 Kleinunternehmen </a:t>
            </a:r>
            <a:r>
              <a:rPr lang="de-DE" altLang="de-DE" sz="1600" dirty="0">
                <a:latin typeface="Arial" pitchFamily="34" charset="0"/>
                <a:cs typeface="Arial" pitchFamily="34" charset="0"/>
              </a:rPr>
              <a:t>gegründet. Das entspricht einem </a:t>
            </a:r>
            <a:r>
              <a:rPr lang="de-DE" altLang="de-DE" sz="1600" b="1" dirty="0">
                <a:latin typeface="Arial" pitchFamily="34" charset="0"/>
                <a:cs typeface="Arial" pitchFamily="34" charset="0"/>
              </a:rPr>
              <a:t>Zuwachs von 4,2% gegenüber dem Vorjahr</a:t>
            </a:r>
            <a:r>
              <a:rPr lang="de-DE" altLang="de-DE" sz="1600" dirty="0">
                <a:latin typeface="Arial" pitchFamily="34" charset="0"/>
                <a:cs typeface="Arial" pitchFamily="34" charset="0"/>
              </a:rPr>
              <a:t>. Die Zahl der Gründungen von </a:t>
            </a:r>
            <a:r>
              <a:rPr lang="de-DE" altLang="de-DE" sz="1600" b="1" dirty="0">
                <a:latin typeface="Arial" pitchFamily="34" charset="0"/>
                <a:cs typeface="Arial" pitchFamily="34" charset="0"/>
              </a:rPr>
              <a:t>Nebenerwerbsbetrieben ging um 1,5% auf knapp 265.000 zurück</a:t>
            </a:r>
            <a:r>
              <a:rPr lang="de-DE" altLang="de-DE" sz="1600" dirty="0">
                <a:latin typeface="Arial" pitchFamily="34" charset="0"/>
                <a:cs typeface="Arial" pitchFamily="34" charset="0"/>
              </a:rPr>
              <a:t>. </a:t>
            </a:r>
          </a:p>
          <a:p>
            <a:pPr marL="0" indent="0">
              <a:buFontTx/>
              <a:buNone/>
            </a:pPr>
            <a:endParaRPr lang="de-DE" altLang="de-DE" sz="1600" dirty="0">
              <a:latin typeface="Arial" pitchFamily="34" charset="0"/>
              <a:cs typeface="Arial" pitchFamily="34" charset="0"/>
            </a:endParaRPr>
          </a:p>
          <a:p>
            <a:pPr marL="0" indent="0">
              <a:buFontTx/>
              <a:buNone/>
            </a:pPr>
            <a:r>
              <a:rPr lang="de-DE" altLang="de-DE" sz="1600" dirty="0">
                <a:latin typeface="Arial" pitchFamily="34" charset="0"/>
                <a:cs typeface="Arial" pitchFamily="34" charset="0"/>
              </a:rPr>
              <a:t>Die </a:t>
            </a:r>
            <a:r>
              <a:rPr lang="de-DE" altLang="de-DE" sz="1600" b="1" dirty="0">
                <a:latin typeface="Arial" pitchFamily="34" charset="0"/>
                <a:cs typeface="Arial" pitchFamily="34" charset="0"/>
              </a:rPr>
              <a:t>Gesamtzahl der Gewerbeanmeldungen </a:t>
            </a:r>
            <a:r>
              <a:rPr lang="de-DE" altLang="de-DE" sz="1600" dirty="0">
                <a:latin typeface="Arial" pitchFamily="34" charset="0"/>
                <a:cs typeface="Arial" pitchFamily="34" charset="0"/>
              </a:rPr>
              <a:t>– diese müssen nicht nur bei Gründung eines Gewerbebetriebes erfolgen, sondern auch bei Verlagerung, Umwandlung oder Übernahme – </a:t>
            </a:r>
            <a:r>
              <a:rPr lang="de-DE" altLang="de-DE" sz="1600" b="1" dirty="0">
                <a:latin typeface="Arial" pitchFamily="34" charset="0"/>
                <a:cs typeface="Arial" pitchFamily="34" charset="0"/>
              </a:rPr>
              <a:t>verringerte sich um 0,2% und betrug rund 863.000</a:t>
            </a:r>
            <a:r>
              <a:rPr lang="de-DE" altLang="de-DE" sz="1600" dirty="0">
                <a:latin typeface="Arial" pitchFamily="34" charset="0"/>
                <a:cs typeface="Arial" pitchFamily="34" charset="0"/>
              </a:rPr>
              <a:t>.</a:t>
            </a:r>
          </a:p>
          <a:p>
            <a:pPr marL="0" indent="0">
              <a:buFontTx/>
              <a:buNone/>
            </a:pPr>
            <a:endParaRPr lang="de-DE" altLang="de-DE" sz="1600" dirty="0">
              <a:latin typeface="Arial" pitchFamily="34" charset="0"/>
              <a:cs typeface="Arial" pitchFamily="34" charset="0"/>
            </a:endParaRPr>
          </a:p>
          <a:p>
            <a:pPr marL="0" indent="0">
              <a:buFontTx/>
              <a:buNone/>
            </a:pPr>
            <a:endParaRPr lang="de-DE" altLang="de-DE" sz="1600" dirty="0">
              <a:latin typeface="Arial" pitchFamily="34" charset="0"/>
              <a:cs typeface="Arial" pitchFamily="34" charset="0"/>
            </a:endParaRPr>
          </a:p>
          <a:p>
            <a:pPr marL="0" indent="0">
              <a:buFontTx/>
              <a:buNone/>
            </a:pPr>
            <a:r>
              <a:rPr lang="de-DE" altLang="de-DE" sz="1600" dirty="0">
                <a:latin typeface="Arial" pitchFamily="34" charset="0"/>
                <a:cs typeface="Arial" pitchFamily="34" charset="0"/>
              </a:rPr>
              <a:t>Quelle: Statistisches Bundesamt</a:t>
            </a:r>
            <a:endParaRPr lang="de-DE" altLang="de-DE" dirty="0">
              <a:latin typeface="Arial" pitchFamily="34" charset="0"/>
              <a:cs typeface="Arial" pitchFamily="34" charset="0"/>
            </a:endParaRPr>
          </a:p>
        </p:txBody>
      </p:sp>
      <p:pic>
        <p:nvPicPr>
          <p:cNvPr id="7" name="Picture 10" descr="BD09292_">
            <a:extLst>
              <a:ext uri="{FF2B5EF4-FFF2-40B4-BE49-F238E27FC236}">
                <a16:creationId xmlns="" xmlns:a16="http://schemas.microsoft.com/office/drawing/2014/main" id="{05C26745-5E5A-4C76-A9DC-2F7AF5341D9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505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2010 - Abgang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6" name="Textfeld 5">
            <a:extLst>
              <a:ext uri="{FF2B5EF4-FFF2-40B4-BE49-F238E27FC236}">
                <a16:creationId xmlns="" xmlns:a16="http://schemas.microsoft.com/office/drawing/2014/main" id="{B6205D61-9B46-43B5-9D02-7D91AC468FEF}"/>
              </a:ext>
            </a:extLst>
          </p:cNvPr>
          <p:cNvSpPr txBox="1"/>
          <p:nvPr/>
        </p:nvSpPr>
        <p:spPr>
          <a:xfrm>
            <a:off x="436111" y="1884139"/>
            <a:ext cx="8235950" cy="4308872"/>
          </a:xfrm>
          <a:prstGeom prst="rect">
            <a:avLst/>
          </a:prstGeom>
          <a:noFill/>
        </p:spPr>
        <p:txBody>
          <a:bodyPr wrap="square" rtlCol="0">
            <a:spAutoFit/>
          </a:bodyPr>
          <a:lstStyle/>
          <a:p>
            <a:pPr marL="0" indent="0">
              <a:buFontTx/>
              <a:buNone/>
            </a:pPr>
            <a:endParaRPr lang="de-DE" altLang="de-DE" dirty="0">
              <a:latin typeface="Arial" pitchFamily="34" charset="0"/>
              <a:cs typeface="Arial" pitchFamily="34" charset="0"/>
            </a:endParaRPr>
          </a:p>
          <a:p>
            <a:pPr marL="0" indent="0">
              <a:buFontTx/>
              <a:buNone/>
            </a:pPr>
            <a:r>
              <a:rPr lang="de-DE" altLang="de-DE" sz="1600" dirty="0">
                <a:latin typeface="Arial" pitchFamily="34" charset="0"/>
                <a:cs typeface="Arial" pitchFamily="34" charset="0"/>
              </a:rPr>
              <a:t>Es haben rund </a:t>
            </a:r>
            <a:r>
              <a:rPr lang="de-DE" altLang="de-DE" sz="1600" b="1" dirty="0">
                <a:latin typeface="Arial" pitchFamily="34" charset="0"/>
                <a:cs typeface="Arial" pitchFamily="34" charset="0"/>
              </a:rPr>
              <a:t>125.000 Betriebe mit größerer wirtschaftlicher Bedeutung </a:t>
            </a:r>
            <a:r>
              <a:rPr lang="de-DE" altLang="de-DE" sz="1600" dirty="0">
                <a:latin typeface="Arial" pitchFamily="34" charset="0"/>
                <a:cs typeface="Arial" pitchFamily="34" charset="0"/>
              </a:rPr>
              <a:t>ihr Gewerbe </a:t>
            </a:r>
            <a:r>
              <a:rPr lang="de-DE" altLang="de-DE" sz="1600" b="1" dirty="0">
                <a:latin typeface="Arial" pitchFamily="34" charset="0"/>
                <a:cs typeface="Arial" pitchFamily="34" charset="0"/>
              </a:rPr>
              <a:t>aufgegeben</a:t>
            </a:r>
            <a:r>
              <a:rPr lang="de-DE" altLang="de-DE" sz="1600" dirty="0">
                <a:latin typeface="Arial" pitchFamily="34" charset="0"/>
                <a:cs typeface="Arial" pitchFamily="34" charset="0"/>
              </a:rPr>
              <a:t>. Das waren </a:t>
            </a:r>
            <a:r>
              <a:rPr lang="de-DE" altLang="de-DE" sz="1600" b="1" dirty="0">
                <a:latin typeface="Arial" pitchFamily="34" charset="0"/>
                <a:cs typeface="Arial" pitchFamily="34" charset="0"/>
              </a:rPr>
              <a:t>3,0% weniger </a:t>
            </a:r>
            <a:r>
              <a:rPr lang="de-DE" altLang="de-DE" sz="1600" dirty="0">
                <a:latin typeface="Arial" pitchFamily="34" charset="0"/>
                <a:cs typeface="Arial" pitchFamily="34" charset="0"/>
              </a:rPr>
              <a:t>als im entsprechenden Vorjahreszeitraum. </a:t>
            </a:r>
          </a:p>
          <a:p>
            <a:pPr marL="0" indent="0">
              <a:buFontTx/>
              <a:buNone/>
            </a:pPr>
            <a:endParaRPr lang="de-DE" altLang="de-DE" sz="1600" dirty="0">
              <a:latin typeface="Arial" pitchFamily="34" charset="0"/>
              <a:cs typeface="Arial" pitchFamily="34" charset="0"/>
            </a:endParaRPr>
          </a:p>
          <a:p>
            <a:pPr marL="0" indent="0">
              <a:buFontTx/>
              <a:buNone/>
            </a:pPr>
            <a:r>
              <a:rPr lang="de-DE" altLang="de-DE" sz="1600" dirty="0">
                <a:latin typeface="Arial" pitchFamily="34" charset="0"/>
                <a:cs typeface="Arial" pitchFamily="34" charset="0"/>
              </a:rPr>
              <a:t>Die Zahl der</a:t>
            </a:r>
            <a:r>
              <a:rPr lang="de-DE" altLang="de-DE" sz="1600" b="1" dirty="0">
                <a:latin typeface="Arial" pitchFamily="34" charset="0"/>
                <a:cs typeface="Arial" pitchFamily="34" charset="0"/>
              </a:rPr>
              <a:t> Kleinunternehmen</a:t>
            </a:r>
            <a:r>
              <a:rPr lang="de-DE" altLang="de-DE" sz="1600" dirty="0">
                <a:latin typeface="Arial" pitchFamily="34" charset="0"/>
                <a:cs typeface="Arial" pitchFamily="34" charset="0"/>
              </a:rPr>
              <a:t>, die geschlossen wurden, lag bei </a:t>
            </a:r>
            <a:r>
              <a:rPr lang="de-DE" altLang="de-DE" sz="1600" b="1" dirty="0">
                <a:latin typeface="Arial" pitchFamily="34" charset="0"/>
                <a:cs typeface="Arial" pitchFamily="34" charset="0"/>
              </a:rPr>
              <a:t>knapp 299.000 </a:t>
            </a:r>
            <a:r>
              <a:rPr lang="de-DE" altLang="de-DE" sz="1600" dirty="0">
                <a:latin typeface="Arial" pitchFamily="34" charset="0"/>
                <a:cs typeface="Arial" pitchFamily="34" charset="0"/>
              </a:rPr>
              <a:t>und damit um 2,2% niedriger als im Jahr 2009. Darüber hinaus gaben etwa </a:t>
            </a:r>
            <a:r>
              <a:rPr lang="de-DE" altLang="de-DE" sz="1600" b="1" dirty="0">
                <a:latin typeface="Arial" pitchFamily="34" charset="0"/>
                <a:cs typeface="Arial" pitchFamily="34" charset="0"/>
              </a:rPr>
              <a:t>145.000 Nebenerwerbsbetriebe</a:t>
            </a:r>
            <a:r>
              <a:rPr lang="de-DE" altLang="de-DE" sz="1600" dirty="0">
                <a:latin typeface="Arial" pitchFamily="34" charset="0"/>
                <a:cs typeface="Arial" pitchFamily="34" charset="0"/>
              </a:rPr>
              <a:t> ihr Gewerbe auf (+ 0,1%). </a:t>
            </a:r>
          </a:p>
          <a:p>
            <a:pPr marL="0" indent="0">
              <a:buFontTx/>
              <a:buNone/>
            </a:pPr>
            <a:endParaRPr lang="de-DE" altLang="de-DE" sz="1600" dirty="0">
              <a:latin typeface="Arial" pitchFamily="34" charset="0"/>
              <a:cs typeface="Arial" pitchFamily="34" charset="0"/>
            </a:endParaRPr>
          </a:p>
          <a:p>
            <a:pPr marL="0" indent="0">
              <a:buFontTx/>
              <a:buNone/>
            </a:pPr>
            <a:r>
              <a:rPr lang="de-DE" altLang="de-DE" sz="1600" b="1" dirty="0">
                <a:latin typeface="Arial" pitchFamily="34" charset="0"/>
                <a:cs typeface="Arial" pitchFamily="34" charset="0"/>
              </a:rPr>
              <a:t>Insgesamt</a:t>
            </a:r>
            <a:r>
              <a:rPr lang="de-DE" altLang="de-DE" sz="1600" dirty="0">
                <a:latin typeface="Arial" pitchFamily="34" charset="0"/>
                <a:cs typeface="Arial" pitchFamily="34" charset="0"/>
              </a:rPr>
              <a:t> </a:t>
            </a:r>
            <a:r>
              <a:rPr lang="de-DE" altLang="de-DE" sz="1600" b="1" dirty="0">
                <a:latin typeface="Arial" pitchFamily="34" charset="0"/>
                <a:cs typeface="Arial" pitchFamily="34" charset="0"/>
              </a:rPr>
              <a:t>sank die Zahl </a:t>
            </a:r>
            <a:r>
              <a:rPr lang="de-DE" altLang="de-DE" sz="1600" dirty="0">
                <a:latin typeface="Arial" pitchFamily="34" charset="0"/>
                <a:cs typeface="Arial" pitchFamily="34" charset="0"/>
              </a:rPr>
              <a:t>der Gewerbeabmeldungen bei den Gewerbeämtern </a:t>
            </a:r>
            <a:r>
              <a:rPr lang="de-DE" altLang="de-DE" sz="1600" b="1" dirty="0">
                <a:latin typeface="Arial" pitchFamily="34" charset="0"/>
                <a:cs typeface="Arial" pitchFamily="34" charset="0"/>
              </a:rPr>
              <a:t>um 2,0% gegenüber dem Vorjahr</a:t>
            </a:r>
            <a:r>
              <a:rPr lang="de-DE" altLang="de-DE" sz="1600" dirty="0">
                <a:latin typeface="Arial" pitchFamily="34" charset="0"/>
                <a:cs typeface="Arial" pitchFamily="34" charset="0"/>
              </a:rPr>
              <a:t> auf knapp </a:t>
            </a:r>
            <a:r>
              <a:rPr lang="de-DE" altLang="de-DE" sz="1600" b="1" dirty="0">
                <a:latin typeface="Arial" pitchFamily="34" charset="0"/>
                <a:cs typeface="Arial" pitchFamily="34" charset="0"/>
              </a:rPr>
              <a:t>714.000</a:t>
            </a:r>
            <a:r>
              <a:rPr lang="de-DE" altLang="de-DE" sz="1600" dirty="0">
                <a:latin typeface="Arial" pitchFamily="34" charset="0"/>
                <a:cs typeface="Arial" pitchFamily="34" charset="0"/>
              </a:rPr>
              <a:t>. Dabei handelt es sich nicht nur um Schließungen, sondern auch um Betriebsübergaben, Umwandlungen und </a:t>
            </a:r>
            <a:r>
              <a:rPr lang="de-DE" altLang="de-DE" sz="1600" dirty="0" err="1">
                <a:latin typeface="Arial" pitchFamily="34" charset="0"/>
                <a:cs typeface="Arial" pitchFamily="34" charset="0"/>
              </a:rPr>
              <a:t>Fortzüge</a:t>
            </a:r>
            <a:r>
              <a:rPr lang="de-DE" altLang="de-DE" sz="1600" dirty="0">
                <a:latin typeface="Arial" pitchFamily="34" charset="0"/>
                <a:cs typeface="Arial" pitchFamily="34" charset="0"/>
              </a:rPr>
              <a:t>.</a:t>
            </a:r>
          </a:p>
          <a:p>
            <a:pPr marL="0" indent="0">
              <a:buFontTx/>
              <a:buNone/>
            </a:pPr>
            <a:endParaRPr lang="de-DE" altLang="de-DE" sz="1600" dirty="0">
              <a:latin typeface="Arial" pitchFamily="34" charset="0"/>
              <a:cs typeface="Arial" pitchFamily="34" charset="0"/>
            </a:endParaRPr>
          </a:p>
          <a:p>
            <a:pPr marL="0" indent="0">
              <a:buFontTx/>
              <a:buNone/>
            </a:pPr>
            <a:endParaRPr lang="de-DE" altLang="de-DE" sz="1600" dirty="0">
              <a:latin typeface="Arial" pitchFamily="34" charset="0"/>
              <a:cs typeface="Arial" pitchFamily="34" charset="0"/>
            </a:endParaRPr>
          </a:p>
          <a:p>
            <a:pPr marL="0" indent="0">
              <a:buFontTx/>
              <a:buNone/>
            </a:pPr>
            <a:endParaRPr lang="de-DE" altLang="de-DE" sz="1600" dirty="0">
              <a:latin typeface="Arial" pitchFamily="34" charset="0"/>
              <a:cs typeface="Arial" pitchFamily="34" charset="0"/>
            </a:endParaRPr>
          </a:p>
          <a:p>
            <a:pPr marL="0" indent="0">
              <a:buFontTx/>
              <a:buNone/>
            </a:pPr>
            <a:endParaRPr lang="de-DE" altLang="de-DE" sz="1600" dirty="0">
              <a:latin typeface="Arial" pitchFamily="34" charset="0"/>
              <a:cs typeface="Arial" pitchFamily="34" charset="0"/>
            </a:endParaRPr>
          </a:p>
          <a:p>
            <a:pPr marL="0" indent="0">
              <a:buFontTx/>
              <a:buNone/>
            </a:pPr>
            <a:r>
              <a:rPr lang="de-DE" altLang="de-DE" sz="1600" dirty="0">
                <a:latin typeface="Arial" pitchFamily="34" charset="0"/>
                <a:cs typeface="Arial" pitchFamily="34" charset="0"/>
              </a:rPr>
              <a:t>Quelle: Statistisches Bundesamt</a:t>
            </a:r>
            <a:endParaRPr lang="de-DE" sz="1600" dirty="0"/>
          </a:p>
        </p:txBody>
      </p:sp>
      <p:pic>
        <p:nvPicPr>
          <p:cNvPr id="7" name="Picture 10" descr="BD09292_">
            <a:extLst>
              <a:ext uri="{FF2B5EF4-FFF2-40B4-BE49-F238E27FC236}">
                <a16:creationId xmlns="" xmlns:a16="http://schemas.microsoft.com/office/drawing/2014/main" id="{C4FCECF4-43E8-4FFF-8419-49CA378A4B1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676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2011 - Zugang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A4465F56-BE9C-4E75-85C9-6B792040D3D5}"/>
              </a:ext>
            </a:extLst>
          </p:cNvPr>
          <p:cNvSpPr txBox="1">
            <a:spLocks/>
          </p:cNvSpPr>
          <p:nvPr/>
        </p:nvSpPr>
        <p:spPr bwMode="auto">
          <a:xfrm>
            <a:off x="433266" y="1898367"/>
            <a:ext cx="8232562" cy="433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Es wurden rund </a:t>
            </a:r>
            <a:r>
              <a:rPr lang="de-DE" altLang="de-DE" sz="1600" b="1" dirty="0">
                <a:latin typeface="Arial" pitchFamily="34" charset="0"/>
                <a:cs typeface="Arial" pitchFamily="34" charset="0"/>
              </a:rPr>
              <a:t>144.000 Betriebe</a:t>
            </a:r>
            <a:r>
              <a:rPr lang="de-DE" altLang="de-DE" sz="1600" dirty="0">
                <a:latin typeface="Arial" pitchFamily="34" charset="0"/>
                <a:cs typeface="Arial" pitchFamily="34" charset="0"/>
              </a:rPr>
              <a:t> in Deutschland gegründet, deren Rechtsform und Beschäftigtenzahl auf eine </a:t>
            </a:r>
            <a:r>
              <a:rPr lang="de-DE" altLang="de-DE" sz="1600" b="1" dirty="0">
                <a:latin typeface="Arial" pitchFamily="34" charset="0"/>
                <a:cs typeface="Arial" pitchFamily="34" charset="0"/>
              </a:rPr>
              <a:t>größere wirtschaftliche Bedeutung</a:t>
            </a:r>
            <a:r>
              <a:rPr lang="de-DE" altLang="de-DE" sz="1600" dirty="0">
                <a:latin typeface="Arial" pitchFamily="34" charset="0"/>
                <a:cs typeface="Arial" pitchFamily="34" charset="0"/>
              </a:rPr>
              <a:t> schließen lassen. Wie das Statistische Bundesamt (Destatis) mitteilt, waren das </a:t>
            </a:r>
            <a:r>
              <a:rPr lang="de-DE" altLang="de-DE" sz="1600" b="1" dirty="0">
                <a:latin typeface="Arial" pitchFamily="34" charset="0"/>
                <a:cs typeface="Arial" pitchFamily="34" charset="0"/>
              </a:rPr>
              <a:t>3,4 % weniger</a:t>
            </a:r>
            <a:r>
              <a:rPr lang="de-DE" altLang="de-DE" sz="1600" dirty="0">
                <a:latin typeface="Arial" pitchFamily="34" charset="0"/>
                <a:cs typeface="Arial" pitchFamily="34" charset="0"/>
              </a:rPr>
              <a:t> als im Jahr 2010. </a:t>
            </a: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Die Zahl gegründeter </a:t>
            </a:r>
            <a:r>
              <a:rPr lang="de-DE" altLang="de-DE" sz="1600" b="1" dirty="0">
                <a:latin typeface="Arial" pitchFamily="34" charset="0"/>
                <a:cs typeface="Arial" pitchFamily="34" charset="0"/>
              </a:rPr>
              <a:t>Kleinunternehmen</a:t>
            </a:r>
            <a:r>
              <a:rPr lang="de-DE" altLang="de-DE" sz="1600" dirty="0">
                <a:latin typeface="Arial" pitchFamily="34" charset="0"/>
                <a:cs typeface="Arial" pitchFamily="34" charset="0"/>
              </a:rPr>
              <a:t> ging ebenfalls zurück: Im Jahr 2011 </a:t>
            </a:r>
            <a:r>
              <a:rPr lang="de-DE" altLang="de-DE" sz="1600" b="1" dirty="0">
                <a:latin typeface="Arial" pitchFamily="34" charset="0"/>
                <a:cs typeface="Arial" pitchFamily="34" charset="0"/>
              </a:rPr>
              <a:t>fiel</a:t>
            </a:r>
            <a:r>
              <a:rPr lang="de-DE" altLang="de-DE" sz="1600" dirty="0">
                <a:latin typeface="Arial" pitchFamily="34" charset="0"/>
                <a:cs typeface="Arial" pitchFamily="34" charset="0"/>
              </a:rPr>
              <a:t> sie gegenüber dem Jahr 2010 um </a:t>
            </a:r>
            <a:r>
              <a:rPr lang="de-DE" altLang="de-DE" sz="1600" b="1" dirty="0">
                <a:latin typeface="Arial" pitchFamily="34" charset="0"/>
                <a:cs typeface="Arial" pitchFamily="34" charset="0"/>
              </a:rPr>
              <a:t>4,1 %</a:t>
            </a:r>
            <a:r>
              <a:rPr lang="de-DE" altLang="de-DE" sz="1600" dirty="0">
                <a:latin typeface="Arial" pitchFamily="34" charset="0"/>
                <a:cs typeface="Arial" pitchFamily="34" charset="0"/>
              </a:rPr>
              <a:t> auf </a:t>
            </a:r>
            <a:r>
              <a:rPr lang="de-DE" altLang="de-DE" sz="1600" b="1" dirty="0">
                <a:latin typeface="Arial" pitchFamily="34" charset="0"/>
                <a:cs typeface="Arial" pitchFamily="34" charset="0"/>
              </a:rPr>
              <a:t>293.000</a:t>
            </a:r>
            <a:r>
              <a:rPr lang="de-DE" altLang="de-DE" sz="1600" dirty="0">
                <a:latin typeface="Arial" pitchFamily="34" charset="0"/>
                <a:cs typeface="Arial" pitchFamily="34" charset="0"/>
              </a:rPr>
              <a:t>. Die Zahl der Gründungen von </a:t>
            </a:r>
            <a:r>
              <a:rPr lang="de-DE" altLang="de-DE" sz="1600" b="1" dirty="0">
                <a:latin typeface="Arial" pitchFamily="34" charset="0"/>
                <a:cs typeface="Arial" pitchFamily="34" charset="0"/>
              </a:rPr>
              <a:t>Nebenerwerbsbetrieben</a:t>
            </a:r>
            <a:r>
              <a:rPr lang="de-DE" altLang="de-DE" sz="1600" dirty="0">
                <a:latin typeface="Arial" pitchFamily="34" charset="0"/>
                <a:cs typeface="Arial" pitchFamily="34" charset="0"/>
              </a:rPr>
              <a:t> </a:t>
            </a:r>
            <a:r>
              <a:rPr lang="de-DE" altLang="de-DE" sz="1600" b="1" dirty="0">
                <a:latin typeface="Arial" pitchFamily="34" charset="0"/>
                <a:cs typeface="Arial" pitchFamily="34" charset="0"/>
              </a:rPr>
              <a:t>sank</a:t>
            </a:r>
            <a:r>
              <a:rPr lang="de-DE" altLang="de-DE" sz="1600" dirty="0">
                <a:latin typeface="Arial" pitchFamily="34" charset="0"/>
                <a:cs typeface="Arial" pitchFamily="34" charset="0"/>
              </a:rPr>
              <a:t> um </a:t>
            </a:r>
            <a:r>
              <a:rPr lang="de-DE" altLang="de-DE" sz="1600" b="1" dirty="0">
                <a:latin typeface="Arial" pitchFamily="34" charset="0"/>
                <a:cs typeface="Arial" pitchFamily="34" charset="0"/>
              </a:rPr>
              <a:t>8,7 %</a:t>
            </a:r>
            <a:r>
              <a:rPr lang="de-DE" altLang="de-DE" sz="1600" dirty="0">
                <a:latin typeface="Arial" pitchFamily="34" charset="0"/>
                <a:cs typeface="Arial" pitchFamily="34" charset="0"/>
              </a:rPr>
              <a:t> und lag bei knapp </a:t>
            </a:r>
            <a:r>
              <a:rPr lang="de-DE" altLang="de-DE" sz="1600" b="1" dirty="0">
                <a:latin typeface="Arial" pitchFamily="34" charset="0"/>
                <a:cs typeface="Arial" pitchFamily="34" charset="0"/>
              </a:rPr>
              <a:t>242.000</a:t>
            </a:r>
            <a:r>
              <a:rPr lang="de-DE" altLang="de-DE" sz="1600" dirty="0">
                <a:latin typeface="Arial" pitchFamily="34" charset="0"/>
                <a:cs typeface="Arial" pitchFamily="34" charset="0"/>
              </a:rPr>
              <a:t>. </a:t>
            </a: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Die </a:t>
            </a:r>
            <a:r>
              <a:rPr lang="de-DE" altLang="de-DE" sz="1600" b="1" dirty="0">
                <a:latin typeface="Arial" pitchFamily="34" charset="0"/>
                <a:cs typeface="Arial" pitchFamily="34" charset="0"/>
              </a:rPr>
              <a:t>Gesamtzahl der Gewerbeanmeldungen</a:t>
            </a:r>
            <a:r>
              <a:rPr lang="de-DE" altLang="de-DE" sz="1600" dirty="0">
                <a:latin typeface="Arial" pitchFamily="34" charset="0"/>
                <a:cs typeface="Arial" pitchFamily="34" charset="0"/>
              </a:rPr>
              <a:t> – diese müssen nicht nur bei Gründung eines Gewerbebetriebes erfolgen, sondern auch bei Betriebsübernahme, Umwandlung oder Zuzug – </a:t>
            </a:r>
            <a:r>
              <a:rPr lang="de-DE" altLang="de-DE" sz="1600" b="1" dirty="0">
                <a:latin typeface="Arial" pitchFamily="34" charset="0"/>
                <a:cs typeface="Arial" pitchFamily="34" charset="0"/>
              </a:rPr>
              <a:t>verringerte</a:t>
            </a:r>
            <a:r>
              <a:rPr lang="de-DE" altLang="de-DE" sz="1600" dirty="0">
                <a:latin typeface="Arial" pitchFamily="34" charset="0"/>
                <a:cs typeface="Arial" pitchFamily="34" charset="0"/>
              </a:rPr>
              <a:t> sich 2011 um </a:t>
            </a:r>
            <a:r>
              <a:rPr lang="de-DE" altLang="de-DE" sz="1600" b="1" dirty="0">
                <a:latin typeface="Arial" pitchFamily="34" charset="0"/>
                <a:cs typeface="Arial" pitchFamily="34" charset="0"/>
              </a:rPr>
              <a:t>4,8 %</a:t>
            </a:r>
            <a:r>
              <a:rPr lang="de-DE" altLang="de-DE" sz="1600" dirty="0">
                <a:latin typeface="Arial" pitchFamily="34" charset="0"/>
                <a:cs typeface="Arial" pitchFamily="34" charset="0"/>
              </a:rPr>
              <a:t> auf rund </a:t>
            </a:r>
            <a:r>
              <a:rPr lang="de-DE" altLang="de-DE" sz="1600" b="1" dirty="0">
                <a:latin typeface="Arial" pitchFamily="34" charset="0"/>
                <a:cs typeface="Arial" pitchFamily="34" charset="0"/>
              </a:rPr>
              <a:t>821.000</a:t>
            </a:r>
            <a:r>
              <a:rPr lang="de-DE" altLang="de-DE" sz="1600" dirty="0">
                <a:latin typeface="Arial" pitchFamily="34" charset="0"/>
                <a:cs typeface="Arial" pitchFamily="34" charset="0"/>
              </a:rPr>
              <a:t>. </a:t>
            </a:r>
          </a:p>
          <a:p>
            <a:pPr>
              <a:buFontTx/>
              <a:buNone/>
            </a:pPr>
            <a:endParaRPr lang="de-DE" altLang="de-DE" sz="16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Quelle: Statistisches Bundesamt</a:t>
            </a:r>
          </a:p>
        </p:txBody>
      </p:sp>
      <p:pic>
        <p:nvPicPr>
          <p:cNvPr id="6" name="Picture 10" descr="BD09292_">
            <a:extLst>
              <a:ext uri="{FF2B5EF4-FFF2-40B4-BE49-F238E27FC236}">
                <a16:creationId xmlns="" xmlns:a16="http://schemas.microsoft.com/office/drawing/2014/main" id="{A6DCDA78-BD99-49B2-B7A6-F1158803E2F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950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2011 - Abgang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94D70C92-5BFD-43D2-8022-F24CD52DDB50}"/>
              </a:ext>
            </a:extLst>
          </p:cNvPr>
          <p:cNvSpPr txBox="1">
            <a:spLocks/>
          </p:cNvSpPr>
          <p:nvPr/>
        </p:nvSpPr>
        <p:spPr bwMode="auto">
          <a:xfrm>
            <a:off x="439285" y="1889145"/>
            <a:ext cx="8232775" cy="434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Bei den </a:t>
            </a:r>
            <a:r>
              <a:rPr lang="de-DE" altLang="de-DE" sz="1600" b="1" dirty="0">
                <a:latin typeface="Arial" pitchFamily="34" charset="0"/>
                <a:cs typeface="Arial" pitchFamily="34" charset="0"/>
              </a:rPr>
              <a:t>Betrieben mit größerer wirtschaftlicher Bedeutung</a:t>
            </a:r>
            <a:r>
              <a:rPr lang="de-DE" altLang="de-DE" sz="1600" dirty="0">
                <a:latin typeface="Arial" pitchFamily="34" charset="0"/>
                <a:cs typeface="Arial" pitchFamily="34" charset="0"/>
              </a:rPr>
              <a:t> sank auch die Zahl der Gewerbeaufgaben: Im Jahr 2011 wurden über </a:t>
            </a:r>
            <a:r>
              <a:rPr lang="de-DE" altLang="de-DE" sz="1600" b="1" dirty="0">
                <a:latin typeface="Arial" pitchFamily="34" charset="0"/>
                <a:cs typeface="Arial" pitchFamily="34" charset="0"/>
              </a:rPr>
              <a:t>119.000 Betriebe</a:t>
            </a:r>
            <a:r>
              <a:rPr lang="de-DE" altLang="de-DE" sz="1600" dirty="0">
                <a:latin typeface="Arial" pitchFamily="34" charset="0"/>
                <a:cs typeface="Arial" pitchFamily="34" charset="0"/>
              </a:rPr>
              <a:t> geschlossen, </a:t>
            </a:r>
            <a:r>
              <a:rPr lang="de-DE" altLang="de-DE" sz="1600" b="1" dirty="0">
                <a:latin typeface="Arial" pitchFamily="34" charset="0"/>
                <a:cs typeface="Arial" pitchFamily="34" charset="0"/>
              </a:rPr>
              <a:t>4,6 % weniger</a:t>
            </a:r>
            <a:r>
              <a:rPr lang="de-DE" altLang="de-DE" sz="1600" dirty="0">
                <a:latin typeface="Arial" pitchFamily="34" charset="0"/>
                <a:cs typeface="Arial" pitchFamily="34" charset="0"/>
              </a:rPr>
              <a:t> als im Vorjahr. </a:t>
            </a: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Die Zahl der </a:t>
            </a:r>
            <a:r>
              <a:rPr lang="de-DE" altLang="de-DE" sz="1600" b="1" dirty="0">
                <a:latin typeface="Arial" pitchFamily="34" charset="0"/>
                <a:cs typeface="Arial" pitchFamily="34" charset="0"/>
              </a:rPr>
              <a:t>Kleinunternehmen</a:t>
            </a:r>
            <a:r>
              <a:rPr lang="de-DE" altLang="de-DE" sz="1600" dirty="0">
                <a:latin typeface="Arial" pitchFamily="34" charset="0"/>
                <a:cs typeface="Arial" pitchFamily="34" charset="0"/>
              </a:rPr>
              <a:t>, die im Jahr 2011 aufgegeben wurden, lag hingegen mit knapp </a:t>
            </a:r>
            <a:r>
              <a:rPr lang="de-DE" altLang="de-DE" sz="1600" b="1" dirty="0">
                <a:latin typeface="Arial" pitchFamily="34" charset="0"/>
                <a:cs typeface="Arial" pitchFamily="34" charset="0"/>
              </a:rPr>
              <a:t>302.000</a:t>
            </a:r>
            <a:r>
              <a:rPr lang="de-DE" altLang="de-DE" sz="1600" dirty="0">
                <a:latin typeface="Arial" pitchFamily="34" charset="0"/>
                <a:cs typeface="Arial" pitchFamily="34" charset="0"/>
              </a:rPr>
              <a:t> um </a:t>
            </a:r>
            <a:r>
              <a:rPr lang="de-DE" altLang="de-DE" sz="1600" b="1" dirty="0">
                <a:latin typeface="Arial" pitchFamily="34" charset="0"/>
                <a:cs typeface="Arial" pitchFamily="34" charset="0"/>
              </a:rPr>
              <a:t>1,1 % höher als im Vorjahr</a:t>
            </a:r>
            <a:r>
              <a:rPr lang="de-DE" altLang="de-DE" sz="1600" dirty="0">
                <a:latin typeface="Arial" pitchFamily="34" charset="0"/>
                <a:cs typeface="Arial" pitchFamily="34" charset="0"/>
              </a:rPr>
              <a:t>. Darüber hinaus gaben rund </a:t>
            </a:r>
            <a:r>
              <a:rPr lang="de-DE" altLang="de-DE" sz="1600" b="1" dirty="0">
                <a:latin typeface="Arial" pitchFamily="34" charset="0"/>
                <a:cs typeface="Arial" pitchFamily="34" charset="0"/>
              </a:rPr>
              <a:t>152.000 Nebenerwerbsbetriebe</a:t>
            </a:r>
            <a:r>
              <a:rPr lang="de-DE" altLang="de-DE" sz="1600" dirty="0">
                <a:latin typeface="Arial" pitchFamily="34" charset="0"/>
                <a:cs typeface="Arial" pitchFamily="34" charset="0"/>
              </a:rPr>
              <a:t> ihr Gewerbe auf </a:t>
            </a:r>
            <a:r>
              <a:rPr lang="de-DE" altLang="de-DE" sz="1600" b="1" dirty="0">
                <a:latin typeface="Arial" pitchFamily="34" charset="0"/>
                <a:cs typeface="Arial" pitchFamily="34" charset="0"/>
              </a:rPr>
              <a:t>(+ 4,6 %</a:t>
            </a:r>
            <a:r>
              <a:rPr lang="de-DE" altLang="de-DE" sz="1600" dirty="0">
                <a:latin typeface="Arial" pitchFamily="34" charset="0"/>
                <a:cs typeface="Arial" pitchFamily="34" charset="0"/>
              </a:rPr>
              <a:t>). </a:t>
            </a:r>
          </a:p>
          <a:p>
            <a:pPr>
              <a:buFontTx/>
              <a:buNone/>
            </a:pPr>
            <a:endParaRPr lang="de-DE" altLang="de-DE" sz="1600" dirty="0">
              <a:latin typeface="Arial" pitchFamily="34" charset="0"/>
              <a:cs typeface="Arial" pitchFamily="34" charset="0"/>
            </a:endParaRPr>
          </a:p>
          <a:p>
            <a:pPr>
              <a:buFontTx/>
              <a:buNone/>
            </a:pPr>
            <a:r>
              <a:rPr lang="de-DE" altLang="de-DE" sz="1600" b="1" dirty="0">
                <a:latin typeface="Arial" pitchFamily="34" charset="0"/>
                <a:cs typeface="Arial" pitchFamily="34" charset="0"/>
              </a:rPr>
              <a:t>Insgesamt</a:t>
            </a:r>
            <a:r>
              <a:rPr lang="de-DE" altLang="de-DE" sz="1600" dirty="0">
                <a:latin typeface="Arial" pitchFamily="34" charset="0"/>
                <a:cs typeface="Arial" pitchFamily="34" charset="0"/>
              </a:rPr>
              <a:t> stieg die Zahl der Gewerbeabmeldungen bei den Gewerbeämtern im Jahr 2011 um 0,2 % auf </a:t>
            </a:r>
            <a:r>
              <a:rPr lang="de-DE" altLang="de-DE" sz="1600" b="1" dirty="0">
                <a:latin typeface="Arial" pitchFamily="34" charset="0"/>
                <a:cs typeface="Arial" pitchFamily="34" charset="0"/>
              </a:rPr>
              <a:t>rund 715.000</a:t>
            </a:r>
            <a:r>
              <a:rPr lang="de-DE" altLang="de-DE" sz="1600" dirty="0">
                <a:latin typeface="Arial" pitchFamily="34" charset="0"/>
                <a:cs typeface="Arial" pitchFamily="34" charset="0"/>
              </a:rPr>
              <a:t>. Dabei handelt es sich nicht nur um Schließungen, sondern auch um Betriebsübergaben, Umwandlungen oder </a:t>
            </a:r>
            <a:r>
              <a:rPr lang="de-DE" altLang="de-DE" sz="1600" dirty="0" err="1">
                <a:latin typeface="Arial" pitchFamily="34" charset="0"/>
                <a:cs typeface="Arial" pitchFamily="34" charset="0"/>
              </a:rPr>
              <a:t>Fortzüge</a:t>
            </a:r>
            <a:r>
              <a:rPr lang="de-DE" altLang="de-DE" sz="1600" dirty="0">
                <a:latin typeface="Arial" pitchFamily="34" charset="0"/>
                <a:cs typeface="Arial" pitchFamily="34" charset="0"/>
              </a:rPr>
              <a:t>. </a:t>
            </a:r>
          </a:p>
          <a:p>
            <a:pPr>
              <a:buFontTx/>
              <a:buNone/>
            </a:pPr>
            <a:endParaRPr lang="de-DE" altLang="de-DE" sz="16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Quelle: Statistisches Bundesamt</a:t>
            </a:r>
            <a:endParaRPr lang="de-DE" altLang="de-DE" sz="2000" dirty="0"/>
          </a:p>
        </p:txBody>
      </p:sp>
      <p:pic>
        <p:nvPicPr>
          <p:cNvPr id="6" name="Picture 10" descr="BD09292_">
            <a:extLst>
              <a:ext uri="{FF2B5EF4-FFF2-40B4-BE49-F238E27FC236}">
                <a16:creationId xmlns="" xmlns:a16="http://schemas.microsoft.com/office/drawing/2014/main" id="{8193A84A-4E22-44E1-B9BD-C05E46E751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541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2012 - Zugang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B22DB4B3-9B08-47B6-BAE7-997A71A53BB4}"/>
              </a:ext>
            </a:extLst>
          </p:cNvPr>
          <p:cNvSpPr txBox="1">
            <a:spLocks/>
          </p:cNvSpPr>
          <p:nvPr/>
        </p:nvSpPr>
        <p:spPr bwMode="auto">
          <a:xfrm>
            <a:off x="438797" y="1884788"/>
            <a:ext cx="8233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endParaRPr lang="de-DE" altLang="de-DE" sz="1600" dirty="0">
              <a:latin typeface="Arial" pitchFamily="34" charset="0"/>
              <a:cs typeface="Arial" pitchFamily="34" charset="0"/>
            </a:endParaRPr>
          </a:p>
          <a:p>
            <a:pPr>
              <a:lnSpc>
                <a:spcPct val="90000"/>
              </a:lnSpc>
              <a:buFontTx/>
              <a:buNone/>
            </a:pPr>
            <a:r>
              <a:rPr lang="de-DE" altLang="de-DE" sz="1600" dirty="0">
                <a:latin typeface="Arial" pitchFamily="34" charset="0"/>
                <a:cs typeface="Arial" pitchFamily="34" charset="0"/>
              </a:rPr>
              <a:t>Es wurden rund </a:t>
            </a:r>
            <a:r>
              <a:rPr lang="de-DE" altLang="de-DE" sz="1600" b="1" dirty="0">
                <a:latin typeface="Arial" pitchFamily="34" charset="0"/>
                <a:cs typeface="Arial" pitchFamily="34" charset="0"/>
              </a:rPr>
              <a:t>134.000 Betriebe </a:t>
            </a:r>
            <a:r>
              <a:rPr lang="de-DE" altLang="de-DE" sz="1600" dirty="0">
                <a:latin typeface="Arial" pitchFamily="34" charset="0"/>
                <a:cs typeface="Arial" pitchFamily="34" charset="0"/>
              </a:rPr>
              <a:t>in Deutschland gegründet, deren Rechtsform und Beschäftigtenzahl auf eine </a:t>
            </a:r>
            <a:r>
              <a:rPr lang="de-DE" altLang="de-DE" sz="1600" b="1" dirty="0">
                <a:latin typeface="Arial" pitchFamily="34" charset="0"/>
                <a:cs typeface="Arial" pitchFamily="34" charset="0"/>
              </a:rPr>
              <a:t>größere wirtschaftliche Bedeutung </a:t>
            </a:r>
            <a:r>
              <a:rPr lang="de-DE" altLang="de-DE" sz="1600" dirty="0">
                <a:latin typeface="Arial" pitchFamily="34" charset="0"/>
                <a:cs typeface="Arial" pitchFamily="34" charset="0"/>
              </a:rPr>
              <a:t>schließen lassen. Das waren </a:t>
            </a:r>
            <a:r>
              <a:rPr lang="de-DE" altLang="de-DE" sz="1600" b="1" dirty="0">
                <a:latin typeface="Arial" pitchFamily="34" charset="0"/>
                <a:cs typeface="Arial" pitchFamily="34" charset="0"/>
              </a:rPr>
              <a:t>7 % weniger als </a:t>
            </a:r>
            <a:r>
              <a:rPr lang="de-DE" altLang="de-DE" sz="1600" dirty="0">
                <a:latin typeface="Arial" pitchFamily="34" charset="0"/>
                <a:cs typeface="Arial" pitchFamily="34" charset="0"/>
              </a:rPr>
              <a:t>im Jahr </a:t>
            </a:r>
            <a:r>
              <a:rPr lang="de-DE" altLang="de-DE" sz="1600" b="1" dirty="0">
                <a:latin typeface="Arial" pitchFamily="34" charset="0"/>
                <a:cs typeface="Arial" pitchFamily="34" charset="0"/>
              </a:rPr>
              <a:t>2011</a:t>
            </a:r>
            <a:r>
              <a:rPr lang="de-DE" altLang="de-DE" sz="1600" dirty="0">
                <a:latin typeface="Arial" pitchFamily="34" charset="0"/>
                <a:cs typeface="Arial" pitchFamily="34" charset="0"/>
              </a:rPr>
              <a:t>.</a:t>
            </a:r>
          </a:p>
          <a:p>
            <a:pPr>
              <a:lnSpc>
                <a:spcPct val="90000"/>
              </a:lnSpc>
              <a:buFontTx/>
              <a:buNone/>
            </a:pPr>
            <a:endParaRPr lang="de-DE" altLang="de-DE" sz="1600" dirty="0">
              <a:latin typeface="Arial" pitchFamily="34" charset="0"/>
              <a:cs typeface="Arial" pitchFamily="34" charset="0"/>
            </a:endParaRPr>
          </a:p>
          <a:p>
            <a:pPr>
              <a:lnSpc>
                <a:spcPct val="90000"/>
              </a:lnSpc>
              <a:buFontTx/>
              <a:buNone/>
            </a:pPr>
            <a:r>
              <a:rPr lang="de-DE" altLang="de-DE" sz="1600" dirty="0">
                <a:latin typeface="Arial" pitchFamily="34" charset="0"/>
                <a:cs typeface="Arial" pitchFamily="34" charset="0"/>
              </a:rPr>
              <a:t>Die </a:t>
            </a:r>
            <a:r>
              <a:rPr lang="de-DE" altLang="de-DE" sz="1600" b="1" dirty="0">
                <a:latin typeface="Arial" pitchFamily="34" charset="0"/>
                <a:cs typeface="Arial" pitchFamily="34" charset="0"/>
              </a:rPr>
              <a:t>Zah</a:t>
            </a:r>
            <a:r>
              <a:rPr lang="de-DE" altLang="de-DE" sz="1600" dirty="0">
                <a:latin typeface="Arial" pitchFamily="34" charset="0"/>
                <a:cs typeface="Arial" pitchFamily="34" charset="0"/>
              </a:rPr>
              <a:t>l gegründeter </a:t>
            </a:r>
            <a:r>
              <a:rPr lang="de-DE" altLang="de-DE" sz="1600" b="1" dirty="0">
                <a:latin typeface="Arial" pitchFamily="34" charset="0"/>
                <a:cs typeface="Arial" pitchFamily="34" charset="0"/>
              </a:rPr>
              <a:t>Kleinunternehmen</a:t>
            </a:r>
            <a:r>
              <a:rPr lang="de-DE" altLang="de-DE" sz="1600" dirty="0">
                <a:latin typeface="Arial" pitchFamily="34" charset="0"/>
                <a:cs typeface="Arial" pitchFamily="34" charset="0"/>
              </a:rPr>
              <a:t> ging ebenfalls zurück: Im Jahr 2012 </a:t>
            </a:r>
            <a:r>
              <a:rPr lang="de-DE" altLang="de-DE" sz="1600" b="1" dirty="0">
                <a:latin typeface="Arial" pitchFamily="34" charset="0"/>
                <a:cs typeface="Arial" pitchFamily="34" charset="0"/>
              </a:rPr>
              <a:t>fiel</a:t>
            </a:r>
            <a:r>
              <a:rPr lang="de-DE" altLang="de-DE" sz="1600" dirty="0">
                <a:latin typeface="Arial" pitchFamily="34" charset="0"/>
                <a:cs typeface="Arial" pitchFamily="34" charset="0"/>
              </a:rPr>
              <a:t> sie gegenüber dem Jahr 2011 </a:t>
            </a:r>
            <a:r>
              <a:rPr lang="de-DE" altLang="de-DE" sz="1600" b="1" dirty="0">
                <a:latin typeface="Arial" pitchFamily="34" charset="0"/>
                <a:cs typeface="Arial" pitchFamily="34" charset="0"/>
              </a:rPr>
              <a:t>um 17 % </a:t>
            </a:r>
            <a:r>
              <a:rPr lang="de-DE" altLang="de-DE" sz="1600" dirty="0">
                <a:latin typeface="Arial" pitchFamily="34" charset="0"/>
                <a:cs typeface="Arial" pitchFamily="34" charset="0"/>
              </a:rPr>
              <a:t>auf </a:t>
            </a:r>
            <a:r>
              <a:rPr lang="de-DE" altLang="de-DE" sz="1600" b="1" dirty="0">
                <a:latin typeface="Arial" pitchFamily="34" charset="0"/>
                <a:cs typeface="Arial" pitchFamily="34" charset="0"/>
              </a:rPr>
              <a:t>243.000</a:t>
            </a:r>
            <a:r>
              <a:rPr lang="de-DE" altLang="de-DE" sz="1600" dirty="0">
                <a:latin typeface="Arial" pitchFamily="34" charset="0"/>
                <a:cs typeface="Arial" pitchFamily="34" charset="0"/>
              </a:rPr>
              <a:t>. Die Zahl der Gründungen von </a:t>
            </a:r>
            <a:r>
              <a:rPr lang="de-DE" altLang="de-DE" sz="1600" b="1" dirty="0">
                <a:latin typeface="Arial" pitchFamily="34" charset="0"/>
                <a:cs typeface="Arial" pitchFamily="34" charset="0"/>
              </a:rPr>
              <a:t>Nebenerwerbsbetrieben</a:t>
            </a:r>
            <a:r>
              <a:rPr lang="de-DE" altLang="de-DE" sz="1600" dirty="0">
                <a:latin typeface="Arial" pitchFamily="34" charset="0"/>
                <a:cs typeface="Arial" pitchFamily="34" charset="0"/>
              </a:rPr>
              <a:t> lag fast </a:t>
            </a:r>
            <a:r>
              <a:rPr lang="de-DE" altLang="de-DE" sz="1600" b="1" dirty="0">
                <a:latin typeface="Arial" pitchFamily="34" charset="0"/>
                <a:cs typeface="Arial" pitchFamily="34" charset="0"/>
              </a:rPr>
              <a:t>unverändert</a:t>
            </a:r>
            <a:r>
              <a:rPr lang="de-DE" altLang="de-DE" sz="1600" dirty="0">
                <a:latin typeface="Arial" pitchFamily="34" charset="0"/>
                <a:cs typeface="Arial" pitchFamily="34" charset="0"/>
              </a:rPr>
              <a:t> bei rund </a:t>
            </a:r>
            <a:r>
              <a:rPr lang="de-DE" altLang="de-DE" sz="1600" b="1" dirty="0">
                <a:latin typeface="Arial" pitchFamily="34" charset="0"/>
                <a:cs typeface="Arial" pitchFamily="34" charset="0"/>
              </a:rPr>
              <a:t>241.000</a:t>
            </a:r>
            <a:r>
              <a:rPr lang="de-DE" altLang="de-DE" sz="1600" dirty="0">
                <a:latin typeface="Arial" pitchFamily="34" charset="0"/>
                <a:cs typeface="Arial" pitchFamily="34" charset="0"/>
              </a:rPr>
              <a:t> </a:t>
            </a:r>
            <a:r>
              <a:rPr lang="de-DE" altLang="de-DE" sz="1600" b="1" dirty="0">
                <a:latin typeface="Arial" pitchFamily="34" charset="0"/>
                <a:cs typeface="Arial" pitchFamily="34" charset="0"/>
              </a:rPr>
              <a:t>(– 0,2 %</a:t>
            </a:r>
            <a:r>
              <a:rPr lang="de-DE" altLang="de-DE" sz="1600" dirty="0">
                <a:latin typeface="Arial" pitchFamily="34" charset="0"/>
                <a:cs typeface="Arial" pitchFamily="34" charset="0"/>
              </a:rPr>
              <a:t>). </a:t>
            </a:r>
          </a:p>
          <a:p>
            <a:pPr>
              <a:lnSpc>
                <a:spcPct val="90000"/>
              </a:lnSpc>
              <a:buFontTx/>
              <a:buNone/>
            </a:pPr>
            <a:endParaRPr lang="de-DE" altLang="de-DE" sz="1600" dirty="0">
              <a:latin typeface="Arial" pitchFamily="34" charset="0"/>
              <a:cs typeface="Arial" pitchFamily="34" charset="0"/>
            </a:endParaRPr>
          </a:p>
          <a:p>
            <a:pPr>
              <a:lnSpc>
                <a:spcPct val="90000"/>
              </a:lnSpc>
              <a:buFontTx/>
              <a:buNone/>
            </a:pPr>
            <a:r>
              <a:rPr lang="de-DE" altLang="de-DE" sz="1600" dirty="0">
                <a:latin typeface="Arial" pitchFamily="34" charset="0"/>
                <a:cs typeface="Arial" pitchFamily="34" charset="0"/>
              </a:rPr>
              <a:t>Die </a:t>
            </a:r>
            <a:r>
              <a:rPr lang="de-DE" altLang="de-DE" sz="1600" b="1" dirty="0">
                <a:latin typeface="Arial" pitchFamily="34" charset="0"/>
                <a:cs typeface="Arial" pitchFamily="34" charset="0"/>
              </a:rPr>
              <a:t>Gesamtzahl der Gewerbeanmeldungen </a:t>
            </a:r>
            <a:r>
              <a:rPr lang="de-DE" altLang="de-DE" sz="1600" dirty="0">
                <a:latin typeface="Arial" pitchFamily="34" charset="0"/>
                <a:cs typeface="Arial" pitchFamily="34" charset="0"/>
              </a:rPr>
              <a:t>– diese müssen nicht nur bei Gründung eines Gewerbebetriebes erfolgen, sondern auch bei Betriebsübernahme, Umwandlung oder Zuzug – </a:t>
            </a:r>
            <a:r>
              <a:rPr lang="de-DE" altLang="de-DE" sz="1600" b="1" dirty="0">
                <a:latin typeface="Arial" pitchFamily="34" charset="0"/>
                <a:cs typeface="Arial" pitchFamily="34" charset="0"/>
              </a:rPr>
              <a:t>verringerte sich </a:t>
            </a:r>
            <a:r>
              <a:rPr lang="de-DE" altLang="de-DE" sz="1600" dirty="0">
                <a:latin typeface="Arial" pitchFamily="34" charset="0"/>
                <a:cs typeface="Arial" pitchFamily="34" charset="0"/>
              </a:rPr>
              <a:t>im Jahr 2012 </a:t>
            </a:r>
            <a:r>
              <a:rPr lang="de-DE" altLang="de-DE" sz="1600" b="1" dirty="0">
                <a:latin typeface="Arial" pitchFamily="34" charset="0"/>
                <a:cs typeface="Arial" pitchFamily="34" charset="0"/>
              </a:rPr>
              <a:t>um 7,8 % </a:t>
            </a:r>
            <a:r>
              <a:rPr lang="de-DE" altLang="de-DE" sz="1600" dirty="0">
                <a:latin typeface="Arial" pitchFamily="34" charset="0"/>
                <a:cs typeface="Arial" pitchFamily="34" charset="0"/>
              </a:rPr>
              <a:t>auf rund </a:t>
            </a:r>
            <a:r>
              <a:rPr lang="de-DE" altLang="de-DE" sz="1600" b="1" dirty="0">
                <a:latin typeface="Arial" pitchFamily="34" charset="0"/>
                <a:cs typeface="Arial" pitchFamily="34" charset="0"/>
              </a:rPr>
              <a:t>757.000</a:t>
            </a:r>
            <a:r>
              <a:rPr lang="de-DE" altLang="de-DE" sz="1600" dirty="0">
                <a:latin typeface="Arial" pitchFamily="34" charset="0"/>
                <a:cs typeface="Arial" pitchFamily="34" charset="0"/>
              </a:rPr>
              <a:t>.</a:t>
            </a:r>
          </a:p>
          <a:p>
            <a:pPr>
              <a:lnSpc>
                <a:spcPct val="90000"/>
              </a:lnSpc>
              <a:buFontTx/>
              <a:buNone/>
            </a:pPr>
            <a:r>
              <a:rPr lang="de-DE" altLang="de-DE" sz="1600" dirty="0">
                <a:latin typeface="Arial" pitchFamily="34" charset="0"/>
                <a:cs typeface="Arial" pitchFamily="34" charset="0"/>
              </a:rPr>
              <a:t> </a:t>
            </a:r>
          </a:p>
          <a:p>
            <a:pPr>
              <a:lnSpc>
                <a:spcPct val="90000"/>
              </a:lnSpc>
              <a:buFontTx/>
              <a:buNone/>
            </a:pPr>
            <a:endParaRPr lang="de-DE" altLang="de-DE" sz="1600" dirty="0">
              <a:latin typeface="Arial" pitchFamily="34" charset="0"/>
              <a:cs typeface="Arial" pitchFamily="34" charset="0"/>
            </a:endParaRPr>
          </a:p>
          <a:p>
            <a:pPr>
              <a:lnSpc>
                <a:spcPct val="90000"/>
              </a:lnSpc>
              <a:buFontTx/>
              <a:buNone/>
            </a:pPr>
            <a:endParaRPr lang="de-DE" altLang="de-DE" sz="1600" dirty="0">
              <a:latin typeface="Arial" pitchFamily="34" charset="0"/>
              <a:cs typeface="Arial" pitchFamily="34" charset="0"/>
            </a:endParaRPr>
          </a:p>
          <a:p>
            <a:pPr>
              <a:lnSpc>
                <a:spcPct val="90000"/>
              </a:lnSpc>
              <a:buFontTx/>
              <a:buNone/>
            </a:pPr>
            <a:endParaRPr lang="de-DE" altLang="de-DE" sz="1600" dirty="0">
              <a:latin typeface="Arial" pitchFamily="34" charset="0"/>
              <a:cs typeface="Arial" pitchFamily="34" charset="0"/>
            </a:endParaRPr>
          </a:p>
          <a:p>
            <a:pPr>
              <a:lnSpc>
                <a:spcPct val="90000"/>
              </a:lnSpc>
              <a:buFontTx/>
              <a:buNone/>
            </a:pPr>
            <a:r>
              <a:rPr lang="de-DE" altLang="de-DE" sz="1600" dirty="0">
                <a:latin typeface="Arial" pitchFamily="34" charset="0"/>
                <a:cs typeface="Arial" pitchFamily="34" charset="0"/>
              </a:rPr>
              <a:t>Quelle: Statistisches Bundesamt</a:t>
            </a:r>
          </a:p>
        </p:txBody>
      </p:sp>
      <p:pic>
        <p:nvPicPr>
          <p:cNvPr id="6" name="Picture 10" descr="BD09292_">
            <a:extLst>
              <a:ext uri="{FF2B5EF4-FFF2-40B4-BE49-F238E27FC236}">
                <a16:creationId xmlns="" xmlns:a16="http://schemas.microsoft.com/office/drawing/2014/main" id="{63A16A6E-3B49-4154-81EE-59F57A3E091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42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2012 - Abgang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529A53EB-C7C3-4998-AF27-BF626C41C272}"/>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Im Jahr 2012 haben </a:t>
            </a:r>
            <a:r>
              <a:rPr lang="de-DE" altLang="de-DE" sz="1600" b="1" dirty="0">
                <a:latin typeface="Arial" pitchFamily="34" charset="0"/>
                <a:cs typeface="Arial" pitchFamily="34" charset="0"/>
              </a:rPr>
              <a:t>122.000 Betriebe </a:t>
            </a:r>
            <a:r>
              <a:rPr lang="de-DE" altLang="de-DE" sz="1600" dirty="0">
                <a:latin typeface="Arial" pitchFamily="34" charset="0"/>
                <a:cs typeface="Arial" pitchFamily="34" charset="0"/>
              </a:rPr>
              <a:t>mit </a:t>
            </a:r>
            <a:r>
              <a:rPr lang="de-DE" altLang="de-DE" sz="1600" b="1" dirty="0">
                <a:latin typeface="Arial" pitchFamily="34" charset="0"/>
                <a:cs typeface="Arial" pitchFamily="34" charset="0"/>
              </a:rPr>
              <a:t>größerer wirtschaftlicher Bedeutung </a:t>
            </a:r>
            <a:r>
              <a:rPr lang="de-DE" altLang="de-DE" sz="1600" dirty="0">
                <a:latin typeface="Arial" pitchFamily="34" charset="0"/>
                <a:cs typeface="Arial" pitchFamily="34" charset="0"/>
              </a:rPr>
              <a:t>ihr Gewerbe </a:t>
            </a:r>
            <a:r>
              <a:rPr lang="de-DE" altLang="de-DE" sz="1600" b="1" dirty="0">
                <a:latin typeface="Arial" pitchFamily="34" charset="0"/>
                <a:cs typeface="Arial" pitchFamily="34" charset="0"/>
              </a:rPr>
              <a:t>aufgegeben</a:t>
            </a:r>
            <a:r>
              <a:rPr lang="de-DE" altLang="de-DE" sz="1600" dirty="0">
                <a:latin typeface="Arial" pitchFamily="34" charset="0"/>
                <a:cs typeface="Arial" pitchFamily="34" charset="0"/>
              </a:rPr>
              <a:t>. Das sind </a:t>
            </a:r>
            <a:r>
              <a:rPr lang="de-DE" altLang="de-DE" sz="1600" b="1" dirty="0">
                <a:latin typeface="Arial" pitchFamily="34" charset="0"/>
                <a:cs typeface="Arial" pitchFamily="34" charset="0"/>
              </a:rPr>
              <a:t>2,4 % mehr </a:t>
            </a:r>
            <a:r>
              <a:rPr lang="de-DE" altLang="de-DE" sz="1600" dirty="0">
                <a:latin typeface="Arial" pitchFamily="34" charset="0"/>
                <a:cs typeface="Arial" pitchFamily="34" charset="0"/>
              </a:rPr>
              <a:t>als im Jahr 2011. </a:t>
            </a: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Die Zahl der </a:t>
            </a:r>
            <a:r>
              <a:rPr lang="de-DE" altLang="de-DE" sz="1600" b="1" dirty="0">
                <a:latin typeface="Arial" pitchFamily="34" charset="0"/>
                <a:cs typeface="Arial" pitchFamily="34" charset="0"/>
              </a:rPr>
              <a:t>Kleinunternehmen</a:t>
            </a:r>
            <a:r>
              <a:rPr lang="de-DE" altLang="de-DE" sz="1600" dirty="0">
                <a:latin typeface="Arial" pitchFamily="34" charset="0"/>
                <a:cs typeface="Arial" pitchFamily="34" charset="0"/>
              </a:rPr>
              <a:t>, die im Jahr 2012 aufgegeben wurden, lag hingegen mit </a:t>
            </a:r>
            <a:r>
              <a:rPr lang="de-DE" altLang="de-DE" sz="1600" b="1" dirty="0">
                <a:latin typeface="Arial" pitchFamily="34" charset="0"/>
                <a:cs typeface="Arial" pitchFamily="34" charset="0"/>
              </a:rPr>
              <a:t>292.000 </a:t>
            </a:r>
            <a:r>
              <a:rPr lang="de-DE" altLang="de-DE" sz="1600" dirty="0">
                <a:latin typeface="Arial" pitchFamily="34" charset="0"/>
                <a:cs typeface="Arial" pitchFamily="34" charset="0"/>
              </a:rPr>
              <a:t>um </a:t>
            </a:r>
            <a:r>
              <a:rPr lang="de-DE" altLang="de-DE" sz="1600" b="1" dirty="0">
                <a:latin typeface="Arial" pitchFamily="34" charset="0"/>
                <a:cs typeface="Arial" pitchFamily="34" charset="0"/>
              </a:rPr>
              <a:t>3,3 % niedriger </a:t>
            </a:r>
            <a:r>
              <a:rPr lang="de-DE" altLang="de-DE" sz="1600" dirty="0">
                <a:latin typeface="Arial" pitchFamily="34" charset="0"/>
                <a:cs typeface="Arial" pitchFamily="34" charset="0"/>
              </a:rPr>
              <a:t>als im Vorjahr. Darüber hinaus gaben fast </a:t>
            </a:r>
            <a:r>
              <a:rPr lang="de-DE" altLang="de-DE" sz="1600" b="1" dirty="0">
                <a:latin typeface="Arial" pitchFamily="34" charset="0"/>
                <a:cs typeface="Arial" pitchFamily="34" charset="0"/>
              </a:rPr>
              <a:t>158.000 Nebenerwerbsbetriebe</a:t>
            </a:r>
            <a:r>
              <a:rPr lang="de-DE" altLang="de-DE" sz="1600" dirty="0">
                <a:latin typeface="Arial" pitchFamily="34" charset="0"/>
                <a:cs typeface="Arial" pitchFamily="34" charset="0"/>
              </a:rPr>
              <a:t> ihr Gewerbe auf (</a:t>
            </a:r>
            <a:r>
              <a:rPr lang="de-DE" altLang="de-DE" sz="1600" b="1" dirty="0">
                <a:latin typeface="Arial" pitchFamily="34" charset="0"/>
                <a:cs typeface="Arial" pitchFamily="34" charset="0"/>
              </a:rPr>
              <a:t>+ 3,5 %</a:t>
            </a:r>
            <a:r>
              <a:rPr lang="de-DE" altLang="de-DE" sz="1600" dirty="0">
                <a:latin typeface="Arial" pitchFamily="34" charset="0"/>
                <a:cs typeface="Arial" pitchFamily="34" charset="0"/>
              </a:rPr>
              <a:t>). </a:t>
            </a:r>
          </a:p>
          <a:p>
            <a:pPr>
              <a:buFontTx/>
              <a:buNone/>
            </a:pPr>
            <a:endParaRPr lang="de-DE" altLang="de-DE" sz="1600" dirty="0">
              <a:latin typeface="Arial" pitchFamily="34" charset="0"/>
              <a:cs typeface="Arial" pitchFamily="34" charset="0"/>
            </a:endParaRPr>
          </a:p>
          <a:p>
            <a:pPr>
              <a:buFontTx/>
              <a:buNone/>
            </a:pPr>
            <a:r>
              <a:rPr lang="de-DE" altLang="de-DE" sz="1600" b="1" dirty="0">
                <a:latin typeface="Arial" pitchFamily="34" charset="0"/>
                <a:cs typeface="Arial" pitchFamily="34" charset="0"/>
              </a:rPr>
              <a:t>Insgesamt</a:t>
            </a:r>
            <a:r>
              <a:rPr lang="de-DE" altLang="de-DE" sz="1600" dirty="0">
                <a:latin typeface="Arial" pitchFamily="34" charset="0"/>
                <a:cs typeface="Arial" pitchFamily="34" charset="0"/>
              </a:rPr>
              <a:t> lag die Zahl der Gewerbeabmeldungen bei den Gewerbeämtern im Jahr 2012 mit knapp </a:t>
            </a:r>
            <a:r>
              <a:rPr lang="de-DE" altLang="de-DE" sz="1600" b="1" dirty="0">
                <a:latin typeface="Arial" pitchFamily="34" charset="0"/>
                <a:cs typeface="Arial" pitchFamily="34" charset="0"/>
              </a:rPr>
              <a:t>711.000 </a:t>
            </a:r>
            <a:r>
              <a:rPr lang="de-DE" altLang="de-DE" sz="1600" dirty="0">
                <a:latin typeface="Arial" pitchFamily="34" charset="0"/>
                <a:cs typeface="Arial" pitchFamily="34" charset="0"/>
              </a:rPr>
              <a:t>um 0,6 % unter dem Niveau des Vorjahres. Dabei handelt es sich nicht nur um Schließungen, sondern auch um Betriebsübergaben, Umwandlungen oder </a:t>
            </a:r>
            <a:r>
              <a:rPr lang="de-DE" altLang="de-DE" sz="1600" dirty="0" err="1">
                <a:latin typeface="Arial" pitchFamily="34" charset="0"/>
                <a:cs typeface="Arial" pitchFamily="34" charset="0"/>
              </a:rPr>
              <a:t>Fortzüge</a:t>
            </a:r>
            <a:r>
              <a:rPr lang="de-DE" altLang="de-DE" sz="1600" dirty="0">
                <a:latin typeface="Arial" pitchFamily="34" charset="0"/>
                <a:cs typeface="Arial" pitchFamily="34" charset="0"/>
              </a:rPr>
              <a:t>.</a:t>
            </a:r>
          </a:p>
          <a:p>
            <a:pPr>
              <a:buFontTx/>
              <a:buNone/>
            </a:pPr>
            <a:endParaRPr lang="de-DE" altLang="de-DE" sz="1600" dirty="0">
              <a:latin typeface="Arial" pitchFamily="34" charset="0"/>
              <a:cs typeface="Arial" pitchFamily="34" charset="0"/>
            </a:endParaRPr>
          </a:p>
          <a:p>
            <a:pPr>
              <a:buFontTx/>
              <a:buNone/>
            </a:pPr>
            <a:endParaRPr lang="de-DE" altLang="de-DE" sz="800" dirty="0">
              <a:latin typeface="Arial" pitchFamily="34" charset="0"/>
              <a:cs typeface="Arial" pitchFamily="34" charset="0"/>
            </a:endParaRPr>
          </a:p>
          <a:p>
            <a:pPr>
              <a:buFontTx/>
              <a:buNone/>
            </a:pPr>
            <a:endParaRPr lang="de-DE" altLang="de-DE" sz="800" dirty="0">
              <a:latin typeface="Arial" pitchFamily="34" charset="0"/>
              <a:cs typeface="Arial" pitchFamily="34" charset="0"/>
            </a:endParaRPr>
          </a:p>
          <a:p>
            <a:pPr>
              <a:buFontTx/>
              <a:buNone/>
            </a:pPr>
            <a:endParaRPr lang="de-DE" altLang="de-DE" sz="8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Quelle: Statistisches Bundesamt</a:t>
            </a:r>
            <a:endParaRPr lang="de-DE" altLang="de-DE" sz="2000" dirty="0"/>
          </a:p>
        </p:txBody>
      </p:sp>
      <p:pic>
        <p:nvPicPr>
          <p:cNvPr id="6" name="Picture 10" descr="BD09292_">
            <a:extLst>
              <a:ext uri="{FF2B5EF4-FFF2-40B4-BE49-F238E27FC236}">
                <a16:creationId xmlns="" xmlns:a16="http://schemas.microsoft.com/office/drawing/2014/main" id="{85775B28-B6B5-491F-8BEF-94C8A509639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959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2013 - Zugang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0412C707-DC14-4A02-9FA6-9C1CB2A42DC1}"/>
              </a:ext>
            </a:extLst>
          </p:cNvPr>
          <p:cNvSpPr txBox="1">
            <a:spLocks/>
          </p:cNvSpPr>
          <p:nvPr/>
        </p:nvSpPr>
        <p:spPr bwMode="auto">
          <a:xfrm>
            <a:off x="436111" y="1884139"/>
            <a:ext cx="823594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Es wurden rund </a:t>
            </a:r>
            <a:r>
              <a:rPr lang="de-DE" altLang="de-DE" sz="1600" b="1" dirty="0">
                <a:latin typeface="Arial" pitchFamily="34" charset="0"/>
                <a:cs typeface="Arial" pitchFamily="34" charset="0"/>
              </a:rPr>
              <a:t>129.000 </a:t>
            </a:r>
            <a:r>
              <a:rPr lang="de-DE" altLang="de-DE" sz="1600" dirty="0">
                <a:latin typeface="Arial" pitchFamily="34" charset="0"/>
                <a:cs typeface="Arial" pitchFamily="34" charset="0"/>
              </a:rPr>
              <a:t>Betriebe neu gegründet, deren Rechtsform und Beschäftigtenzahl auf eine </a:t>
            </a:r>
            <a:r>
              <a:rPr lang="de-DE" altLang="de-DE" sz="1600" b="1" dirty="0">
                <a:latin typeface="Arial" pitchFamily="34" charset="0"/>
                <a:cs typeface="Arial" pitchFamily="34" charset="0"/>
              </a:rPr>
              <a:t>größere wirtschaftliche Bedeutung </a:t>
            </a:r>
            <a:r>
              <a:rPr lang="de-DE" altLang="de-DE" sz="1600" dirty="0">
                <a:latin typeface="Arial" pitchFamily="34" charset="0"/>
                <a:cs typeface="Arial" pitchFamily="34" charset="0"/>
              </a:rPr>
              <a:t>schließen lassen. </a:t>
            </a:r>
          </a:p>
          <a:p>
            <a:pPr>
              <a:buFontTx/>
              <a:buNone/>
            </a:pPr>
            <a:r>
              <a:rPr lang="de-DE" altLang="de-DE" sz="1600" dirty="0">
                <a:latin typeface="Arial" pitchFamily="34" charset="0"/>
                <a:cs typeface="Arial" pitchFamily="34" charset="0"/>
              </a:rPr>
              <a:t>Dies waren dies </a:t>
            </a:r>
            <a:r>
              <a:rPr lang="de-DE" altLang="de-DE" sz="1600" b="1" dirty="0">
                <a:latin typeface="Arial" pitchFamily="34" charset="0"/>
                <a:cs typeface="Arial" pitchFamily="34" charset="0"/>
              </a:rPr>
              <a:t>4,1 % weniger </a:t>
            </a:r>
            <a:r>
              <a:rPr lang="de-DE" altLang="de-DE" sz="1600" dirty="0">
                <a:latin typeface="Arial" pitchFamily="34" charset="0"/>
                <a:cs typeface="Arial" pitchFamily="34" charset="0"/>
              </a:rPr>
              <a:t>als im Jahr </a:t>
            </a:r>
            <a:r>
              <a:rPr lang="de-DE" altLang="de-DE" sz="1600" b="1" dirty="0">
                <a:latin typeface="Arial" pitchFamily="34" charset="0"/>
                <a:cs typeface="Arial" pitchFamily="34" charset="0"/>
              </a:rPr>
              <a:t>2012</a:t>
            </a:r>
            <a:r>
              <a:rPr lang="de-DE" altLang="de-DE" sz="1600" dirty="0">
                <a:latin typeface="Arial" pitchFamily="34" charset="0"/>
                <a:cs typeface="Arial" pitchFamily="34" charset="0"/>
              </a:rPr>
              <a:t>. </a:t>
            </a: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Die </a:t>
            </a:r>
            <a:r>
              <a:rPr lang="de-DE" altLang="de-DE" sz="1600" b="1" dirty="0">
                <a:latin typeface="Arial" pitchFamily="34" charset="0"/>
                <a:cs typeface="Arial" pitchFamily="34" charset="0"/>
              </a:rPr>
              <a:t>Zahl</a:t>
            </a:r>
            <a:r>
              <a:rPr lang="de-DE" altLang="de-DE" sz="1600" dirty="0">
                <a:latin typeface="Arial" pitchFamily="34" charset="0"/>
                <a:cs typeface="Arial" pitchFamily="34" charset="0"/>
              </a:rPr>
              <a:t> neu gegründeter </a:t>
            </a:r>
            <a:r>
              <a:rPr lang="de-DE" altLang="de-DE" sz="1600" b="1" dirty="0">
                <a:latin typeface="Arial" pitchFamily="34" charset="0"/>
                <a:cs typeface="Arial" pitchFamily="34" charset="0"/>
              </a:rPr>
              <a:t>Kleinunternehmen</a:t>
            </a:r>
            <a:r>
              <a:rPr lang="de-DE" altLang="de-DE" sz="1600" dirty="0">
                <a:latin typeface="Arial" pitchFamily="34" charset="0"/>
                <a:cs typeface="Arial" pitchFamily="34" charset="0"/>
              </a:rPr>
              <a:t> ging im Jahr 2013 um </a:t>
            </a:r>
            <a:r>
              <a:rPr lang="de-DE" altLang="de-DE" sz="1600" b="1" dirty="0">
                <a:latin typeface="Arial" pitchFamily="34" charset="0"/>
                <a:cs typeface="Arial" pitchFamily="34" charset="0"/>
              </a:rPr>
              <a:t>2,2 %</a:t>
            </a:r>
            <a:r>
              <a:rPr lang="de-DE" altLang="de-DE" sz="1600" dirty="0">
                <a:latin typeface="Arial" pitchFamily="34" charset="0"/>
                <a:cs typeface="Arial" pitchFamily="34" charset="0"/>
              </a:rPr>
              <a:t> </a:t>
            </a:r>
            <a:r>
              <a:rPr lang="de-DE" altLang="de-DE" sz="1600" b="1" dirty="0">
                <a:latin typeface="Arial" pitchFamily="34" charset="0"/>
                <a:cs typeface="Arial" pitchFamily="34" charset="0"/>
              </a:rPr>
              <a:t>zurück</a:t>
            </a:r>
            <a:r>
              <a:rPr lang="de-DE" altLang="de-DE" sz="1600" dirty="0">
                <a:latin typeface="Arial" pitchFamily="34" charset="0"/>
                <a:cs typeface="Arial" pitchFamily="34" charset="0"/>
              </a:rPr>
              <a:t> auf </a:t>
            </a:r>
            <a:r>
              <a:rPr lang="de-DE" altLang="de-DE" sz="1600" b="1" dirty="0">
                <a:latin typeface="Arial" pitchFamily="34" charset="0"/>
                <a:cs typeface="Arial" pitchFamily="34" charset="0"/>
              </a:rPr>
              <a:t>238.000</a:t>
            </a:r>
            <a:r>
              <a:rPr lang="de-DE" altLang="de-DE" sz="1600" dirty="0">
                <a:latin typeface="Arial" pitchFamily="34" charset="0"/>
                <a:cs typeface="Arial" pitchFamily="34" charset="0"/>
              </a:rPr>
              <a:t>. Hingegen </a:t>
            </a:r>
            <a:r>
              <a:rPr lang="de-DE" altLang="de-DE" sz="1600" b="1" dirty="0">
                <a:latin typeface="Arial" pitchFamily="34" charset="0"/>
                <a:cs typeface="Arial" pitchFamily="34" charset="0"/>
              </a:rPr>
              <a:t>stieg </a:t>
            </a:r>
            <a:r>
              <a:rPr lang="de-DE" altLang="de-DE" sz="1600" dirty="0">
                <a:latin typeface="Arial" pitchFamily="34" charset="0"/>
                <a:cs typeface="Arial" pitchFamily="34" charset="0"/>
              </a:rPr>
              <a:t>die Zahl der Gründungen von </a:t>
            </a:r>
            <a:r>
              <a:rPr lang="de-DE" altLang="de-DE" sz="1600" b="1" dirty="0">
                <a:latin typeface="Arial" pitchFamily="34" charset="0"/>
                <a:cs typeface="Arial" pitchFamily="34" charset="0"/>
              </a:rPr>
              <a:t>Nebenerwerbsbetrieben</a:t>
            </a:r>
            <a:r>
              <a:rPr lang="de-DE" altLang="de-DE" sz="1600" dirty="0">
                <a:latin typeface="Arial" pitchFamily="34" charset="0"/>
                <a:cs typeface="Arial" pitchFamily="34" charset="0"/>
              </a:rPr>
              <a:t> um </a:t>
            </a:r>
            <a:r>
              <a:rPr lang="de-DE" altLang="de-DE" sz="1600" b="1" dirty="0">
                <a:latin typeface="Arial" pitchFamily="34" charset="0"/>
                <a:cs typeface="Arial" pitchFamily="34" charset="0"/>
              </a:rPr>
              <a:t>3,2 %</a:t>
            </a:r>
            <a:r>
              <a:rPr lang="de-DE" altLang="de-DE" sz="1600" dirty="0">
                <a:latin typeface="Arial" pitchFamily="34" charset="0"/>
                <a:cs typeface="Arial" pitchFamily="34" charset="0"/>
              </a:rPr>
              <a:t> auf fast </a:t>
            </a:r>
            <a:r>
              <a:rPr lang="de-DE" altLang="de-DE" sz="1600" b="1" dirty="0">
                <a:latin typeface="Arial" pitchFamily="34" charset="0"/>
                <a:cs typeface="Arial" pitchFamily="34" charset="0"/>
              </a:rPr>
              <a:t>249 000</a:t>
            </a:r>
            <a:r>
              <a:rPr lang="de-DE" altLang="de-DE" sz="1600" dirty="0">
                <a:latin typeface="Arial" pitchFamily="34" charset="0"/>
                <a:cs typeface="Arial" pitchFamily="34" charset="0"/>
              </a:rPr>
              <a:t>. </a:t>
            </a: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Die </a:t>
            </a:r>
            <a:r>
              <a:rPr lang="de-DE" altLang="de-DE" sz="1600" b="1" dirty="0">
                <a:latin typeface="Arial" pitchFamily="34" charset="0"/>
                <a:cs typeface="Arial" pitchFamily="34" charset="0"/>
              </a:rPr>
              <a:t>Gesamtzahl </a:t>
            </a:r>
            <a:r>
              <a:rPr lang="de-DE" altLang="de-DE" sz="1600" dirty="0">
                <a:latin typeface="Arial" pitchFamily="34" charset="0"/>
                <a:cs typeface="Arial" pitchFamily="34" charset="0"/>
              </a:rPr>
              <a:t>der </a:t>
            </a:r>
            <a:r>
              <a:rPr lang="de-DE" altLang="de-DE" sz="1600" b="1" dirty="0">
                <a:latin typeface="Arial" pitchFamily="34" charset="0"/>
                <a:cs typeface="Arial" pitchFamily="34" charset="0"/>
              </a:rPr>
              <a:t>Gewerbeanmeldungen</a:t>
            </a:r>
            <a:r>
              <a:rPr lang="de-DE" altLang="de-DE" sz="1600" dirty="0">
                <a:latin typeface="Arial" pitchFamily="34" charset="0"/>
                <a:cs typeface="Arial" pitchFamily="34" charset="0"/>
              </a:rPr>
              <a:t> lag mit rund </a:t>
            </a:r>
            <a:r>
              <a:rPr lang="de-DE" altLang="de-DE" sz="1600" b="1" dirty="0">
                <a:latin typeface="Arial" pitchFamily="34" charset="0"/>
                <a:cs typeface="Arial" pitchFamily="34" charset="0"/>
              </a:rPr>
              <a:t>755.000 </a:t>
            </a:r>
            <a:r>
              <a:rPr lang="de-DE" altLang="de-DE" sz="1600" dirty="0">
                <a:latin typeface="Arial" pitchFamily="34" charset="0"/>
                <a:cs typeface="Arial" pitchFamily="34" charset="0"/>
              </a:rPr>
              <a:t>leicht unter dem Niveau des Vorjahres (– 0,3 %). </a:t>
            </a:r>
          </a:p>
          <a:p>
            <a:pPr>
              <a:buFontTx/>
              <a:buNone/>
            </a:pPr>
            <a:endParaRPr lang="de-DE" altLang="de-DE" sz="16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1600" dirty="0">
              <a:latin typeface="Arial" pitchFamily="34" charset="0"/>
              <a:cs typeface="Arial" pitchFamily="34" charset="0"/>
            </a:endParaRPr>
          </a:p>
          <a:p>
            <a:pPr>
              <a:lnSpc>
                <a:spcPct val="90000"/>
              </a:lnSpc>
              <a:buFontTx/>
              <a:buNone/>
            </a:pPr>
            <a:r>
              <a:rPr lang="de-DE" altLang="de-DE" sz="1600" dirty="0">
                <a:latin typeface="Arial" pitchFamily="34" charset="0"/>
                <a:cs typeface="Arial" pitchFamily="34" charset="0"/>
              </a:rPr>
              <a:t>Quelle: Statistisches Bundesamt</a:t>
            </a:r>
          </a:p>
        </p:txBody>
      </p:sp>
      <p:pic>
        <p:nvPicPr>
          <p:cNvPr id="6" name="Picture 10" descr="BD09292_">
            <a:extLst>
              <a:ext uri="{FF2B5EF4-FFF2-40B4-BE49-F238E27FC236}">
                <a16:creationId xmlns="" xmlns:a16="http://schemas.microsoft.com/office/drawing/2014/main" id="{1F984D74-D7A8-407C-9A5C-48C43B99570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194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2013 - Abgang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6026747C-AACF-4641-AE39-196263F8440B}"/>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Es gaben </a:t>
            </a:r>
            <a:r>
              <a:rPr lang="de-DE" altLang="de-DE" sz="1600" b="1" dirty="0">
                <a:latin typeface="Arial" pitchFamily="34" charset="0"/>
                <a:cs typeface="Arial" pitchFamily="34" charset="0"/>
              </a:rPr>
              <a:t>116.000 </a:t>
            </a:r>
            <a:r>
              <a:rPr lang="de-DE" altLang="de-DE" sz="1600" dirty="0">
                <a:latin typeface="Arial" pitchFamily="34" charset="0"/>
                <a:cs typeface="Arial" pitchFamily="34" charset="0"/>
              </a:rPr>
              <a:t>Betriebe mit größerer wirtschaftlicher Bedeutung ihr Gewerbe auf </a:t>
            </a:r>
          </a:p>
          <a:p>
            <a:pPr>
              <a:buFontTx/>
              <a:buNone/>
            </a:pPr>
            <a:r>
              <a:rPr lang="de-DE" altLang="de-DE" sz="1600" b="1" dirty="0">
                <a:latin typeface="Arial" pitchFamily="34" charset="0"/>
                <a:cs typeface="Arial" pitchFamily="34" charset="0"/>
              </a:rPr>
              <a:t>(– 5,1 % gegenüber 2012</a:t>
            </a:r>
            <a:r>
              <a:rPr lang="de-DE" altLang="de-DE" sz="1600" dirty="0">
                <a:latin typeface="Arial" pitchFamily="34" charset="0"/>
                <a:cs typeface="Arial" pitchFamily="34" charset="0"/>
              </a:rPr>
              <a:t>). </a:t>
            </a: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Die Zahl der K</a:t>
            </a:r>
            <a:r>
              <a:rPr lang="de-DE" altLang="de-DE" sz="1600" b="1" dirty="0">
                <a:latin typeface="Arial" pitchFamily="34" charset="0"/>
                <a:cs typeface="Arial" pitchFamily="34" charset="0"/>
              </a:rPr>
              <a:t>leinunternehmen</a:t>
            </a:r>
            <a:r>
              <a:rPr lang="de-DE" altLang="de-DE" sz="1600" dirty="0">
                <a:latin typeface="Arial" pitchFamily="34" charset="0"/>
                <a:cs typeface="Arial" pitchFamily="34" charset="0"/>
              </a:rPr>
              <a:t>, die abgemeldet wurden, lag mit rund um </a:t>
            </a:r>
            <a:r>
              <a:rPr lang="de-DE" altLang="de-DE" sz="1600" b="1" dirty="0">
                <a:latin typeface="Arial" pitchFamily="34" charset="0"/>
                <a:cs typeface="Arial" pitchFamily="34" charset="0"/>
              </a:rPr>
              <a:t>5,5 % niedriger </a:t>
            </a:r>
            <a:r>
              <a:rPr lang="de-DE" altLang="de-DE" sz="1600" dirty="0">
                <a:latin typeface="Arial" pitchFamily="34" charset="0"/>
                <a:cs typeface="Arial" pitchFamily="34" charset="0"/>
              </a:rPr>
              <a:t>als im Jahr 2012 (</a:t>
            </a:r>
            <a:r>
              <a:rPr lang="de-DE" altLang="de-DE" sz="1600" b="1" dirty="0">
                <a:latin typeface="Arial" pitchFamily="34" charset="0"/>
                <a:cs typeface="Arial" pitchFamily="34" charset="0"/>
              </a:rPr>
              <a:t>276.000</a:t>
            </a:r>
            <a:r>
              <a:rPr lang="de-DE" altLang="de-DE" sz="1600" dirty="0">
                <a:latin typeface="Arial" pitchFamily="34" charset="0"/>
                <a:cs typeface="Arial" pitchFamily="34" charset="0"/>
              </a:rPr>
              <a:t>). Fast </a:t>
            </a:r>
            <a:r>
              <a:rPr lang="de-DE" altLang="de-DE" sz="1600" b="1" dirty="0">
                <a:latin typeface="Arial" pitchFamily="34" charset="0"/>
                <a:cs typeface="Arial" pitchFamily="34" charset="0"/>
              </a:rPr>
              <a:t>166.000 Nebenerwerbsbetriebe</a:t>
            </a:r>
            <a:r>
              <a:rPr lang="de-DE" altLang="de-DE" sz="1600" dirty="0">
                <a:latin typeface="Arial" pitchFamily="34" charset="0"/>
                <a:cs typeface="Arial" pitchFamily="34" charset="0"/>
              </a:rPr>
              <a:t> meldeten ihr Gewerbe ab (+</a:t>
            </a:r>
            <a:r>
              <a:rPr lang="de-DE" altLang="de-DE" sz="1600" b="1" dirty="0">
                <a:latin typeface="Arial" pitchFamily="34" charset="0"/>
                <a:cs typeface="Arial" pitchFamily="34" charset="0"/>
              </a:rPr>
              <a:t> 5,3 %</a:t>
            </a:r>
            <a:r>
              <a:rPr lang="de-DE" altLang="de-DE" sz="1600" dirty="0">
                <a:latin typeface="Arial" pitchFamily="34" charset="0"/>
                <a:cs typeface="Arial" pitchFamily="34" charset="0"/>
              </a:rPr>
              <a:t>). </a:t>
            </a:r>
          </a:p>
          <a:p>
            <a:pPr>
              <a:buFontTx/>
              <a:buNone/>
            </a:pPr>
            <a:endParaRPr lang="de-DE" altLang="de-DE" sz="1600" dirty="0">
              <a:latin typeface="Arial" pitchFamily="34" charset="0"/>
              <a:cs typeface="Arial" pitchFamily="34" charset="0"/>
            </a:endParaRPr>
          </a:p>
          <a:p>
            <a:pPr>
              <a:buFontTx/>
              <a:buNone/>
            </a:pPr>
            <a:r>
              <a:rPr lang="de-DE" altLang="de-DE" sz="1600" b="1" dirty="0">
                <a:latin typeface="Arial" pitchFamily="34" charset="0"/>
                <a:cs typeface="Arial" pitchFamily="34" charset="0"/>
              </a:rPr>
              <a:t>Insgesamt </a:t>
            </a:r>
            <a:r>
              <a:rPr lang="de-DE" altLang="de-DE" sz="1600" dirty="0">
                <a:latin typeface="Arial" pitchFamily="34" charset="0"/>
                <a:cs typeface="Arial" pitchFamily="34" charset="0"/>
              </a:rPr>
              <a:t>sank die Zahl der Gewerbeabmeldungen bei den Gewerbeämtern um 2,1 % auf rund </a:t>
            </a:r>
            <a:r>
              <a:rPr lang="de-DE" altLang="de-DE" sz="1600" b="1" dirty="0">
                <a:latin typeface="Arial" pitchFamily="34" charset="0"/>
                <a:cs typeface="Arial" pitchFamily="34" charset="0"/>
              </a:rPr>
              <a:t>696.000</a:t>
            </a:r>
            <a:r>
              <a:rPr lang="de-DE" altLang="de-DE" sz="1600" dirty="0">
                <a:latin typeface="Arial" pitchFamily="34" charset="0"/>
                <a:cs typeface="Arial" pitchFamily="34" charset="0"/>
              </a:rPr>
              <a:t>. Dabei handelt es sich nicht nur um Schließungen, sondern auch um Betriebsübergaben, Umwandlungen oder </a:t>
            </a:r>
            <a:r>
              <a:rPr lang="de-DE" altLang="de-DE" sz="1600" dirty="0" err="1">
                <a:latin typeface="Arial" pitchFamily="34" charset="0"/>
                <a:cs typeface="Arial" pitchFamily="34" charset="0"/>
              </a:rPr>
              <a:t>Fortzüge</a:t>
            </a:r>
            <a:r>
              <a:rPr lang="de-DE" altLang="de-DE" sz="1600" dirty="0">
                <a:latin typeface="Arial" pitchFamily="34" charset="0"/>
                <a:cs typeface="Arial" pitchFamily="34" charset="0"/>
              </a:rPr>
              <a:t>. </a:t>
            </a:r>
          </a:p>
          <a:p>
            <a:pPr>
              <a:buFontTx/>
              <a:buNone/>
            </a:pPr>
            <a:endParaRPr lang="de-DE" altLang="de-DE" sz="16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endParaRPr lang="de-DE" altLang="de-DE" sz="8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Quelle: Statistisches Bundesamt</a:t>
            </a:r>
            <a:endParaRPr lang="de-DE" altLang="de-DE" sz="2000" dirty="0"/>
          </a:p>
        </p:txBody>
      </p:sp>
      <p:pic>
        <p:nvPicPr>
          <p:cNvPr id="7" name="Picture 10" descr="BD09292_">
            <a:extLst>
              <a:ext uri="{FF2B5EF4-FFF2-40B4-BE49-F238E27FC236}">
                <a16:creationId xmlns="" xmlns:a16="http://schemas.microsoft.com/office/drawing/2014/main" id="{EDB84CC9-1433-4C5B-B8A9-F1593AB92FC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190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2014 - Zugang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153977B0-A493-43B6-9A4C-59F06EEAE1EB}"/>
              </a:ext>
            </a:extLst>
          </p:cNvPr>
          <p:cNvSpPr txBox="1">
            <a:spLocks/>
          </p:cNvSpPr>
          <p:nvPr/>
        </p:nvSpPr>
        <p:spPr bwMode="auto">
          <a:xfrm>
            <a:off x="441785" y="1884138"/>
            <a:ext cx="8230275" cy="428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t>Im Jahr 2014 wurden rund </a:t>
            </a:r>
            <a:r>
              <a:rPr lang="de-DE" sz="1600" b="1" dirty="0"/>
              <a:t>124.000 </a:t>
            </a:r>
            <a:r>
              <a:rPr lang="de-DE" sz="1600" dirty="0"/>
              <a:t>Betriebe neu gegründet, deren Rechtsform und Beschäftigtenzahl auf eine </a:t>
            </a:r>
            <a:r>
              <a:rPr lang="de-DE" sz="1600" b="1" dirty="0"/>
              <a:t>größere wirtschaftliche Bedeutung </a:t>
            </a:r>
            <a:r>
              <a:rPr lang="de-DE" sz="1600" dirty="0"/>
              <a:t>schließen lassen </a:t>
            </a:r>
          </a:p>
          <a:p>
            <a:r>
              <a:rPr lang="de-DE" sz="1600" dirty="0"/>
              <a:t>(</a:t>
            </a:r>
            <a:r>
              <a:rPr lang="de-DE" sz="1600" b="1" dirty="0"/>
              <a:t>3,7 % weniger als </a:t>
            </a:r>
            <a:r>
              <a:rPr lang="de-DE" sz="1600" dirty="0"/>
              <a:t>im Jahr </a:t>
            </a:r>
            <a:r>
              <a:rPr lang="de-DE" sz="1600" b="1" dirty="0"/>
              <a:t>2013</a:t>
            </a:r>
            <a:r>
              <a:rPr lang="de-DE" sz="1600" dirty="0"/>
              <a:t>). </a:t>
            </a:r>
          </a:p>
          <a:p>
            <a:r>
              <a:rPr lang="de-DE" sz="1600" dirty="0"/>
              <a:t>Die </a:t>
            </a:r>
            <a:r>
              <a:rPr lang="de-DE" sz="1600" b="1" dirty="0"/>
              <a:t>Zahl</a:t>
            </a:r>
            <a:r>
              <a:rPr lang="de-DE" sz="1600" dirty="0"/>
              <a:t> neu gegründeter </a:t>
            </a:r>
            <a:r>
              <a:rPr lang="de-DE" sz="1600" b="1" dirty="0"/>
              <a:t>Kleinunternehmen</a:t>
            </a:r>
            <a:r>
              <a:rPr lang="de-DE" sz="1600" dirty="0"/>
              <a:t> </a:t>
            </a:r>
            <a:r>
              <a:rPr lang="de-DE" sz="1600" b="1" dirty="0"/>
              <a:t>ging</a:t>
            </a:r>
            <a:r>
              <a:rPr lang="de-DE" sz="1600" dirty="0"/>
              <a:t> 2014 im Vergleich zum Vorjahr </a:t>
            </a:r>
            <a:r>
              <a:rPr lang="de-DE" sz="1600" b="1" dirty="0"/>
              <a:t>um 11,5 % </a:t>
            </a:r>
            <a:r>
              <a:rPr lang="de-DE" sz="1600" dirty="0"/>
              <a:t>auf knapp </a:t>
            </a:r>
            <a:r>
              <a:rPr lang="de-DE" sz="1600" b="1" dirty="0"/>
              <a:t>211.000 zurück</a:t>
            </a:r>
            <a:r>
              <a:rPr lang="de-DE" sz="1600" dirty="0"/>
              <a:t>. Diese Entwicklung wurde unter anderem dadurch verursacht, dass die Zahl der Gründer von Kleinunternehmen mit bulgarischer oder rumänischer Staatsangehörigkeit um 40 % auf 28.000 sank. Der Grund für diesen Rückgang dürfte die seit 01.01.2014 geltende uneingeschränkte Arbeitnehmerfreizügigkeit für Staatsangehörige aus Bulgarien und Rumänien gewesen sein. Seitdem können Bürger dieser beiden EU-Mitgliedstaaten ohne Beschränkungen eine abhängige Beschäftigung in Deutschland aufnehmen. </a:t>
            </a:r>
          </a:p>
          <a:p>
            <a:r>
              <a:rPr lang="de-DE" sz="1600" dirty="0"/>
              <a:t>Die </a:t>
            </a:r>
            <a:r>
              <a:rPr lang="de-DE" sz="1600" b="1" dirty="0"/>
              <a:t>Zahl</a:t>
            </a:r>
            <a:r>
              <a:rPr lang="de-DE" sz="1600" dirty="0"/>
              <a:t> der Gründungen </a:t>
            </a:r>
            <a:r>
              <a:rPr lang="de-DE" sz="1600" b="1" dirty="0"/>
              <a:t>von Nebenerwerbsbetrieben </a:t>
            </a:r>
            <a:r>
              <a:rPr lang="de-DE" sz="1600" dirty="0"/>
              <a:t>lag mit rund </a:t>
            </a:r>
            <a:r>
              <a:rPr lang="de-DE" sz="1600" b="1" dirty="0"/>
              <a:t>251.000 </a:t>
            </a:r>
            <a:r>
              <a:rPr lang="de-DE" sz="1600" dirty="0"/>
              <a:t>etwas über dem Niveau des Vorjahres (</a:t>
            </a:r>
            <a:r>
              <a:rPr lang="de-DE" sz="1600" b="1" dirty="0"/>
              <a:t>+ 0,9 %</a:t>
            </a:r>
            <a:r>
              <a:rPr lang="de-DE" sz="1600" dirty="0"/>
              <a:t>). </a:t>
            </a:r>
          </a:p>
          <a:p>
            <a:r>
              <a:rPr lang="de-DE" sz="1600" dirty="0"/>
              <a:t>Die </a:t>
            </a:r>
            <a:r>
              <a:rPr lang="de-DE" sz="1600" b="1" dirty="0"/>
              <a:t>Gesamtzahl der Gewerbeanmeldungen </a:t>
            </a:r>
            <a:r>
              <a:rPr lang="de-DE" sz="1600" dirty="0"/>
              <a:t>sank auf rund </a:t>
            </a:r>
            <a:r>
              <a:rPr lang="de-DE" sz="1600" b="1" dirty="0"/>
              <a:t>722.000</a:t>
            </a:r>
            <a:r>
              <a:rPr lang="de-DE" sz="1600" dirty="0"/>
              <a:t>, das waren 4,3 % weniger als im Jahr 2013. </a:t>
            </a:r>
          </a:p>
          <a:p>
            <a:r>
              <a:rPr lang="de-DE" altLang="de-DE" sz="1600" dirty="0">
                <a:latin typeface="Arial" pitchFamily="34" charset="0"/>
                <a:cs typeface="Arial" pitchFamily="34" charset="0"/>
              </a:rPr>
              <a:t>Quelle: Statistisches Bundesamt</a:t>
            </a:r>
          </a:p>
          <a:p>
            <a:pPr>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1600" dirty="0">
              <a:latin typeface="Arial" pitchFamily="34" charset="0"/>
              <a:cs typeface="Arial" pitchFamily="34" charset="0"/>
            </a:endParaRPr>
          </a:p>
        </p:txBody>
      </p:sp>
      <p:pic>
        <p:nvPicPr>
          <p:cNvPr id="6" name="Picture 10" descr="BD09292_">
            <a:extLst>
              <a:ext uri="{FF2B5EF4-FFF2-40B4-BE49-F238E27FC236}">
                <a16:creationId xmlns="" xmlns:a16="http://schemas.microsoft.com/office/drawing/2014/main" id="{4C323A27-76A7-4AF3-BE0B-2D3FF19F749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008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2014 - Abgang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E95C9AFB-77BC-499F-8E76-D1C3913A505E}"/>
              </a:ext>
            </a:extLst>
          </p:cNvPr>
          <p:cNvSpPr txBox="1">
            <a:spLocks/>
          </p:cNvSpPr>
          <p:nvPr/>
        </p:nvSpPr>
        <p:spPr bwMode="auto">
          <a:xfrm>
            <a:off x="436110" y="1901566"/>
            <a:ext cx="823594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t>Es gaben rund </a:t>
            </a:r>
            <a:r>
              <a:rPr lang="de-DE" sz="1600" b="1" dirty="0"/>
              <a:t>111.000</a:t>
            </a:r>
            <a:r>
              <a:rPr lang="de-DE" sz="1600" dirty="0"/>
              <a:t> Betriebe mit größerer wirtschaftlicher Bedeutung ihr Gewerbe auf </a:t>
            </a:r>
            <a:r>
              <a:rPr lang="de-DE" sz="1600" b="1" dirty="0"/>
              <a:t>(- 4,1 % gegenüber 2013</a:t>
            </a:r>
            <a:r>
              <a:rPr lang="de-DE" sz="1600" dirty="0"/>
              <a:t>).</a:t>
            </a:r>
          </a:p>
          <a:p>
            <a:endParaRPr lang="de-DE" sz="1600" dirty="0"/>
          </a:p>
          <a:p>
            <a:r>
              <a:rPr lang="de-DE" sz="1600" dirty="0"/>
              <a:t>Die Zahl der </a:t>
            </a:r>
            <a:r>
              <a:rPr lang="de-DE" sz="1600" b="1" dirty="0"/>
              <a:t>Kleinunternehmen</a:t>
            </a:r>
            <a:r>
              <a:rPr lang="de-DE" sz="1600" dirty="0"/>
              <a:t>, die abgemeldet wurden, lag mit rund 272.000 um </a:t>
            </a:r>
            <a:r>
              <a:rPr lang="de-DE" sz="1600" b="1" dirty="0"/>
              <a:t>1,4 % niedriger </a:t>
            </a:r>
            <a:r>
              <a:rPr lang="de-DE" sz="1600" dirty="0"/>
              <a:t>als im Jahr 2013. Rund </a:t>
            </a:r>
            <a:r>
              <a:rPr lang="de-DE" sz="1600" b="1" dirty="0"/>
              <a:t>173.000 Nebenerwerbsbetriebe </a:t>
            </a:r>
            <a:r>
              <a:rPr lang="de-DE" sz="1600" dirty="0"/>
              <a:t>meldeten ihr Gewerbe ab (</a:t>
            </a:r>
            <a:r>
              <a:rPr lang="de-DE" sz="1600" b="1" dirty="0"/>
              <a:t>+ 4,4 %</a:t>
            </a:r>
            <a:r>
              <a:rPr lang="de-DE" sz="1600" dirty="0"/>
              <a:t>). </a:t>
            </a:r>
          </a:p>
          <a:p>
            <a:endParaRPr lang="de-DE" sz="1600" dirty="0"/>
          </a:p>
          <a:p>
            <a:r>
              <a:rPr lang="de-DE" sz="1600" b="1" dirty="0"/>
              <a:t>Insgesamt</a:t>
            </a:r>
            <a:r>
              <a:rPr lang="de-DE" sz="1600" dirty="0"/>
              <a:t> sank die Zahl der Gewerbeabmeldungen bei den Gewerbeämtern um 0,4 % auf rund </a:t>
            </a:r>
            <a:r>
              <a:rPr lang="de-DE" sz="1600" b="1" dirty="0"/>
              <a:t>693.000</a:t>
            </a:r>
            <a:r>
              <a:rPr lang="de-DE" sz="1600" dirty="0"/>
              <a:t>. Dabei handelte es sich nicht nur um Schließungen, sondern auch um Betriebsübergaben, Umwandlungen oder </a:t>
            </a:r>
            <a:r>
              <a:rPr lang="de-DE" sz="1600" dirty="0" err="1"/>
              <a:t>Fortzüge</a:t>
            </a:r>
            <a:r>
              <a:rPr lang="de-DE" sz="1600" dirty="0"/>
              <a:t>.  </a:t>
            </a:r>
            <a:r>
              <a:rPr lang="de-DE" altLang="de-DE" sz="1600" dirty="0">
                <a:latin typeface="Arial" pitchFamily="34" charset="0"/>
                <a:cs typeface="Arial" pitchFamily="34" charset="0"/>
              </a:rPr>
              <a:t> </a:t>
            </a:r>
          </a:p>
          <a:p>
            <a:pPr>
              <a:buFontTx/>
              <a:buNone/>
            </a:pPr>
            <a:endParaRPr lang="de-DE" altLang="de-DE" sz="16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endParaRPr lang="de-DE" altLang="de-DE" sz="8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Quelle: Statistisches Bundesamt</a:t>
            </a:r>
            <a:endParaRPr lang="de-DE" altLang="de-DE" sz="2000" dirty="0"/>
          </a:p>
        </p:txBody>
      </p:sp>
      <p:pic>
        <p:nvPicPr>
          <p:cNvPr id="6" name="Picture 10" descr="BD09292_">
            <a:extLst>
              <a:ext uri="{FF2B5EF4-FFF2-40B4-BE49-F238E27FC236}">
                <a16:creationId xmlns="" xmlns:a16="http://schemas.microsoft.com/office/drawing/2014/main" id="{24D02D55-6D85-4253-BFB2-495D0AC9AB9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995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E291957-D6BE-4698-A65A-10253A4267C9}"/>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F77A75B9-9E14-4A49-BBDC-8881BB511412}"/>
              </a:ext>
            </a:extLst>
          </p:cNvPr>
          <p:cNvSpPr>
            <a:spLocks noGrp="1"/>
          </p:cNvSpPr>
          <p:nvPr>
            <p:ph type="body" idx="1"/>
          </p:nvPr>
        </p:nvSpPr>
        <p:spPr/>
        <p:txBody>
          <a:bodyPr/>
          <a:lstStyle/>
          <a:p>
            <a:r>
              <a:rPr lang="de-DE" dirty="0"/>
              <a:t>Ablaufplan (angedacht)</a:t>
            </a:r>
          </a:p>
        </p:txBody>
      </p:sp>
      <p:sp>
        <p:nvSpPr>
          <p:cNvPr id="4" name="Foliennummernplatzhalter 3">
            <a:extLst>
              <a:ext uri="{FF2B5EF4-FFF2-40B4-BE49-F238E27FC236}">
                <a16:creationId xmlns="" xmlns:a16="http://schemas.microsoft.com/office/drawing/2014/main" id="{54234414-3BE7-4C32-AE2C-00F32271991C}"/>
              </a:ext>
            </a:extLst>
          </p:cNvPr>
          <p:cNvSpPr>
            <a:spLocks noGrp="1"/>
          </p:cNvSpPr>
          <p:nvPr>
            <p:ph type="sldNum" sz="quarter" idx="12"/>
          </p:nvPr>
        </p:nvSpPr>
        <p:spPr/>
        <p:txBody>
          <a:bodyPr/>
          <a:lstStyle/>
          <a:p>
            <a:endParaRPr lang="de-DE" dirty="0"/>
          </a:p>
        </p:txBody>
      </p:sp>
      <p:sp>
        <p:nvSpPr>
          <p:cNvPr id="5" name="Text Box 2">
            <a:extLst>
              <a:ext uri="{FF2B5EF4-FFF2-40B4-BE49-F238E27FC236}">
                <a16:creationId xmlns="" xmlns:a16="http://schemas.microsoft.com/office/drawing/2014/main" id="{64512AE9-8996-45F5-B838-090A45928E0D}"/>
              </a:ext>
            </a:extLst>
          </p:cNvPr>
          <p:cNvSpPr txBox="1">
            <a:spLocks noChangeArrowheads="1"/>
          </p:cNvSpPr>
          <p:nvPr/>
        </p:nvSpPr>
        <p:spPr bwMode="auto">
          <a:xfrm>
            <a:off x="419303" y="1954529"/>
            <a:ext cx="685165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800" b="1" dirty="0" smtClean="0">
                <a:solidFill>
                  <a:srgbClr val="92D050"/>
                </a:solidFill>
              </a:rPr>
              <a:t>Germering, 05. Mai 2018</a:t>
            </a:r>
            <a:endParaRPr lang="de-DE" altLang="de-DE" sz="1800" b="1" dirty="0">
              <a:solidFill>
                <a:srgbClr val="92D050"/>
              </a:solidFill>
            </a:endParaRPr>
          </a:p>
          <a:p>
            <a:pPr>
              <a:spcBef>
                <a:spcPct val="50000"/>
              </a:spcBef>
            </a:pPr>
            <a:r>
              <a:rPr lang="de-DE" altLang="de-DE" sz="1800" dirty="0"/>
              <a:t>- Hauptgründungsfehler und Insolvenzbeispiele</a:t>
            </a:r>
          </a:p>
          <a:p>
            <a:pPr>
              <a:spcBef>
                <a:spcPct val="50000"/>
              </a:spcBef>
            </a:pPr>
            <a:r>
              <a:rPr lang="de-DE" altLang="de-DE" sz="1800" dirty="0"/>
              <a:t>- Unternehmensgründung „</a:t>
            </a:r>
            <a:r>
              <a:rPr lang="de-DE" altLang="de-DE" sz="1800" dirty="0" err="1"/>
              <a:t>step-by-step</a:t>
            </a:r>
            <a:r>
              <a:rPr lang="de-DE" altLang="de-DE" sz="1800" dirty="0"/>
              <a:t>“</a:t>
            </a:r>
          </a:p>
          <a:p>
            <a:pPr>
              <a:spcBef>
                <a:spcPct val="50000"/>
              </a:spcBef>
            </a:pPr>
            <a:r>
              <a:rPr lang="de-DE" altLang="de-DE" sz="1800" dirty="0"/>
              <a:t>- Rechtsformwahl / Steuern / soziale Absicherung</a:t>
            </a:r>
          </a:p>
          <a:p>
            <a:pPr>
              <a:spcBef>
                <a:spcPct val="50000"/>
              </a:spcBef>
              <a:buFontTx/>
              <a:buChar char="-"/>
            </a:pPr>
            <a:r>
              <a:rPr lang="de-DE" altLang="de-DE" sz="1800" dirty="0"/>
              <a:t> Der Businessplan als Erfolgsinstrument</a:t>
            </a:r>
          </a:p>
          <a:p>
            <a:pPr>
              <a:spcBef>
                <a:spcPct val="50000"/>
              </a:spcBef>
              <a:buFontTx/>
              <a:buChar char="-"/>
            </a:pPr>
            <a:r>
              <a:rPr lang="de-DE" altLang="de-DE" sz="1800" dirty="0"/>
              <a:t> Gründungsfinanzierung</a:t>
            </a:r>
          </a:p>
        </p:txBody>
      </p:sp>
    </p:spTree>
    <p:extLst>
      <p:ext uri="{BB962C8B-B14F-4D97-AF65-F5344CB8AC3E}">
        <p14:creationId xmlns:p14="http://schemas.microsoft.com/office/powerpoint/2010/main" val="3063512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2015 - Zugang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75A17341-AA0C-4521-8329-99523BAE05A5}"/>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t>Im Jahr 2015 wurden knapp </a:t>
            </a:r>
            <a:r>
              <a:rPr lang="de-DE" sz="1600" b="1" dirty="0"/>
              <a:t>125.000 </a:t>
            </a:r>
            <a:r>
              <a:rPr lang="de-DE" sz="1600" dirty="0"/>
              <a:t>Betriebe neu gegründet, deren Rechtsform und Beschäftigtenzahl auf eine </a:t>
            </a:r>
            <a:r>
              <a:rPr lang="de-DE" sz="1600" b="1" dirty="0"/>
              <a:t>größere wirtschaftliche Bedeutung </a:t>
            </a:r>
            <a:r>
              <a:rPr lang="de-DE" sz="1600" dirty="0"/>
              <a:t>schließen lassen (</a:t>
            </a:r>
            <a:r>
              <a:rPr lang="de-DE" sz="1600" b="1" dirty="0"/>
              <a:t>0,6 % mehr als</a:t>
            </a:r>
            <a:r>
              <a:rPr lang="de-DE" sz="1600" dirty="0"/>
              <a:t> im Jahr </a:t>
            </a:r>
            <a:r>
              <a:rPr lang="de-DE" sz="1600" b="1" dirty="0"/>
              <a:t>2014</a:t>
            </a:r>
            <a:r>
              <a:rPr lang="de-DE" sz="1600" dirty="0"/>
              <a:t>).</a:t>
            </a:r>
          </a:p>
          <a:p>
            <a:endParaRPr lang="de-DE" sz="1600" dirty="0"/>
          </a:p>
          <a:p>
            <a:r>
              <a:rPr lang="de-DE" sz="1600" dirty="0"/>
              <a:t>Im Gegensatz zum Anstieg der Gründungen größerer Betriebe ist bei anderen Gewerbeanmeldungen die Entwicklung rückläufig. Die </a:t>
            </a:r>
            <a:r>
              <a:rPr lang="de-DE" sz="1600" b="1" dirty="0"/>
              <a:t>Zahl</a:t>
            </a:r>
            <a:r>
              <a:rPr lang="de-DE" sz="1600" dirty="0"/>
              <a:t> neu gegründeter </a:t>
            </a:r>
            <a:r>
              <a:rPr lang="de-DE" sz="1600" b="1" dirty="0"/>
              <a:t>Kleinunternehmen ging um 5,8 % auf</a:t>
            </a:r>
            <a:r>
              <a:rPr lang="de-DE" sz="1600" dirty="0"/>
              <a:t> rund </a:t>
            </a:r>
            <a:r>
              <a:rPr lang="de-DE" sz="1600" b="1" dirty="0"/>
              <a:t>198.000 zurück</a:t>
            </a:r>
            <a:r>
              <a:rPr lang="de-DE" sz="1600" dirty="0"/>
              <a:t>. </a:t>
            </a:r>
          </a:p>
          <a:p>
            <a:endParaRPr lang="de-DE" sz="1600" dirty="0"/>
          </a:p>
          <a:p>
            <a:r>
              <a:rPr lang="de-DE" sz="1600" dirty="0"/>
              <a:t>Die </a:t>
            </a:r>
            <a:r>
              <a:rPr lang="de-DE" sz="1600" b="1" dirty="0"/>
              <a:t>Zahl</a:t>
            </a:r>
            <a:r>
              <a:rPr lang="de-DE" sz="1600" dirty="0"/>
              <a:t> der Gründungen </a:t>
            </a:r>
            <a:r>
              <a:rPr lang="de-DE" sz="1600" b="1" dirty="0"/>
              <a:t>von Nebenerwerbsbetrieben </a:t>
            </a:r>
            <a:r>
              <a:rPr lang="de-DE" sz="1600" dirty="0"/>
              <a:t>lag mit fast </a:t>
            </a:r>
            <a:r>
              <a:rPr lang="de-DE" sz="1600" b="1" dirty="0"/>
              <a:t>249.000 </a:t>
            </a:r>
            <a:r>
              <a:rPr lang="de-DE" sz="1600" dirty="0"/>
              <a:t>um </a:t>
            </a:r>
            <a:r>
              <a:rPr lang="de-DE" sz="1600" b="1" dirty="0"/>
              <a:t>1,0 % unter dem Vorjahreswert</a:t>
            </a:r>
            <a:r>
              <a:rPr lang="de-DE" sz="1600" dirty="0"/>
              <a:t>. </a:t>
            </a:r>
          </a:p>
          <a:p>
            <a:endParaRPr lang="de-DE" sz="1600" dirty="0"/>
          </a:p>
          <a:p>
            <a:r>
              <a:rPr lang="de-DE" sz="1600" dirty="0"/>
              <a:t>Die </a:t>
            </a:r>
            <a:r>
              <a:rPr lang="de-DE" sz="1600" b="1" dirty="0"/>
              <a:t>Gesamtzahl der Gewerbeanmeldungen </a:t>
            </a:r>
            <a:r>
              <a:rPr lang="de-DE" sz="1600" dirty="0"/>
              <a:t>sank auf knapp </a:t>
            </a:r>
            <a:r>
              <a:rPr lang="de-DE" sz="1600" b="1" dirty="0"/>
              <a:t>707.000</a:t>
            </a:r>
            <a:r>
              <a:rPr lang="de-DE" sz="1600" dirty="0"/>
              <a:t>, das waren 2,1 % weniger als im Jahr 2014. </a:t>
            </a:r>
          </a:p>
          <a:p>
            <a:endParaRPr lang="de-DE" altLang="de-DE" sz="1600" dirty="0">
              <a:latin typeface="Arial" pitchFamily="34" charset="0"/>
              <a:cs typeface="Arial" pitchFamily="34" charset="0"/>
            </a:endParaRPr>
          </a:p>
          <a:p>
            <a:r>
              <a:rPr lang="de-DE" altLang="de-DE" sz="1600" dirty="0">
                <a:latin typeface="Arial" pitchFamily="34" charset="0"/>
                <a:cs typeface="Arial" pitchFamily="34" charset="0"/>
              </a:rPr>
              <a:t>Quelle: Statistisches Bundesamt</a:t>
            </a:r>
          </a:p>
          <a:p>
            <a:pPr>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1600" dirty="0">
              <a:latin typeface="Arial" pitchFamily="34" charset="0"/>
              <a:cs typeface="Arial" pitchFamily="34" charset="0"/>
            </a:endParaRPr>
          </a:p>
        </p:txBody>
      </p:sp>
      <p:pic>
        <p:nvPicPr>
          <p:cNvPr id="6" name="Picture 10" descr="BD09292_">
            <a:extLst>
              <a:ext uri="{FF2B5EF4-FFF2-40B4-BE49-F238E27FC236}">
                <a16:creationId xmlns="" xmlns:a16="http://schemas.microsoft.com/office/drawing/2014/main" id="{987D995C-BB97-4C0E-803D-F7D374B00CD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97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2015 - Abgang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BDC64D83-B014-4FF3-9AFA-0BCE6629C5C2}"/>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t>Die Gewerbeabmeldungen gingen mit Ausnahme der Abmeldungen von Nebenerwerbsbetrieben im Jahr 2015 zurück. Fast </a:t>
            </a:r>
            <a:r>
              <a:rPr lang="de-DE" sz="1600" b="1" dirty="0"/>
              <a:t>110.000 </a:t>
            </a:r>
            <a:r>
              <a:rPr lang="de-DE" sz="1600" dirty="0"/>
              <a:t>Betriebe </a:t>
            </a:r>
            <a:r>
              <a:rPr lang="de-DE" sz="1600" b="1" dirty="0"/>
              <a:t>mit größerer wirtschaftlicher Bedeutung gaben im Jahr 2015 ihr Gewerbe auf</a:t>
            </a:r>
            <a:r>
              <a:rPr lang="de-DE" sz="1600" dirty="0"/>
              <a:t> </a:t>
            </a:r>
            <a:r>
              <a:rPr lang="de-DE" sz="1600" b="1" dirty="0"/>
              <a:t>(- 1,5 % gegenüber 2014). </a:t>
            </a:r>
          </a:p>
          <a:p>
            <a:endParaRPr lang="de-DE" sz="1600" dirty="0"/>
          </a:p>
          <a:p>
            <a:r>
              <a:rPr lang="de-DE" sz="1600" dirty="0"/>
              <a:t>Die Zahl der abgemeldeten </a:t>
            </a:r>
            <a:r>
              <a:rPr lang="de-DE" sz="1600" b="1" dirty="0"/>
              <a:t>Kleinunternehmen</a:t>
            </a:r>
            <a:r>
              <a:rPr lang="de-DE" sz="1600" dirty="0"/>
              <a:t> lag mit knapp </a:t>
            </a:r>
            <a:r>
              <a:rPr lang="de-DE" sz="1600" b="1" dirty="0"/>
              <a:t>252.000 </a:t>
            </a:r>
            <a:r>
              <a:rPr lang="de-DE" sz="1600" dirty="0"/>
              <a:t>um </a:t>
            </a:r>
            <a:r>
              <a:rPr lang="de-DE" sz="1600" b="1" dirty="0"/>
              <a:t>7,5 % niedriger </a:t>
            </a:r>
            <a:r>
              <a:rPr lang="de-DE" sz="1600" dirty="0"/>
              <a:t>als im Jahr 2014. Rund </a:t>
            </a:r>
            <a:r>
              <a:rPr lang="de-DE" sz="1600" b="1" dirty="0"/>
              <a:t>180.000 Nebenerwerbsbetriebe </a:t>
            </a:r>
            <a:r>
              <a:rPr lang="de-DE" sz="1600" dirty="0"/>
              <a:t>meldeten ihr Gewerbe ab </a:t>
            </a:r>
            <a:r>
              <a:rPr lang="de-DE" sz="1600" b="1" dirty="0"/>
              <a:t>(+ 3,6 %</a:t>
            </a:r>
            <a:r>
              <a:rPr lang="de-DE" sz="1600" dirty="0"/>
              <a:t>). </a:t>
            </a:r>
          </a:p>
          <a:p>
            <a:endParaRPr lang="de-DE" sz="1600" dirty="0"/>
          </a:p>
          <a:p>
            <a:r>
              <a:rPr lang="de-DE" sz="1600" b="1" dirty="0"/>
              <a:t>Insgesamt </a:t>
            </a:r>
            <a:r>
              <a:rPr lang="de-DE" sz="1600" dirty="0"/>
              <a:t>sank die Gesamtzahl der Gewerbeabmeldungen bei den Gewerbeämtern um 2,6 % auf rund </a:t>
            </a:r>
            <a:r>
              <a:rPr lang="de-DE" sz="1600" b="1" dirty="0"/>
              <a:t>676 000</a:t>
            </a:r>
            <a:r>
              <a:rPr lang="de-DE" sz="1600" dirty="0"/>
              <a:t>. Dabei handelt es sich nicht nur um Schließungen, sondern auch um Betriebsübergaben, Umwandlungen oder </a:t>
            </a:r>
            <a:r>
              <a:rPr lang="de-DE" sz="1600" dirty="0" err="1"/>
              <a:t>Fortzüge</a:t>
            </a:r>
            <a:r>
              <a:rPr lang="de-DE" sz="1600" dirty="0"/>
              <a:t>.</a:t>
            </a:r>
            <a:endParaRPr lang="de-DE" altLang="de-DE" sz="1600" dirty="0">
              <a:latin typeface="Arial" pitchFamily="34" charset="0"/>
              <a:cs typeface="Arial" pitchFamily="34" charset="0"/>
            </a:endParaRPr>
          </a:p>
          <a:p>
            <a:pPr>
              <a:buFontTx/>
              <a:buNone/>
            </a:pPr>
            <a:endParaRPr lang="de-DE" altLang="de-DE" sz="8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Quelle: Statistisches Bundesamt</a:t>
            </a:r>
            <a:endParaRPr lang="de-DE" altLang="de-DE" sz="2000" dirty="0"/>
          </a:p>
        </p:txBody>
      </p:sp>
      <p:pic>
        <p:nvPicPr>
          <p:cNvPr id="6" name="Picture 10" descr="BD09292_">
            <a:extLst>
              <a:ext uri="{FF2B5EF4-FFF2-40B4-BE49-F238E27FC236}">
                <a16:creationId xmlns="" xmlns:a16="http://schemas.microsoft.com/office/drawing/2014/main" id="{A8DB7C5E-95FD-4B47-8CDD-6336DCD9942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945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2016 - Zugang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B380E7A2-6B6C-4F5E-AF00-A3C97190752D}"/>
              </a:ext>
            </a:extLst>
          </p:cNvPr>
          <p:cNvSpPr txBox="1">
            <a:spLocks/>
          </p:cNvSpPr>
          <p:nvPr/>
        </p:nvSpPr>
        <p:spPr bwMode="auto">
          <a:xfrm>
            <a:off x="436110" y="1901566"/>
            <a:ext cx="8235949" cy="433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t>Im Jahr 2016 wurden rund </a:t>
            </a:r>
            <a:r>
              <a:rPr lang="de-DE" sz="1600" b="1" dirty="0"/>
              <a:t>126.000</a:t>
            </a:r>
            <a:r>
              <a:rPr lang="de-DE" sz="1600" dirty="0"/>
              <a:t> Betriebe gegründet, deren Rechtsform und Beschäftigtenzahl auf eine </a:t>
            </a:r>
            <a:r>
              <a:rPr lang="de-DE" sz="1600" b="1" dirty="0"/>
              <a:t>größere wirtschaftliche Bedeutung </a:t>
            </a:r>
            <a:r>
              <a:rPr lang="de-DE" sz="1600" dirty="0"/>
              <a:t>schließen lassen </a:t>
            </a:r>
          </a:p>
          <a:p>
            <a:r>
              <a:rPr lang="de-DE" sz="1600" dirty="0"/>
              <a:t>(</a:t>
            </a:r>
            <a:r>
              <a:rPr lang="de-DE" sz="1600" b="1" dirty="0"/>
              <a:t>1,2 % mehr als </a:t>
            </a:r>
            <a:r>
              <a:rPr lang="de-DE" sz="1600" dirty="0"/>
              <a:t>im Jahr </a:t>
            </a:r>
            <a:r>
              <a:rPr lang="de-DE" sz="1600" b="1" dirty="0"/>
              <a:t>2015</a:t>
            </a:r>
            <a:r>
              <a:rPr lang="de-DE" sz="1600" dirty="0"/>
              <a:t>). </a:t>
            </a:r>
          </a:p>
          <a:p>
            <a:r>
              <a:rPr lang="de-DE" sz="1600" dirty="0"/>
              <a:t> </a:t>
            </a:r>
          </a:p>
          <a:p>
            <a:r>
              <a:rPr lang="de-DE" sz="1600" dirty="0"/>
              <a:t>Die Zahl neu gegründeter </a:t>
            </a:r>
            <a:r>
              <a:rPr lang="de-DE" sz="1600" b="1" dirty="0"/>
              <a:t>Kleinunternehmen</a:t>
            </a:r>
            <a:r>
              <a:rPr lang="de-DE" sz="1600" dirty="0"/>
              <a:t> lag im Jahr 2016 mit rund </a:t>
            </a:r>
            <a:r>
              <a:rPr lang="de-DE" sz="1600" b="1" dirty="0"/>
              <a:t>178.000</a:t>
            </a:r>
            <a:r>
              <a:rPr lang="de-DE" sz="1600" dirty="0"/>
              <a:t> um </a:t>
            </a:r>
            <a:r>
              <a:rPr lang="de-DE" sz="1600" b="1" dirty="0"/>
              <a:t>10,1 % unter dem Vorjahreswert</a:t>
            </a:r>
            <a:r>
              <a:rPr lang="de-DE" sz="1600" dirty="0"/>
              <a:t>. </a:t>
            </a:r>
          </a:p>
          <a:p>
            <a:endParaRPr lang="de-DE" sz="1600" dirty="0"/>
          </a:p>
          <a:p>
            <a:r>
              <a:rPr lang="de-DE" sz="1600" dirty="0"/>
              <a:t>Die </a:t>
            </a:r>
            <a:r>
              <a:rPr lang="de-DE" sz="1600" b="1" dirty="0"/>
              <a:t>Zahl</a:t>
            </a:r>
            <a:r>
              <a:rPr lang="de-DE" sz="1600" dirty="0"/>
              <a:t> der Gründungen von </a:t>
            </a:r>
            <a:r>
              <a:rPr lang="de-DE" sz="1600" b="1" dirty="0"/>
              <a:t>Nebenerwerbsbetrieben</a:t>
            </a:r>
            <a:r>
              <a:rPr lang="de-DE" sz="1600" dirty="0"/>
              <a:t> </a:t>
            </a:r>
            <a:r>
              <a:rPr lang="de-DE" sz="1600" b="1" dirty="0"/>
              <a:t>stieg um 0,5 % </a:t>
            </a:r>
            <a:r>
              <a:rPr lang="de-DE" sz="1600" dirty="0"/>
              <a:t>auf fast </a:t>
            </a:r>
            <a:r>
              <a:rPr lang="de-DE" sz="1600" b="1" dirty="0"/>
              <a:t>250.000</a:t>
            </a:r>
            <a:r>
              <a:rPr lang="de-DE" sz="1600" dirty="0"/>
              <a:t>. </a:t>
            </a:r>
          </a:p>
          <a:p>
            <a:endParaRPr lang="de-DE" sz="1600" dirty="0"/>
          </a:p>
          <a:p>
            <a:r>
              <a:rPr lang="de-DE" sz="1600" dirty="0"/>
              <a:t>Die </a:t>
            </a:r>
            <a:r>
              <a:rPr lang="de-DE" sz="1600" b="1" dirty="0"/>
              <a:t>Gesamtzahl der Gewerbeanmeldungen </a:t>
            </a:r>
            <a:r>
              <a:rPr lang="de-DE" sz="1600" dirty="0"/>
              <a:t>sank im Jahr 2016 auf rund </a:t>
            </a:r>
            <a:r>
              <a:rPr lang="de-DE" sz="1600" b="1" dirty="0"/>
              <a:t>685.000</a:t>
            </a:r>
            <a:r>
              <a:rPr lang="de-DE" sz="1600" dirty="0"/>
              <a:t>, das waren 3,0 % weniger als im Jahr 2015. </a:t>
            </a:r>
          </a:p>
          <a:p>
            <a:endParaRPr lang="de-DE" altLang="de-DE" sz="1600" dirty="0">
              <a:latin typeface="Arial" pitchFamily="34" charset="0"/>
              <a:cs typeface="Arial" pitchFamily="34" charset="0"/>
            </a:endParaRPr>
          </a:p>
          <a:p>
            <a:r>
              <a:rPr lang="de-DE" altLang="de-DE" sz="1600" dirty="0">
                <a:latin typeface="Arial" pitchFamily="34" charset="0"/>
                <a:cs typeface="Arial" pitchFamily="34" charset="0"/>
              </a:rPr>
              <a:t>Quelle: Statistisches Bundesamt</a:t>
            </a:r>
          </a:p>
          <a:p>
            <a:pPr>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1600" dirty="0">
              <a:latin typeface="Arial" pitchFamily="34" charset="0"/>
              <a:cs typeface="Arial" pitchFamily="34" charset="0"/>
            </a:endParaRPr>
          </a:p>
        </p:txBody>
      </p:sp>
      <p:pic>
        <p:nvPicPr>
          <p:cNvPr id="6" name="Picture 10" descr="BD09292_">
            <a:extLst>
              <a:ext uri="{FF2B5EF4-FFF2-40B4-BE49-F238E27FC236}">
                <a16:creationId xmlns="" xmlns:a16="http://schemas.microsoft.com/office/drawing/2014/main" id="{2F51C9FD-9169-4599-A1EF-3A23E30A55E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597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2016 - Abgang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2192D281-5DD9-448A-AD35-41119FAE8BD1}"/>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t>Rund </a:t>
            </a:r>
            <a:r>
              <a:rPr lang="de-DE" sz="1600" b="1" dirty="0"/>
              <a:t>105.000</a:t>
            </a:r>
            <a:r>
              <a:rPr lang="de-DE" sz="1600" dirty="0"/>
              <a:t> Betriebe mit größerer wirtschaftlicher Bedeutung gaben im Jahr 2016 ihr Gewerbe auf. Das entsprach einem </a:t>
            </a:r>
            <a:r>
              <a:rPr lang="de-DE" sz="1600" b="1" dirty="0"/>
              <a:t>Rückgang von 3,9 % gegenüber 2015.</a:t>
            </a:r>
            <a:r>
              <a:rPr lang="de-DE" sz="1600" dirty="0"/>
              <a:t> </a:t>
            </a:r>
          </a:p>
          <a:p>
            <a:endParaRPr lang="de-DE" sz="1600" dirty="0"/>
          </a:p>
          <a:p>
            <a:r>
              <a:rPr lang="de-DE" sz="1600" dirty="0"/>
              <a:t>Die Zahl der im Jahr 2016 abgemeldeten </a:t>
            </a:r>
            <a:r>
              <a:rPr lang="de-DE" sz="1600" b="1" dirty="0"/>
              <a:t>Kleinunternehmen</a:t>
            </a:r>
            <a:r>
              <a:rPr lang="de-DE" sz="1600" dirty="0"/>
              <a:t> lag mit fast </a:t>
            </a:r>
            <a:r>
              <a:rPr lang="de-DE" sz="1600" b="1" dirty="0"/>
              <a:t>235.000</a:t>
            </a:r>
            <a:r>
              <a:rPr lang="de-DE" sz="1600" dirty="0"/>
              <a:t> um </a:t>
            </a:r>
            <a:r>
              <a:rPr lang="de-DE" sz="1600" b="1" dirty="0"/>
              <a:t>6,9 % niedriger als </a:t>
            </a:r>
            <a:r>
              <a:rPr lang="de-DE" sz="1600" dirty="0"/>
              <a:t>im Jahr </a:t>
            </a:r>
            <a:r>
              <a:rPr lang="de-DE" sz="1600" b="1" dirty="0"/>
              <a:t>2015</a:t>
            </a:r>
            <a:r>
              <a:rPr lang="de-DE" sz="1600" dirty="0"/>
              <a:t>. </a:t>
            </a:r>
          </a:p>
          <a:p>
            <a:endParaRPr lang="de-DE" sz="1600" dirty="0"/>
          </a:p>
          <a:p>
            <a:r>
              <a:rPr lang="de-DE" sz="1600" dirty="0"/>
              <a:t>Rund </a:t>
            </a:r>
            <a:r>
              <a:rPr lang="de-DE" sz="1600" b="1" dirty="0"/>
              <a:t>182.000 Nebenerwerbsbetriebe </a:t>
            </a:r>
            <a:r>
              <a:rPr lang="de-DE" sz="1600" dirty="0"/>
              <a:t>meldeten ihr Gewerbe ab, das war ein </a:t>
            </a:r>
            <a:r>
              <a:rPr lang="de-DE" sz="1600" b="1" dirty="0"/>
              <a:t>Plus von 1,4 %</a:t>
            </a:r>
            <a:r>
              <a:rPr lang="de-DE" sz="1600" dirty="0"/>
              <a:t>. </a:t>
            </a:r>
          </a:p>
          <a:p>
            <a:endParaRPr lang="de-DE" sz="1600" dirty="0"/>
          </a:p>
          <a:p>
            <a:r>
              <a:rPr lang="de-DE" sz="1600" b="1" dirty="0"/>
              <a:t>Insgesamt sank</a:t>
            </a:r>
            <a:r>
              <a:rPr lang="de-DE" sz="1600" dirty="0"/>
              <a:t> die </a:t>
            </a:r>
            <a:r>
              <a:rPr lang="de-DE" sz="1600" b="1" dirty="0"/>
              <a:t>Zahl</a:t>
            </a:r>
            <a:r>
              <a:rPr lang="de-DE" sz="1600" dirty="0"/>
              <a:t> der </a:t>
            </a:r>
            <a:r>
              <a:rPr lang="de-DE" sz="1600" b="1" dirty="0"/>
              <a:t>Gewerbeabmeldungen</a:t>
            </a:r>
            <a:r>
              <a:rPr lang="de-DE" sz="1600" dirty="0"/>
              <a:t> bei den Gewerbeämtern </a:t>
            </a:r>
            <a:r>
              <a:rPr lang="de-DE" sz="1600" b="1" dirty="0"/>
              <a:t>um 3,5 % auf knapp 652.000</a:t>
            </a:r>
            <a:r>
              <a:rPr lang="de-DE" sz="1600" dirty="0"/>
              <a:t>. </a:t>
            </a:r>
          </a:p>
          <a:p>
            <a:endParaRPr lang="de-DE" altLang="de-DE" sz="8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Quelle: Statistisches Bundesamt</a:t>
            </a:r>
            <a:endParaRPr lang="de-DE" altLang="de-DE" sz="2000" dirty="0"/>
          </a:p>
        </p:txBody>
      </p:sp>
      <p:pic>
        <p:nvPicPr>
          <p:cNvPr id="6" name="Picture 10" descr="BD09292_">
            <a:extLst>
              <a:ext uri="{FF2B5EF4-FFF2-40B4-BE49-F238E27FC236}">
                <a16:creationId xmlns=""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553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a:t>
            </a:r>
            <a:r>
              <a:rPr lang="de-DE" dirty="0" smtClean="0"/>
              <a:t>2017 </a:t>
            </a:r>
            <a:r>
              <a:rPr lang="de-DE" dirty="0"/>
              <a:t>- Zugang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B380E7A2-6B6C-4F5E-AF00-A3C97190752D}"/>
              </a:ext>
            </a:extLst>
          </p:cNvPr>
          <p:cNvSpPr txBox="1">
            <a:spLocks/>
          </p:cNvSpPr>
          <p:nvPr/>
        </p:nvSpPr>
        <p:spPr bwMode="auto">
          <a:xfrm>
            <a:off x="436110" y="1901566"/>
            <a:ext cx="8235949" cy="433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t>Im Jahr 2017 wurden nach Auswertung der Gewerbemeldungen rund </a:t>
            </a:r>
            <a:r>
              <a:rPr lang="de-DE" sz="1600" b="1" dirty="0"/>
              <a:t>125.400</a:t>
            </a:r>
            <a:r>
              <a:rPr lang="de-DE" sz="1600" dirty="0"/>
              <a:t> Betriebe gegründet, deren Rechtsform und Beschäftigtenzahl auf eine </a:t>
            </a:r>
            <a:r>
              <a:rPr lang="de-DE" sz="1600" b="1" dirty="0"/>
              <a:t>größere wirtschaftliche Bedeutung </a:t>
            </a:r>
            <a:r>
              <a:rPr lang="de-DE" sz="1600" dirty="0"/>
              <a:t>schließen lassen. Das waren </a:t>
            </a:r>
            <a:r>
              <a:rPr lang="de-DE" sz="1600" b="1" dirty="0"/>
              <a:t>0,6 % weniger als </a:t>
            </a:r>
            <a:r>
              <a:rPr lang="de-DE" sz="1600" dirty="0"/>
              <a:t>im Jahr </a:t>
            </a:r>
            <a:r>
              <a:rPr lang="de-DE" sz="1600" b="1" dirty="0"/>
              <a:t>2016</a:t>
            </a:r>
            <a:r>
              <a:rPr lang="de-DE" sz="1600" dirty="0" smtClean="0"/>
              <a:t>.</a:t>
            </a:r>
          </a:p>
          <a:p>
            <a:endParaRPr lang="de-DE" sz="1600" dirty="0"/>
          </a:p>
          <a:p>
            <a:r>
              <a:rPr lang="de-DE" sz="1600" dirty="0"/>
              <a:t>Die Zahl neu gegründeter </a:t>
            </a:r>
            <a:r>
              <a:rPr lang="de-DE" sz="1600" b="1" dirty="0"/>
              <a:t>Kleinunternehmen</a:t>
            </a:r>
            <a:r>
              <a:rPr lang="de-DE" sz="1600" dirty="0"/>
              <a:t> lag im Jahr 2017 mit knapp </a:t>
            </a:r>
            <a:r>
              <a:rPr lang="de-DE" sz="1600" b="1" dirty="0"/>
              <a:t>175.000 </a:t>
            </a:r>
            <a:r>
              <a:rPr lang="de-DE" sz="1600" dirty="0"/>
              <a:t>(</a:t>
            </a:r>
            <a:r>
              <a:rPr lang="de-DE" sz="1600" b="1" dirty="0"/>
              <a:t>- 1,9 %</a:t>
            </a:r>
            <a:r>
              <a:rPr lang="de-DE" sz="1600" dirty="0"/>
              <a:t> </a:t>
            </a:r>
            <a:r>
              <a:rPr lang="de-DE" sz="1600" b="1" dirty="0"/>
              <a:t>im Vergleich zum Vorjahr</a:t>
            </a:r>
            <a:r>
              <a:rPr lang="de-DE" sz="1600" dirty="0"/>
              <a:t>). </a:t>
            </a:r>
            <a:endParaRPr lang="de-DE" sz="1600" dirty="0" smtClean="0"/>
          </a:p>
          <a:p>
            <a:endParaRPr lang="de-DE" sz="1600" dirty="0" smtClean="0"/>
          </a:p>
          <a:p>
            <a:r>
              <a:rPr lang="de-DE" sz="1600" dirty="0" smtClean="0"/>
              <a:t>Die </a:t>
            </a:r>
            <a:r>
              <a:rPr lang="de-DE" sz="1600" dirty="0"/>
              <a:t>Zahl der Gründungen von </a:t>
            </a:r>
            <a:r>
              <a:rPr lang="de-DE" sz="1600" b="1" dirty="0"/>
              <a:t>Nebenerwerbsbetrieben sank um 0,2 % </a:t>
            </a:r>
            <a:r>
              <a:rPr lang="de-DE" sz="1600" dirty="0"/>
              <a:t>auf rund </a:t>
            </a:r>
            <a:r>
              <a:rPr lang="de-DE" sz="1600" b="1" dirty="0"/>
              <a:t>249.300</a:t>
            </a:r>
            <a:r>
              <a:rPr lang="de-DE" sz="1600" dirty="0" smtClean="0"/>
              <a:t>.</a:t>
            </a:r>
          </a:p>
          <a:p>
            <a:endParaRPr lang="de-DE" sz="1600" dirty="0"/>
          </a:p>
          <a:p>
            <a:r>
              <a:rPr lang="de-DE" sz="1600" dirty="0"/>
              <a:t>Insgesamt verringerte sich die </a:t>
            </a:r>
            <a:r>
              <a:rPr lang="de-DE" sz="1600" b="1" dirty="0"/>
              <a:t>Gesamtzahl der Gewerbeanmeldungen </a:t>
            </a:r>
            <a:r>
              <a:rPr lang="de-DE" sz="1600" dirty="0"/>
              <a:t>im Jahr 2017 auf knapp </a:t>
            </a:r>
            <a:r>
              <a:rPr lang="de-DE" sz="1600" b="1" dirty="0"/>
              <a:t>677.000</a:t>
            </a:r>
            <a:r>
              <a:rPr lang="de-DE" sz="1600" dirty="0"/>
              <a:t> (- 1,2 % weniger als im Vorjahr).</a:t>
            </a:r>
          </a:p>
          <a:p>
            <a:endParaRPr lang="de-DE" altLang="de-DE" sz="1600" dirty="0">
              <a:latin typeface="Arial" pitchFamily="34" charset="0"/>
              <a:cs typeface="Arial" pitchFamily="34" charset="0"/>
            </a:endParaRPr>
          </a:p>
          <a:p>
            <a:r>
              <a:rPr lang="de-DE" altLang="de-DE" sz="1600" dirty="0">
                <a:latin typeface="Arial" pitchFamily="34" charset="0"/>
                <a:cs typeface="Arial" pitchFamily="34" charset="0"/>
              </a:rPr>
              <a:t>Quelle: Statistisches Bundesamt</a:t>
            </a:r>
          </a:p>
          <a:p>
            <a:pPr>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1600" dirty="0">
              <a:latin typeface="Arial" pitchFamily="34" charset="0"/>
              <a:cs typeface="Arial" pitchFamily="34" charset="0"/>
            </a:endParaRPr>
          </a:p>
        </p:txBody>
      </p:sp>
      <p:pic>
        <p:nvPicPr>
          <p:cNvPr id="6" name="Picture 10" descr="BD09292_">
            <a:extLst>
              <a:ext uri="{FF2B5EF4-FFF2-40B4-BE49-F238E27FC236}">
                <a16:creationId xmlns="" xmlns:a16="http://schemas.microsoft.com/office/drawing/2014/main" id="{2F51C9FD-9169-4599-A1EF-3A23E30A55E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17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a:t>
            </a:r>
            <a:r>
              <a:rPr lang="de-DE" dirty="0" smtClean="0"/>
              <a:t>2017 </a:t>
            </a:r>
            <a:r>
              <a:rPr lang="de-DE" dirty="0"/>
              <a:t>- Abgang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sp>
        <p:nvSpPr>
          <p:cNvPr id="5" name="Inhaltsplatzhalter 1">
            <a:extLst>
              <a:ext uri="{FF2B5EF4-FFF2-40B4-BE49-F238E27FC236}">
                <a16:creationId xmlns="" xmlns:a16="http://schemas.microsoft.com/office/drawing/2014/main" id="{2192D281-5DD9-448A-AD35-41119FAE8BD1}"/>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t>Rund </a:t>
            </a:r>
            <a:r>
              <a:rPr lang="de-DE" sz="1600" b="1" dirty="0"/>
              <a:t>104.400</a:t>
            </a:r>
            <a:r>
              <a:rPr lang="de-DE" sz="1600" dirty="0"/>
              <a:t> Betriebe mit größerer wirtschaftlicher Bedeutung gaben im Jahr 2017 ihr Gewerbe auf. Das entsprach einem </a:t>
            </a:r>
            <a:r>
              <a:rPr lang="de-DE" sz="1600" b="1" dirty="0"/>
              <a:t>Rückgang von 0,7 % gegenüber </a:t>
            </a:r>
            <a:r>
              <a:rPr lang="de-DE" sz="1600" b="1" dirty="0" smtClean="0"/>
              <a:t>2016</a:t>
            </a:r>
            <a:r>
              <a:rPr lang="de-DE" sz="1600" dirty="0" smtClean="0"/>
              <a:t>.</a:t>
            </a:r>
          </a:p>
          <a:p>
            <a:endParaRPr lang="de-DE" sz="1600" dirty="0"/>
          </a:p>
          <a:p>
            <a:r>
              <a:rPr lang="de-DE" sz="1600" dirty="0"/>
              <a:t>Die Zahl der im Jahr 2017 abgemeldeten </a:t>
            </a:r>
            <a:r>
              <a:rPr lang="de-DE" sz="1600" b="1" dirty="0"/>
              <a:t>Kleinunternehmen</a:t>
            </a:r>
            <a:r>
              <a:rPr lang="de-DE" sz="1600" dirty="0"/>
              <a:t> lag mit knapp </a:t>
            </a:r>
            <a:r>
              <a:rPr lang="de-DE" sz="1600" b="1" dirty="0"/>
              <a:t>223.200</a:t>
            </a:r>
            <a:r>
              <a:rPr lang="de-DE" sz="1600" dirty="0"/>
              <a:t> um </a:t>
            </a:r>
            <a:r>
              <a:rPr lang="de-DE" sz="1600" b="1" dirty="0"/>
              <a:t>4,9 % niedriger als </a:t>
            </a:r>
            <a:r>
              <a:rPr lang="de-DE" sz="1600" b="1" dirty="0" smtClean="0"/>
              <a:t>2016</a:t>
            </a:r>
            <a:r>
              <a:rPr lang="de-DE" sz="1600" dirty="0" smtClean="0"/>
              <a:t>. </a:t>
            </a:r>
          </a:p>
          <a:p>
            <a:endParaRPr lang="de-DE" sz="1600" dirty="0"/>
          </a:p>
          <a:p>
            <a:r>
              <a:rPr lang="de-DE" sz="1600" dirty="0" smtClean="0"/>
              <a:t>Rund </a:t>
            </a:r>
            <a:r>
              <a:rPr lang="de-DE" sz="1600" b="1" dirty="0" smtClean="0"/>
              <a:t>185.100 Nebenerwerbsbetriebe meldeten </a:t>
            </a:r>
            <a:r>
              <a:rPr lang="de-DE" sz="1600" b="1" dirty="0"/>
              <a:t>ihr Gewerbe ab </a:t>
            </a:r>
            <a:r>
              <a:rPr lang="de-DE" sz="1600" b="1" dirty="0" smtClean="0"/>
              <a:t>(+ </a:t>
            </a:r>
            <a:r>
              <a:rPr lang="de-DE" sz="1600" b="1" dirty="0"/>
              <a:t>1,7 </a:t>
            </a:r>
            <a:r>
              <a:rPr lang="de-DE" sz="1600" b="1" dirty="0" smtClean="0"/>
              <a:t>%)</a:t>
            </a:r>
            <a:r>
              <a:rPr lang="de-DE" sz="1600" dirty="0" smtClean="0"/>
              <a:t>.</a:t>
            </a:r>
          </a:p>
          <a:p>
            <a:endParaRPr lang="de-DE" sz="1600" dirty="0"/>
          </a:p>
          <a:p>
            <a:r>
              <a:rPr lang="de-DE" sz="1600" b="1" dirty="0"/>
              <a:t>Insgesamt sank </a:t>
            </a:r>
            <a:r>
              <a:rPr lang="de-DE" sz="1600" dirty="0"/>
              <a:t>die </a:t>
            </a:r>
            <a:r>
              <a:rPr lang="de-DE" sz="1600" b="1" dirty="0"/>
              <a:t>Zahl </a:t>
            </a:r>
            <a:r>
              <a:rPr lang="de-DE" sz="1600" dirty="0"/>
              <a:t>der </a:t>
            </a:r>
            <a:r>
              <a:rPr lang="de-DE" sz="1600" b="1" dirty="0"/>
              <a:t>Gewerbeabmeldungen</a:t>
            </a:r>
            <a:r>
              <a:rPr lang="de-DE" sz="1600" dirty="0"/>
              <a:t> bei den Gewerbeämtern </a:t>
            </a:r>
            <a:r>
              <a:rPr lang="de-DE" sz="1600" b="1" dirty="0"/>
              <a:t>um </a:t>
            </a:r>
            <a:endParaRPr lang="de-DE" sz="1600" b="1" dirty="0" smtClean="0"/>
          </a:p>
          <a:p>
            <a:r>
              <a:rPr lang="de-DE" sz="1600" b="1" dirty="0" smtClean="0"/>
              <a:t>2,2 </a:t>
            </a:r>
            <a:r>
              <a:rPr lang="de-DE" sz="1600" b="1" dirty="0"/>
              <a:t>% auf rund 637.500</a:t>
            </a:r>
            <a:r>
              <a:rPr lang="de-DE" sz="1600" dirty="0"/>
              <a:t>.</a:t>
            </a:r>
          </a:p>
          <a:p>
            <a:endParaRPr lang="de-DE" altLang="de-DE" sz="8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endParaRPr lang="de-DE" altLang="de-DE" sz="1600" dirty="0">
              <a:latin typeface="Arial" pitchFamily="34" charset="0"/>
              <a:cs typeface="Arial" pitchFamily="34" charset="0"/>
            </a:endParaRPr>
          </a:p>
          <a:p>
            <a:pPr>
              <a:buFontTx/>
              <a:buNone/>
            </a:pPr>
            <a:r>
              <a:rPr lang="de-DE" altLang="de-DE" sz="1600" dirty="0">
                <a:latin typeface="Arial" pitchFamily="34" charset="0"/>
                <a:cs typeface="Arial" pitchFamily="34" charset="0"/>
              </a:rPr>
              <a:t>Quelle: Statistisches Bundesamt</a:t>
            </a:r>
            <a:endParaRPr lang="de-DE" altLang="de-DE" sz="2000" dirty="0"/>
          </a:p>
        </p:txBody>
      </p:sp>
      <p:pic>
        <p:nvPicPr>
          <p:cNvPr id="6" name="Picture 10" descr="BD09292_">
            <a:extLst>
              <a:ext uri="{FF2B5EF4-FFF2-40B4-BE49-F238E27FC236}">
                <a16:creationId xmlns=""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412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Fußzeilenplatzhalter 3"/>
          <p:cNvSpPr>
            <a:spLocks noGrp="1"/>
          </p:cNvSpPr>
          <p:nvPr>
            <p:ph type="ftr" sz="quarter" idx="4294967295"/>
          </p:nvPr>
        </p:nvSpPr>
        <p:spPr>
          <a:xfrm>
            <a:off x="304800" y="6248400"/>
            <a:ext cx="31242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46083" name="Foliennummernplatzhalter 4"/>
          <p:cNvSpPr>
            <a:spLocks noGrp="1"/>
          </p:cNvSpPr>
          <p:nvPr>
            <p:ph type="sldNum" sz="quarter" idx="4294967295"/>
          </p:nvPr>
        </p:nvSpPr>
        <p:spPr>
          <a:xfrm>
            <a:off x="6629400" y="6248400"/>
            <a:ext cx="21336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46084"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Gründungen 1999 - 2009</a:t>
            </a:r>
          </a:p>
        </p:txBody>
      </p:sp>
      <p:sp>
        <p:nvSpPr>
          <p:cNvPr id="46085" name="Text Box 3"/>
          <p:cNvSpPr txBox="1">
            <a:spLocks noChangeArrowheads="1"/>
          </p:cNvSpPr>
          <p:nvPr/>
        </p:nvSpPr>
        <p:spPr bwMode="auto">
          <a:xfrm>
            <a:off x="611188" y="1700213"/>
            <a:ext cx="7921625"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800" dirty="0"/>
          </a:p>
          <a:p>
            <a:pPr algn="l"/>
            <a:r>
              <a:rPr lang="de-DE" altLang="de-DE" sz="1600" dirty="0"/>
              <a:t>Quelle: Statistisches Bundesamt (Zahlen in Tausend)</a:t>
            </a:r>
          </a:p>
        </p:txBody>
      </p:sp>
      <p:pic>
        <p:nvPicPr>
          <p:cNvPr id="460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8180387" cy="425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373813"/>
            <a:ext cx="3903662"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8"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75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Fußzeilenplatzhalter 3"/>
          <p:cNvSpPr>
            <a:spLocks noGrp="1"/>
          </p:cNvSpPr>
          <p:nvPr>
            <p:ph type="ftr" sz="quarter" idx="4294967295"/>
          </p:nvPr>
        </p:nvSpPr>
        <p:spPr>
          <a:xfrm>
            <a:off x="304800" y="6248400"/>
            <a:ext cx="31242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47107" name="Foliennummernplatzhalter 4"/>
          <p:cNvSpPr>
            <a:spLocks noGrp="1"/>
          </p:cNvSpPr>
          <p:nvPr>
            <p:ph type="sldNum" sz="quarter" idx="4294967295"/>
          </p:nvPr>
        </p:nvSpPr>
        <p:spPr>
          <a:xfrm>
            <a:off x="6629400" y="6248400"/>
            <a:ext cx="21336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47108"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Selbständige 2002 - 2011</a:t>
            </a:r>
          </a:p>
        </p:txBody>
      </p:sp>
      <p:sp>
        <p:nvSpPr>
          <p:cNvPr id="47109" name="Text Box 3"/>
          <p:cNvSpPr txBox="1">
            <a:spLocks noChangeArrowheads="1"/>
          </p:cNvSpPr>
          <p:nvPr/>
        </p:nvSpPr>
        <p:spPr bwMode="auto">
          <a:xfrm>
            <a:off x="762000" y="1836738"/>
            <a:ext cx="7770813"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800" dirty="0"/>
          </a:p>
          <a:p>
            <a:pPr algn="l"/>
            <a:r>
              <a:rPr lang="de-DE" altLang="de-DE" sz="1600" dirty="0"/>
              <a:t>Quelle: Statistisches Bundesamt (Zahlen in Tausend)</a:t>
            </a:r>
          </a:p>
        </p:txBody>
      </p:sp>
      <p:pic>
        <p:nvPicPr>
          <p:cNvPr id="471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6373813"/>
            <a:ext cx="3903662"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1"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1600200"/>
            <a:ext cx="685958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3" name="Rechteck 1"/>
          <p:cNvSpPr>
            <a:spLocks noChangeArrowheads="1"/>
          </p:cNvSpPr>
          <p:nvPr/>
        </p:nvSpPr>
        <p:spPr bwMode="auto">
          <a:xfrm>
            <a:off x="1143000" y="4144963"/>
            <a:ext cx="6742113" cy="2921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2268742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48131"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48132"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Selbständige 2003 - 2012</a:t>
            </a:r>
          </a:p>
        </p:txBody>
      </p:sp>
      <p:sp>
        <p:nvSpPr>
          <p:cNvPr id="48133" name="Text Box 3"/>
          <p:cNvSpPr txBox="1">
            <a:spLocks noChangeArrowheads="1"/>
          </p:cNvSpPr>
          <p:nvPr/>
        </p:nvSpPr>
        <p:spPr bwMode="auto">
          <a:xfrm>
            <a:off x="762000" y="1836738"/>
            <a:ext cx="7770813" cy="43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1800" dirty="0"/>
          </a:p>
          <a:p>
            <a:pPr algn="l"/>
            <a:endParaRPr lang="de-DE" altLang="de-DE" sz="800" dirty="0"/>
          </a:p>
        </p:txBody>
      </p:sp>
      <p:pic>
        <p:nvPicPr>
          <p:cNvPr id="48134"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1676400"/>
            <a:ext cx="68659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8"/>
          <p:cNvSpPr>
            <a:spLocks noChangeArrowheads="1"/>
          </p:cNvSpPr>
          <p:nvPr/>
        </p:nvSpPr>
        <p:spPr bwMode="auto">
          <a:xfrm>
            <a:off x="1295400" y="4114800"/>
            <a:ext cx="6705600" cy="304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Tree>
    <p:extLst>
      <p:ext uri="{BB962C8B-B14F-4D97-AF65-F5344CB8AC3E}">
        <p14:creationId xmlns:p14="http://schemas.microsoft.com/office/powerpoint/2010/main" val="3871238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49155"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49156" name="Text Box 3"/>
          <p:cNvSpPr txBox="1">
            <a:spLocks noChangeArrowheads="1"/>
          </p:cNvSpPr>
          <p:nvPr/>
        </p:nvSpPr>
        <p:spPr bwMode="auto">
          <a:xfrm>
            <a:off x="531813" y="1417638"/>
            <a:ext cx="7770812" cy="43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800" dirty="0"/>
          </a:p>
        </p:txBody>
      </p:sp>
      <p:pic>
        <p:nvPicPr>
          <p:cNvPr id="49157" name="Grafik 7"/>
          <p:cNvPicPr>
            <a:picLocks noChangeAspect="1" noChangeArrowheads="1"/>
          </p:cNvPicPr>
          <p:nvPr/>
        </p:nvPicPr>
        <p:blipFill>
          <a:blip r:embed="rId2" cstate="email">
            <a:extLst>
              <a:ext uri="{28A0092B-C50C-407E-A947-70E740481C1C}">
                <a14:useLocalDpi xmlns:a14="http://schemas.microsoft.com/office/drawing/2010/main" val="0"/>
              </a:ext>
            </a:extLst>
          </a:blip>
          <a:srcRect l="20563" t="28792" r="17078" b="11095"/>
          <a:stretch>
            <a:fillRect/>
          </a:stretch>
        </p:blipFill>
        <p:spPr bwMode="auto">
          <a:xfrm>
            <a:off x="1037431" y="1861152"/>
            <a:ext cx="6759575"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8"/>
          <p:cNvSpPr>
            <a:spLocks noChangeArrowheads="1"/>
          </p:cNvSpPr>
          <p:nvPr/>
        </p:nvSpPr>
        <p:spPr bwMode="auto">
          <a:xfrm>
            <a:off x="1037431" y="4437112"/>
            <a:ext cx="6608762" cy="304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49159"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Selbständige 2004 - 2013</a:t>
            </a:r>
          </a:p>
        </p:txBody>
      </p:sp>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pic>
        <p:nvPicPr>
          <p:cNvPr id="9"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672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404ACFC2-164A-483F-A57A-8FA80B7BDAFA}"/>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C6752F1E-B139-4A58-A13C-35A8A0DB1833}"/>
              </a:ext>
            </a:extLst>
          </p:cNvPr>
          <p:cNvSpPr>
            <a:spLocks noGrp="1"/>
          </p:cNvSpPr>
          <p:nvPr>
            <p:ph type="body" idx="1"/>
          </p:nvPr>
        </p:nvSpPr>
        <p:spPr/>
        <p:txBody>
          <a:bodyPr/>
          <a:lstStyle/>
          <a:p>
            <a:r>
              <a:rPr lang="de-DE" dirty="0"/>
              <a:t>Inhaltsverzeichnis</a:t>
            </a:r>
          </a:p>
        </p:txBody>
      </p:sp>
      <p:sp>
        <p:nvSpPr>
          <p:cNvPr id="4" name="Foliennummernplatzhalter 3">
            <a:extLst>
              <a:ext uri="{FF2B5EF4-FFF2-40B4-BE49-F238E27FC236}">
                <a16:creationId xmlns="" xmlns:a16="http://schemas.microsoft.com/office/drawing/2014/main" id="{28516BEB-0C2B-41F6-A4CE-36F3CE05312D}"/>
              </a:ext>
            </a:extLst>
          </p:cNvPr>
          <p:cNvSpPr>
            <a:spLocks noGrp="1"/>
          </p:cNvSpPr>
          <p:nvPr>
            <p:ph type="sldNum" sz="quarter" idx="12"/>
          </p:nvPr>
        </p:nvSpPr>
        <p:spPr/>
        <p:txBody>
          <a:bodyPr/>
          <a:lstStyle/>
          <a:p>
            <a:r>
              <a:rPr lang="de-DE" dirty="0"/>
              <a:t>3</a:t>
            </a:r>
          </a:p>
        </p:txBody>
      </p:sp>
      <p:sp>
        <p:nvSpPr>
          <p:cNvPr id="5" name="Text Box 2">
            <a:extLst>
              <a:ext uri="{FF2B5EF4-FFF2-40B4-BE49-F238E27FC236}">
                <a16:creationId xmlns="" xmlns:a16="http://schemas.microsoft.com/office/drawing/2014/main" id="{9214C73F-EA7A-4564-BC87-A7FAB9B26B21}"/>
              </a:ext>
            </a:extLst>
          </p:cNvPr>
          <p:cNvSpPr txBox="1">
            <a:spLocks noChangeArrowheads="1"/>
          </p:cNvSpPr>
          <p:nvPr/>
        </p:nvSpPr>
        <p:spPr bwMode="auto">
          <a:xfrm>
            <a:off x="450850" y="1884139"/>
            <a:ext cx="8242300"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spcBef>
                <a:spcPct val="50000"/>
              </a:spcBef>
            </a:pPr>
            <a:endParaRPr lang="de-DE" altLang="de-DE" sz="1800" b="1" dirty="0">
              <a:solidFill>
                <a:srgbClr val="92D050"/>
              </a:solidFill>
            </a:endParaRPr>
          </a:p>
          <a:p>
            <a:pPr>
              <a:spcBef>
                <a:spcPct val="50000"/>
              </a:spcBef>
            </a:pPr>
            <a:r>
              <a:rPr lang="de-DE" altLang="de-DE" sz="1800" b="1" dirty="0">
                <a:solidFill>
                  <a:srgbClr val="92D050"/>
                </a:solidFill>
              </a:rPr>
              <a:t>Gründen im Nebenerwerb</a:t>
            </a:r>
          </a:p>
          <a:p>
            <a:pPr>
              <a:spcBef>
                <a:spcPct val="50000"/>
              </a:spcBef>
            </a:pPr>
            <a:r>
              <a:rPr lang="de-DE" altLang="de-DE" sz="1800" dirty="0"/>
              <a:t>- Hauptgründungsfehler 					</a:t>
            </a:r>
            <a:r>
              <a:rPr lang="de-DE" altLang="de-DE" sz="1800" dirty="0">
                <a:solidFill>
                  <a:srgbClr val="92D050"/>
                </a:solidFill>
              </a:rPr>
              <a:t>ab Seite   16 </a:t>
            </a:r>
          </a:p>
          <a:p>
            <a:pPr>
              <a:spcBef>
                <a:spcPct val="50000"/>
              </a:spcBef>
            </a:pPr>
            <a:r>
              <a:rPr lang="de-DE" altLang="de-DE" sz="1800" dirty="0"/>
              <a:t>- Unternehmensgründung „</a:t>
            </a:r>
            <a:r>
              <a:rPr lang="de-DE" altLang="de-DE" sz="1800" dirty="0" err="1"/>
              <a:t>step-by-step</a:t>
            </a:r>
            <a:r>
              <a:rPr lang="de-DE" altLang="de-DE" sz="1800" dirty="0"/>
              <a:t>“			</a:t>
            </a:r>
            <a:r>
              <a:rPr lang="de-DE" altLang="de-DE" sz="1800" dirty="0">
                <a:solidFill>
                  <a:srgbClr val="92D050"/>
                </a:solidFill>
              </a:rPr>
              <a:t>ab Seite   19</a:t>
            </a:r>
          </a:p>
          <a:p>
            <a:pPr>
              <a:spcBef>
                <a:spcPct val="50000"/>
              </a:spcBef>
            </a:pPr>
            <a:r>
              <a:rPr lang="de-DE" altLang="de-DE" sz="1800" dirty="0"/>
              <a:t>- Rechtsformwahl / Steuern / soziale Absicherung 		</a:t>
            </a:r>
            <a:r>
              <a:rPr lang="de-DE" altLang="de-DE" sz="1800" dirty="0">
                <a:solidFill>
                  <a:srgbClr val="92D050"/>
                </a:solidFill>
              </a:rPr>
              <a:t>ab Seite   31</a:t>
            </a:r>
          </a:p>
          <a:p>
            <a:pPr>
              <a:spcBef>
                <a:spcPct val="50000"/>
              </a:spcBef>
              <a:buFontTx/>
              <a:buChar char="-"/>
            </a:pPr>
            <a:r>
              <a:rPr lang="de-DE" altLang="de-DE" sz="1800" dirty="0"/>
              <a:t> Der Businessplan als Erfolgsinstrument			</a:t>
            </a:r>
            <a:r>
              <a:rPr lang="de-DE" altLang="de-DE" sz="1800" dirty="0">
                <a:solidFill>
                  <a:srgbClr val="92D050"/>
                </a:solidFill>
              </a:rPr>
              <a:t>ab Seite   45</a:t>
            </a:r>
          </a:p>
          <a:p>
            <a:pPr>
              <a:spcBef>
                <a:spcPct val="50000"/>
              </a:spcBef>
            </a:pPr>
            <a:r>
              <a:rPr lang="de-DE" altLang="de-DE" sz="1800" dirty="0"/>
              <a:t>- Gründungsfinanzierung					</a:t>
            </a:r>
            <a:r>
              <a:rPr lang="de-DE" altLang="de-DE" sz="1800" dirty="0">
                <a:solidFill>
                  <a:srgbClr val="92D050"/>
                </a:solidFill>
              </a:rPr>
              <a:t>ab Seite   74</a:t>
            </a:r>
          </a:p>
          <a:p>
            <a:pPr>
              <a:spcBef>
                <a:spcPct val="50000"/>
              </a:spcBef>
            </a:pPr>
            <a:r>
              <a:rPr lang="de-DE" altLang="de-DE" sz="1800" dirty="0"/>
              <a:t>- Anhang: Auszug Internetadressen</a:t>
            </a:r>
            <a:r>
              <a:rPr lang="de-DE" altLang="de-DE" sz="1800" dirty="0">
                <a:solidFill>
                  <a:srgbClr val="FF0000"/>
                </a:solidFill>
              </a:rPr>
              <a:t>				</a:t>
            </a:r>
            <a:r>
              <a:rPr lang="de-DE" altLang="de-DE" sz="1800" dirty="0">
                <a:solidFill>
                  <a:srgbClr val="92D050"/>
                </a:solidFill>
              </a:rPr>
              <a:t>ab Seite   87</a:t>
            </a:r>
          </a:p>
          <a:p>
            <a:pPr marL="285750" indent="-285750">
              <a:spcBef>
                <a:spcPct val="50000"/>
              </a:spcBef>
              <a:buFontTx/>
              <a:buChar char="-"/>
            </a:pPr>
            <a:r>
              <a:rPr lang="de-DE" altLang="de-DE" sz="1800" dirty="0"/>
              <a:t>: Mein Gründungsfahrplan</a:t>
            </a:r>
            <a:r>
              <a:rPr lang="de-DE" altLang="de-DE" sz="1800" dirty="0">
                <a:solidFill>
                  <a:srgbClr val="FF0000"/>
                </a:solidFill>
              </a:rPr>
              <a:t>				</a:t>
            </a:r>
            <a:r>
              <a:rPr lang="de-DE" altLang="de-DE" sz="1800" dirty="0">
                <a:solidFill>
                  <a:srgbClr val="92D050"/>
                </a:solidFill>
              </a:rPr>
              <a:t>ab Seite   93</a:t>
            </a:r>
          </a:p>
          <a:p>
            <a:pPr marL="285750" indent="-285750">
              <a:spcBef>
                <a:spcPct val="50000"/>
              </a:spcBef>
              <a:buFontTx/>
              <a:buChar char="-"/>
            </a:pPr>
            <a:r>
              <a:rPr lang="de-DE" altLang="de-DE" sz="1800" dirty="0"/>
              <a:t>: Beitragsbemessungsgrenzen 2018</a:t>
            </a:r>
            <a:r>
              <a:rPr lang="de-DE" altLang="de-DE" sz="1800" dirty="0">
                <a:solidFill>
                  <a:srgbClr val="92D050"/>
                </a:solidFill>
              </a:rPr>
              <a:t>			ab Seite   95</a:t>
            </a:r>
          </a:p>
        </p:txBody>
      </p:sp>
    </p:spTree>
    <p:extLst>
      <p:ext uri="{BB962C8B-B14F-4D97-AF65-F5344CB8AC3E}">
        <p14:creationId xmlns:p14="http://schemas.microsoft.com/office/powerpoint/2010/main" val="3497558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8" name="Text Box 3"/>
          <p:cNvSpPr txBox="1">
            <a:spLocks noChangeArrowheads="1"/>
          </p:cNvSpPr>
          <p:nvPr/>
        </p:nvSpPr>
        <p:spPr bwMode="auto">
          <a:xfrm>
            <a:off x="531813" y="1417638"/>
            <a:ext cx="7770812" cy="43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1800" dirty="0"/>
          </a:p>
          <a:p>
            <a:endParaRPr lang="de-DE" altLang="de-DE" sz="800" dirty="0"/>
          </a:p>
        </p:txBody>
      </p:sp>
      <p:pic>
        <p:nvPicPr>
          <p:cNvPr id="6150"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47663" y="1604659"/>
            <a:ext cx="6189811" cy="459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1" name="Rectangle 8"/>
          <p:cNvSpPr>
            <a:spLocks noChangeArrowheads="1"/>
          </p:cNvSpPr>
          <p:nvPr/>
        </p:nvSpPr>
        <p:spPr bwMode="auto">
          <a:xfrm>
            <a:off x="1547663" y="3866013"/>
            <a:ext cx="6148537" cy="274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tLang="de-DE" dirty="0"/>
          </a:p>
        </p:txBody>
      </p:sp>
      <p:sp>
        <p:nvSpPr>
          <p:cNvPr id="8"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Selbständige 2005 - 2014</a:t>
            </a:r>
          </a:p>
        </p:txBody>
      </p:sp>
      <p:sp>
        <p:nvSpPr>
          <p:cNvPr id="6"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pic>
        <p:nvPicPr>
          <p:cNvPr id="7"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48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pic>
        <p:nvPicPr>
          <p:cNvPr id="15365"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6381" y="1658728"/>
            <a:ext cx="621188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Rectangle 8"/>
          <p:cNvSpPr>
            <a:spLocks noChangeArrowheads="1"/>
          </p:cNvSpPr>
          <p:nvPr/>
        </p:nvSpPr>
        <p:spPr bwMode="auto">
          <a:xfrm>
            <a:off x="1526381" y="3947903"/>
            <a:ext cx="6153150" cy="2254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8"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prstClr val="black"/>
                </a:solidFill>
              </a:rPr>
              <a:t>Selbständige 2006 - 2015</a:t>
            </a:r>
          </a:p>
        </p:txBody>
      </p:sp>
      <p:sp>
        <p:nvSpPr>
          <p:cNvPr id="9"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a:t>
            </a:r>
            <a:r>
              <a:rPr dirty="0"/>
              <a:t> </a:t>
            </a:r>
          </a:p>
        </p:txBody>
      </p:sp>
      <p:pic>
        <p:nvPicPr>
          <p:cNvPr id="7" name="Picture 10" descr="BD09292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10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Selbständige 2007 bis 2016</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pic>
        <p:nvPicPr>
          <p:cNvPr id="6" name="Picture 10" descr="BD09292_">
            <a:extLst>
              <a:ext uri="{FF2B5EF4-FFF2-40B4-BE49-F238E27FC236}">
                <a16:creationId xmlns=""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 xmlns:a16="http://schemas.microsoft.com/office/drawing/2014/main" id="{476E1B8E-E673-4760-8245-507A366AA641}"/>
              </a:ext>
            </a:extLst>
          </p:cNvPr>
          <p:cNvPicPr>
            <a:picLocks noChangeAspect="1"/>
          </p:cNvPicPr>
          <p:nvPr/>
        </p:nvPicPr>
        <p:blipFill>
          <a:blip r:embed="rId3"/>
          <a:stretch>
            <a:fillRect/>
          </a:stretch>
        </p:blipFill>
        <p:spPr>
          <a:xfrm>
            <a:off x="1400212" y="1943658"/>
            <a:ext cx="5919242" cy="4914342"/>
          </a:xfrm>
          <a:prstGeom prst="rect">
            <a:avLst/>
          </a:prstGeom>
        </p:spPr>
      </p:pic>
      <p:sp>
        <p:nvSpPr>
          <p:cNvPr id="8" name="Rectangle 8">
            <a:extLst>
              <a:ext uri="{FF2B5EF4-FFF2-40B4-BE49-F238E27FC236}">
                <a16:creationId xmlns="" xmlns:a16="http://schemas.microsoft.com/office/drawing/2014/main" id="{60A38B3E-1A8C-4D5C-8A7F-CF0A31B6730F}"/>
              </a:ext>
            </a:extLst>
          </p:cNvPr>
          <p:cNvSpPr>
            <a:spLocks noChangeArrowheads="1"/>
          </p:cNvSpPr>
          <p:nvPr/>
        </p:nvSpPr>
        <p:spPr bwMode="auto">
          <a:xfrm>
            <a:off x="1382001" y="4145401"/>
            <a:ext cx="5937453" cy="2254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Tree>
    <p:extLst>
      <p:ext uri="{BB962C8B-B14F-4D97-AF65-F5344CB8AC3E}">
        <p14:creationId xmlns:p14="http://schemas.microsoft.com/office/powerpoint/2010/main" val="4106989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2CD97E8A-D868-467F-AFAA-D320E217BAE1}"/>
              </a:ext>
            </a:extLst>
          </p:cNvPr>
          <p:cNvSpPr>
            <a:spLocks noGrp="1"/>
          </p:cNvSpPr>
          <p:nvPr>
            <p:ph type="ftr" sz="quarter" idx="3"/>
          </p:nvPr>
        </p:nvSpPr>
        <p:spPr/>
        <p:txBody>
          <a:bodyPr/>
          <a:lstStyle/>
          <a:p>
            <a:pPr>
              <a:defRPr/>
            </a:pPr>
            <a:r>
              <a:rPr lang="de-DE"/>
              <a:t>Ich mache mich selbständig </a:t>
            </a:r>
            <a:endParaRPr lang="de-DE" dirty="0"/>
          </a:p>
        </p:txBody>
      </p:sp>
      <p:sp>
        <p:nvSpPr>
          <p:cNvPr id="3" name="Textplatzhalter 2">
            <a:extLst>
              <a:ext uri="{FF2B5EF4-FFF2-40B4-BE49-F238E27FC236}">
                <a16:creationId xmlns:a16="http://schemas.microsoft.com/office/drawing/2014/main" xmlns="" id="{AA5D6F1A-129D-4F7D-A8C7-382ABA9493DA}"/>
              </a:ext>
            </a:extLst>
          </p:cNvPr>
          <p:cNvSpPr>
            <a:spLocks noGrp="1"/>
          </p:cNvSpPr>
          <p:nvPr>
            <p:ph type="body" idx="1"/>
          </p:nvPr>
        </p:nvSpPr>
        <p:spPr>
          <a:xfrm>
            <a:off x="436111" y="1361289"/>
            <a:ext cx="8235950" cy="522850"/>
          </a:xfrm>
        </p:spPr>
        <p:txBody>
          <a:bodyPr/>
          <a:lstStyle/>
          <a:p>
            <a:r>
              <a:rPr lang="de-DE"/>
              <a:t>Selbständige </a:t>
            </a:r>
            <a:r>
              <a:rPr lang="de-DE" smtClean="0"/>
              <a:t>2008 </a:t>
            </a:r>
            <a:r>
              <a:rPr lang="de-DE"/>
              <a:t>bis </a:t>
            </a:r>
            <a:r>
              <a:rPr lang="de-DE" smtClean="0"/>
              <a:t>2017</a:t>
            </a:r>
            <a:endParaRPr lang="de-DE" dirty="0"/>
          </a:p>
        </p:txBody>
      </p:sp>
      <p:sp>
        <p:nvSpPr>
          <p:cNvPr id="4" name="Foliennummernplatzhalter 3">
            <a:extLst>
              <a:ext uri="{FF2B5EF4-FFF2-40B4-BE49-F238E27FC236}">
                <a16:creationId xmlns:a16="http://schemas.microsoft.com/office/drawing/2014/main" xmlns="" id="{779FBD92-D180-4CAB-ABCE-C94AA20F6F23}"/>
              </a:ext>
            </a:extLst>
          </p:cNvPr>
          <p:cNvSpPr>
            <a:spLocks noGrp="1"/>
          </p:cNvSpPr>
          <p:nvPr>
            <p:ph type="sldNum" sz="quarter" idx="12"/>
          </p:nvPr>
        </p:nvSpPr>
        <p:spPr/>
        <p:txBody>
          <a:bodyPr/>
          <a:lstStyle/>
          <a:p>
            <a:endParaRPr lang="de-DE" dirty="0"/>
          </a:p>
        </p:txBody>
      </p:sp>
      <p:pic>
        <p:nvPicPr>
          <p:cNvPr id="6" name="Picture 10" descr="BD09292_">
            <a:extLst>
              <a:ext uri="{FF2B5EF4-FFF2-40B4-BE49-F238E27FC236}">
                <a16:creationId xmlns:a16="http://schemas.microsoft.com/office/drawing/2014/main" xmlns=""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31640" y="1988840"/>
            <a:ext cx="591253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8">
            <a:extLst>
              <a:ext uri="{FF2B5EF4-FFF2-40B4-BE49-F238E27FC236}">
                <a16:creationId xmlns:a16="http://schemas.microsoft.com/office/drawing/2014/main" xmlns="" id="{60A38B3E-1A8C-4D5C-8A7F-CF0A31B6730F}"/>
              </a:ext>
            </a:extLst>
          </p:cNvPr>
          <p:cNvSpPr>
            <a:spLocks noChangeArrowheads="1"/>
          </p:cNvSpPr>
          <p:nvPr/>
        </p:nvSpPr>
        <p:spPr bwMode="auto">
          <a:xfrm>
            <a:off x="1337247" y="4202963"/>
            <a:ext cx="5937453" cy="2254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Tree>
    <p:extLst>
      <p:ext uri="{BB962C8B-B14F-4D97-AF65-F5344CB8AC3E}">
        <p14:creationId xmlns:p14="http://schemas.microsoft.com/office/powerpoint/2010/main" val="181654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Der aktuelle Gründer</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pic>
        <p:nvPicPr>
          <p:cNvPr id="6" name="Picture 10" descr="BD09292_">
            <a:extLst>
              <a:ext uri="{FF2B5EF4-FFF2-40B4-BE49-F238E27FC236}">
                <a16:creationId xmlns=""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a:extLst>
              <a:ext uri="{FF2B5EF4-FFF2-40B4-BE49-F238E27FC236}">
                <a16:creationId xmlns="" xmlns:a16="http://schemas.microsoft.com/office/drawing/2014/main" id="{39469A5E-ADC3-4176-9019-C9C687E2CE40}"/>
              </a:ext>
            </a:extLst>
          </p:cNvPr>
          <p:cNvPicPr>
            <a:picLocks noChangeAspect="1"/>
          </p:cNvPicPr>
          <p:nvPr/>
        </p:nvPicPr>
        <p:blipFill>
          <a:blip r:embed="rId3"/>
          <a:stretch>
            <a:fillRect/>
          </a:stretch>
        </p:blipFill>
        <p:spPr>
          <a:xfrm>
            <a:off x="1835696" y="2059056"/>
            <a:ext cx="5071992" cy="4118302"/>
          </a:xfrm>
          <a:prstGeom prst="rect">
            <a:avLst/>
          </a:prstGeom>
        </p:spPr>
      </p:pic>
      <p:pic>
        <p:nvPicPr>
          <p:cNvPr id="15" name="Grafik 14">
            <a:extLst>
              <a:ext uri="{FF2B5EF4-FFF2-40B4-BE49-F238E27FC236}">
                <a16:creationId xmlns="" xmlns:a16="http://schemas.microsoft.com/office/drawing/2014/main" id="{8BADFDB2-58A0-4C4F-A711-6A6ACF804FFE}"/>
              </a:ext>
            </a:extLst>
          </p:cNvPr>
          <p:cNvPicPr>
            <a:picLocks noChangeAspect="1"/>
          </p:cNvPicPr>
          <p:nvPr/>
        </p:nvPicPr>
        <p:blipFill>
          <a:blip r:embed="rId4"/>
          <a:stretch>
            <a:fillRect/>
          </a:stretch>
        </p:blipFill>
        <p:spPr>
          <a:xfrm>
            <a:off x="5643758" y="433183"/>
            <a:ext cx="3028303" cy="296734"/>
          </a:xfrm>
          <a:prstGeom prst="rect">
            <a:avLst/>
          </a:prstGeom>
        </p:spPr>
      </p:pic>
    </p:spTree>
    <p:extLst>
      <p:ext uri="{BB962C8B-B14F-4D97-AF65-F5344CB8AC3E}">
        <p14:creationId xmlns:p14="http://schemas.microsoft.com/office/powerpoint/2010/main" val="1688592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Der aktuelle Gründer</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pic>
        <p:nvPicPr>
          <p:cNvPr id="6" name="Picture 10" descr="BD09292_">
            <a:extLst>
              <a:ext uri="{FF2B5EF4-FFF2-40B4-BE49-F238E27FC236}">
                <a16:creationId xmlns=""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a:extLst>
              <a:ext uri="{FF2B5EF4-FFF2-40B4-BE49-F238E27FC236}">
                <a16:creationId xmlns="" xmlns:a16="http://schemas.microsoft.com/office/drawing/2014/main" id="{67C3175C-CDE2-48B2-AA8F-B745D33AE946}"/>
              </a:ext>
            </a:extLst>
          </p:cNvPr>
          <p:cNvPicPr>
            <a:picLocks noChangeAspect="1"/>
          </p:cNvPicPr>
          <p:nvPr/>
        </p:nvPicPr>
        <p:blipFill>
          <a:blip r:embed="rId3"/>
          <a:stretch>
            <a:fillRect/>
          </a:stretch>
        </p:blipFill>
        <p:spPr>
          <a:xfrm>
            <a:off x="1835696" y="2060848"/>
            <a:ext cx="5239850" cy="4032448"/>
          </a:xfrm>
          <a:prstGeom prst="rect">
            <a:avLst/>
          </a:prstGeom>
        </p:spPr>
      </p:pic>
      <p:pic>
        <p:nvPicPr>
          <p:cNvPr id="15" name="Grafik 14">
            <a:extLst>
              <a:ext uri="{FF2B5EF4-FFF2-40B4-BE49-F238E27FC236}">
                <a16:creationId xmlns="" xmlns:a16="http://schemas.microsoft.com/office/drawing/2014/main" id="{8BADFDB2-58A0-4C4F-A711-6A6ACF804FFE}"/>
              </a:ext>
            </a:extLst>
          </p:cNvPr>
          <p:cNvPicPr>
            <a:picLocks noChangeAspect="1"/>
          </p:cNvPicPr>
          <p:nvPr/>
        </p:nvPicPr>
        <p:blipFill>
          <a:blip r:embed="rId4"/>
          <a:stretch>
            <a:fillRect/>
          </a:stretch>
        </p:blipFill>
        <p:spPr>
          <a:xfrm>
            <a:off x="5643758" y="433183"/>
            <a:ext cx="3028303" cy="296734"/>
          </a:xfrm>
          <a:prstGeom prst="rect">
            <a:avLst/>
          </a:prstGeom>
        </p:spPr>
      </p:pic>
    </p:spTree>
    <p:extLst>
      <p:ext uri="{BB962C8B-B14F-4D97-AF65-F5344CB8AC3E}">
        <p14:creationId xmlns:p14="http://schemas.microsoft.com/office/powerpoint/2010/main" val="753455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Der aktuelle Gründer</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endParaRPr lang="de-DE" dirty="0"/>
          </a:p>
        </p:txBody>
      </p:sp>
      <p:pic>
        <p:nvPicPr>
          <p:cNvPr id="6" name="Picture 10" descr="BD09292_">
            <a:extLst>
              <a:ext uri="{FF2B5EF4-FFF2-40B4-BE49-F238E27FC236}">
                <a16:creationId xmlns=""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a:extLst>
              <a:ext uri="{FF2B5EF4-FFF2-40B4-BE49-F238E27FC236}">
                <a16:creationId xmlns="" xmlns:a16="http://schemas.microsoft.com/office/drawing/2014/main" id="{4C5428DA-881F-4975-9B30-5A0DA8E117F8}"/>
              </a:ext>
            </a:extLst>
          </p:cNvPr>
          <p:cNvPicPr>
            <a:picLocks noChangeAspect="1"/>
          </p:cNvPicPr>
          <p:nvPr/>
        </p:nvPicPr>
        <p:blipFill>
          <a:blip r:embed="rId3"/>
          <a:stretch>
            <a:fillRect/>
          </a:stretch>
        </p:blipFill>
        <p:spPr>
          <a:xfrm>
            <a:off x="2123728" y="1988840"/>
            <a:ext cx="4464496" cy="4140652"/>
          </a:xfrm>
          <a:prstGeom prst="rect">
            <a:avLst/>
          </a:prstGeom>
        </p:spPr>
      </p:pic>
      <p:pic>
        <p:nvPicPr>
          <p:cNvPr id="15" name="Grafik 14">
            <a:extLst>
              <a:ext uri="{FF2B5EF4-FFF2-40B4-BE49-F238E27FC236}">
                <a16:creationId xmlns="" xmlns:a16="http://schemas.microsoft.com/office/drawing/2014/main" id="{8BADFDB2-58A0-4C4F-A711-6A6ACF804FFE}"/>
              </a:ext>
            </a:extLst>
          </p:cNvPr>
          <p:cNvPicPr>
            <a:picLocks noChangeAspect="1"/>
          </p:cNvPicPr>
          <p:nvPr/>
        </p:nvPicPr>
        <p:blipFill>
          <a:blip r:embed="rId4"/>
          <a:stretch>
            <a:fillRect/>
          </a:stretch>
        </p:blipFill>
        <p:spPr>
          <a:xfrm>
            <a:off x="5643758" y="433183"/>
            <a:ext cx="3028303" cy="296734"/>
          </a:xfrm>
          <a:prstGeom prst="rect">
            <a:avLst/>
          </a:prstGeom>
        </p:spPr>
      </p:pic>
    </p:spTree>
    <p:extLst>
      <p:ext uri="{BB962C8B-B14F-4D97-AF65-F5344CB8AC3E}">
        <p14:creationId xmlns:p14="http://schemas.microsoft.com/office/powerpoint/2010/main" val="205209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B8F06E10-DEA0-4E37-811F-4B114373796C}"/>
              </a:ext>
            </a:extLst>
          </p:cNvPr>
          <p:cNvSpPr>
            <a:spLocks noGrp="1"/>
          </p:cNvSpPr>
          <p:nvPr>
            <p:ph idx="1"/>
          </p:nvPr>
        </p:nvSpPr>
        <p:spPr/>
        <p:txBody>
          <a:bodyPr/>
          <a:lstStyle/>
          <a:p>
            <a:endParaRPr lang="de-DE" dirty="0"/>
          </a:p>
        </p:txBody>
      </p:sp>
      <p:sp>
        <p:nvSpPr>
          <p:cNvPr id="3" name="Foliennummernplatzhalter 2">
            <a:extLst>
              <a:ext uri="{FF2B5EF4-FFF2-40B4-BE49-F238E27FC236}">
                <a16:creationId xmlns="" xmlns:a16="http://schemas.microsoft.com/office/drawing/2014/main" id="{B338FBED-03E1-41D6-9031-91F40C10FCD3}"/>
              </a:ext>
            </a:extLst>
          </p:cNvPr>
          <p:cNvSpPr>
            <a:spLocks noGrp="1"/>
          </p:cNvSpPr>
          <p:nvPr>
            <p:ph type="sldNum" sz="quarter" idx="12"/>
          </p:nvPr>
        </p:nvSpPr>
        <p:spPr/>
        <p:txBody>
          <a:bodyPr/>
          <a:lstStyle/>
          <a:p>
            <a:r>
              <a:rPr lang="de-DE" dirty="0"/>
              <a:t>15</a:t>
            </a:r>
          </a:p>
        </p:txBody>
      </p:sp>
      <p:sp>
        <p:nvSpPr>
          <p:cNvPr id="4" name="Fußzeilenplatzhalter 3">
            <a:extLst>
              <a:ext uri="{FF2B5EF4-FFF2-40B4-BE49-F238E27FC236}">
                <a16:creationId xmlns="" xmlns:a16="http://schemas.microsoft.com/office/drawing/2014/main" id="{466C5A2E-23C9-4B76-BB77-8BCAAB300443}"/>
              </a:ext>
            </a:extLst>
          </p:cNvPr>
          <p:cNvSpPr>
            <a:spLocks noGrp="1"/>
          </p:cNvSpPr>
          <p:nvPr>
            <p:ph type="ftr" sz="quarter" idx="3"/>
          </p:nvPr>
        </p:nvSpPr>
        <p:spPr/>
        <p:txBody>
          <a:bodyPr/>
          <a:lstStyle/>
          <a:p>
            <a:pPr>
              <a:defRPr/>
            </a:pPr>
            <a:r>
              <a:rPr lang="de-DE" dirty="0"/>
              <a:t>Gründen im Nebenerwerb</a:t>
            </a:r>
          </a:p>
        </p:txBody>
      </p:sp>
      <p:sp>
        <p:nvSpPr>
          <p:cNvPr id="6" name="Rectangle 2">
            <a:extLst>
              <a:ext uri="{FF2B5EF4-FFF2-40B4-BE49-F238E27FC236}">
                <a16:creationId xmlns="" xmlns:a16="http://schemas.microsoft.com/office/drawing/2014/main" id="{84E7DA9F-CCF5-4B2C-BD72-7FCCA11A8F85}"/>
              </a:ext>
            </a:extLst>
          </p:cNvPr>
          <p:cNvSpPr txBox="1">
            <a:spLocks noChangeArrowheads="1"/>
          </p:cNvSpPr>
          <p:nvPr/>
        </p:nvSpPr>
        <p:spPr bwMode="auto">
          <a:xfrm>
            <a:off x="762000" y="32766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algn="ctr"/>
            <a:r>
              <a:rPr lang="de-DE" altLang="de-DE" sz="4800">
                <a:latin typeface="Arial" pitchFamily="34" charset="0"/>
                <a:cs typeface="Times New Roman" pitchFamily="18" charset="0"/>
              </a:rPr>
              <a:t>Selbst - ständig</a:t>
            </a:r>
            <a:r>
              <a:rPr lang="de-DE" altLang="de-DE"/>
              <a:t> </a:t>
            </a:r>
            <a:endParaRPr lang="de-DE" altLang="de-DE" dirty="0"/>
          </a:p>
        </p:txBody>
      </p:sp>
    </p:spTree>
    <p:extLst>
      <p:ext uri="{BB962C8B-B14F-4D97-AF65-F5344CB8AC3E}">
        <p14:creationId xmlns:p14="http://schemas.microsoft.com/office/powerpoint/2010/main" val="1086376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Typische Gründungsfehler</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r>
              <a:rPr lang="de-DE" dirty="0"/>
              <a:t>16</a:t>
            </a:r>
          </a:p>
        </p:txBody>
      </p:sp>
      <p:pic>
        <p:nvPicPr>
          <p:cNvPr id="6" name="Picture 10" descr="BD09292_">
            <a:extLst>
              <a:ext uri="{FF2B5EF4-FFF2-40B4-BE49-F238E27FC236}">
                <a16:creationId xmlns="" xmlns:a16="http://schemas.microsoft.com/office/drawing/2014/main" id="{3ABA221A-4D4C-4813-A037-63B44BDC675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7">
            <a:extLst>
              <a:ext uri="{FF2B5EF4-FFF2-40B4-BE49-F238E27FC236}">
                <a16:creationId xmlns="" xmlns:a16="http://schemas.microsoft.com/office/drawing/2014/main" id="{3C5DD12A-D2ED-4FE4-9E05-DA38153D90B8}"/>
              </a:ext>
            </a:extLst>
          </p:cNvPr>
          <p:cNvGraphicFramePr>
            <a:graphicFrameLocks noChangeAspect="1"/>
          </p:cNvGraphicFramePr>
          <p:nvPr>
            <p:extLst/>
          </p:nvPr>
        </p:nvGraphicFramePr>
        <p:xfrm>
          <a:off x="436111" y="1884138"/>
          <a:ext cx="8235950" cy="4645025"/>
        </p:xfrm>
        <a:graphic>
          <a:graphicData uri="http://schemas.openxmlformats.org/presentationml/2006/ole">
            <mc:AlternateContent xmlns:mc="http://schemas.openxmlformats.org/markup-compatibility/2006">
              <mc:Choice xmlns:v="urn:schemas-microsoft-com:vml" Requires="v">
                <p:oleObj spid="_x0000_s34833" name="Diagramm" r:id="rId4" imgW="8267899" imgH="4095661" progId="MSGraph.Chart.8">
                  <p:embed followColorScheme="full"/>
                </p:oleObj>
              </mc:Choice>
              <mc:Fallback>
                <p:oleObj name="Diagramm" r:id="rId4" imgW="8267899" imgH="4095661" progId="MSGraph.Chart.8">
                  <p:embed followColorScheme="full"/>
                  <p:pic>
                    <p:nvPicPr>
                      <p:cNvPr id="9" name="Object 7">
                        <a:extLst>
                          <a:ext uri="{FF2B5EF4-FFF2-40B4-BE49-F238E27FC236}">
                            <a16:creationId xmlns="" xmlns:a16="http://schemas.microsoft.com/office/drawing/2014/main" id="{3C5DD12A-D2ED-4FE4-9E05-DA38153D90B8}"/>
                          </a:ext>
                        </a:extLst>
                      </p:cNvPr>
                      <p:cNvPicPr>
                        <a:picLocks noChangeAspect="1" noChangeArrowheads="1"/>
                      </p:cNvPicPr>
                      <p:nvPr/>
                    </p:nvPicPr>
                    <p:blipFill>
                      <a:blip r:embed="rId5"/>
                      <a:srcRect/>
                      <a:stretch>
                        <a:fillRect/>
                      </a:stretch>
                    </p:blipFill>
                    <p:spPr bwMode="auto">
                      <a:xfrm>
                        <a:off x="436111" y="1884138"/>
                        <a:ext cx="8235950" cy="4645025"/>
                      </a:xfrm>
                      <a:prstGeom prst="rect">
                        <a:avLst/>
                      </a:prstGeom>
                      <a:noFill/>
                      <a:ln>
                        <a:noFill/>
                      </a:ln>
                      <a:effectLst/>
                      <a:extLst/>
                    </p:spPr>
                  </p:pic>
                </p:oleObj>
              </mc:Fallback>
            </mc:AlternateContent>
          </a:graphicData>
        </a:graphic>
      </p:graphicFrame>
      <p:sp>
        <p:nvSpPr>
          <p:cNvPr id="10" name="Text Box 8">
            <a:extLst>
              <a:ext uri="{FF2B5EF4-FFF2-40B4-BE49-F238E27FC236}">
                <a16:creationId xmlns="" xmlns:a16="http://schemas.microsoft.com/office/drawing/2014/main" id="{ED40E3B1-AEFB-4CC8-B79A-0FDC474A332E}"/>
              </a:ext>
            </a:extLst>
          </p:cNvPr>
          <p:cNvSpPr txBox="1">
            <a:spLocks noChangeArrowheads="1"/>
          </p:cNvSpPr>
          <p:nvPr/>
        </p:nvSpPr>
        <p:spPr bwMode="auto">
          <a:xfrm>
            <a:off x="741363" y="5995988"/>
            <a:ext cx="3890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4000">
                <a:solidFill>
                  <a:schemeClr val="tx1"/>
                </a:solidFill>
                <a:latin typeface="Arial" pitchFamily="34" charset="0"/>
              </a:defRPr>
            </a:lvl1pPr>
            <a:lvl2pPr marL="742950" indent="-285750" defTabSz="762000">
              <a:defRPr sz="4000">
                <a:solidFill>
                  <a:schemeClr val="tx1"/>
                </a:solidFill>
                <a:latin typeface="Arial" pitchFamily="34" charset="0"/>
              </a:defRPr>
            </a:lvl2pPr>
            <a:lvl3pPr marL="1143000" indent="-228600" defTabSz="762000">
              <a:defRPr sz="4000">
                <a:solidFill>
                  <a:schemeClr val="tx1"/>
                </a:solidFill>
                <a:latin typeface="Arial" pitchFamily="34" charset="0"/>
              </a:defRPr>
            </a:lvl3pPr>
            <a:lvl4pPr marL="1600200" indent="-228600" defTabSz="762000">
              <a:defRPr sz="4000">
                <a:solidFill>
                  <a:schemeClr val="tx1"/>
                </a:solidFill>
                <a:latin typeface="Arial" pitchFamily="34" charset="0"/>
              </a:defRPr>
            </a:lvl4pPr>
            <a:lvl5pPr marL="2057400" indent="-228600" defTabSz="762000">
              <a:defRPr sz="4000">
                <a:solidFill>
                  <a:schemeClr val="tx1"/>
                </a:solidFill>
                <a:latin typeface="Arial" pitchFamily="34" charset="0"/>
              </a:defRPr>
            </a:lvl5pPr>
            <a:lvl6pPr marL="2514600" indent="-228600" algn="ctr" defTabSz="762000" eaLnBrk="0" fontAlgn="base" hangingPunct="0">
              <a:spcBef>
                <a:spcPct val="0"/>
              </a:spcBef>
              <a:spcAft>
                <a:spcPct val="0"/>
              </a:spcAft>
              <a:defRPr sz="4000">
                <a:solidFill>
                  <a:schemeClr val="tx1"/>
                </a:solidFill>
                <a:latin typeface="Arial" pitchFamily="34" charset="0"/>
              </a:defRPr>
            </a:lvl6pPr>
            <a:lvl7pPr marL="2971800" indent="-228600" algn="ctr" defTabSz="762000" eaLnBrk="0" fontAlgn="base" hangingPunct="0">
              <a:spcBef>
                <a:spcPct val="0"/>
              </a:spcBef>
              <a:spcAft>
                <a:spcPct val="0"/>
              </a:spcAft>
              <a:defRPr sz="4000">
                <a:solidFill>
                  <a:schemeClr val="tx1"/>
                </a:solidFill>
                <a:latin typeface="Arial" pitchFamily="34" charset="0"/>
              </a:defRPr>
            </a:lvl7pPr>
            <a:lvl8pPr marL="3429000" indent="-228600" algn="ctr" defTabSz="762000" eaLnBrk="0" fontAlgn="base" hangingPunct="0">
              <a:spcBef>
                <a:spcPct val="0"/>
              </a:spcBef>
              <a:spcAft>
                <a:spcPct val="0"/>
              </a:spcAft>
              <a:defRPr sz="4000">
                <a:solidFill>
                  <a:schemeClr val="tx1"/>
                </a:solidFill>
                <a:latin typeface="Arial" pitchFamily="34" charset="0"/>
              </a:defRPr>
            </a:lvl8pPr>
            <a:lvl9pPr marL="3886200" indent="-228600" algn="ctr" defTabSz="762000"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400" dirty="0"/>
              <a:t>Quelle: KfW, Angaben in %</a:t>
            </a:r>
          </a:p>
        </p:txBody>
      </p:sp>
    </p:spTree>
    <p:extLst>
      <p:ext uri="{BB962C8B-B14F-4D97-AF65-F5344CB8AC3E}">
        <p14:creationId xmlns:p14="http://schemas.microsoft.com/office/powerpoint/2010/main" val="2672232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Fußzeilenplatzhalter 3"/>
          <p:cNvSpPr>
            <a:spLocks noGrp="1"/>
          </p:cNvSpPr>
          <p:nvPr>
            <p:ph type="ftr" sz="quarter" idx="4294967295"/>
          </p:nvPr>
        </p:nvSpPr>
        <p:spPr>
          <a:xfrm>
            <a:off x="304800" y="6248400"/>
            <a:ext cx="31242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52227" name="Foliennummernplatzhalter 4"/>
          <p:cNvSpPr>
            <a:spLocks noGrp="1"/>
          </p:cNvSpPr>
          <p:nvPr>
            <p:ph type="sldNum" sz="quarter" idx="4294967295"/>
          </p:nvPr>
        </p:nvSpPr>
        <p:spPr>
          <a:xfrm>
            <a:off x="6629400" y="6248400"/>
            <a:ext cx="21336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52228" name="Rectangle 5"/>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Defizite bei der Gründung</a:t>
            </a:r>
          </a:p>
        </p:txBody>
      </p:sp>
      <p:pic>
        <p:nvPicPr>
          <p:cNvPr id="522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46238"/>
            <a:ext cx="6913562" cy="519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33375"/>
            <a:ext cx="25209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1"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641199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A4F716F9-6399-416A-9878-F3685E60F46D}"/>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E4D2204-FFC0-4584-AC86-1A540293CD18}"/>
              </a:ext>
            </a:extLst>
          </p:cNvPr>
          <p:cNvSpPr>
            <a:spLocks noGrp="1"/>
          </p:cNvSpPr>
          <p:nvPr>
            <p:ph type="body" idx="1"/>
          </p:nvPr>
        </p:nvSpPr>
        <p:spPr/>
        <p:txBody>
          <a:bodyPr/>
          <a:lstStyle/>
          <a:p>
            <a:r>
              <a:rPr lang="de-DE" dirty="0"/>
              <a:t>Was ist Nebenerwerb?</a:t>
            </a:r>
          </a:p>
        </p:txBody>
      </p:sp>
      <p:sp>
        <p:nvSpPr>
          <p:cNvPr id="4" name="Foliennummernplatzhalter 3">
            <a:extLst>
              <a:ext uri="{FF2B5EF4-FFF2-40B4-BE49-F238E27FC236}">
                <a16:creationId xmlns="" xmlns:a16="http://schemas.microsoft.com/office/drawing/2014/main" id="{E0DDD124-F1AC-4158-9049-3F9FD8AE408B}"/>
              </a:ext>
            </a:extLst>
          </p:cNvPr>
          <p:cNvSpPr>
            <a:spLocks noGrp="1"/>
          </p:cNvSpPr>
          <p:nvPr>
            <p:ph type="sldNum" sz="quarter" idx="12"/>
          </p:nvPr>
        </p:nvSpPr>
        <p:spPr/>
        <p:txBody>
          <a:bodyPr/>
          <a:lstStyle/>
          <a:p>
            <a:r>
              <a:rPr lang="de-DE" dirty="0"/>
              <a:t>4</a:t>
            </a:r>
          </a:p>
        </p:txBody>
      </p:sp>
      <p:sp>
        <p:nvSpPr>
          <p:cNvPr id="5" name="Textfeld 4">
            <a:extLst>
              <a:ext uri="{FF2B5EF4-FFF2-40B4-BE49-F238E27FC236}">
                <a16:creationId xmlns="" xmlns:a16="http://schemas.microsoft.com/office/drawing/2014/main" id="{8B76CCB1-5F1A-4C3D-B2FB-F29BB8F7F53C}"/>
              </a:ext>
            </a:extLst>
          </p:cNvPr>
          <p:cNvSpPr txBox="1">
            <a:spLocks noChangeArrowheads="1"/>
          </p:cNvSpPr>
          <p:nvPr/>
        </p:nvSpPr>
        <p:spPr bwMode="auto">
          <a:xfrm>
            <a:off x="446604" y="1886754"/>
            <a:ext cx="5149056"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92D050"/>
                </a:solidFill>
              </a:rPr>
              <a:t>Neben einer abhängigen Beschäftigung?</a:t>
            </a:r>
          </a:p>
        </p:txBody>
      </p:sp>
      <p:sp>
        <p:nvSpPr>
          <p:cNvPr id="6" name="Textfeld 5">
            <a:extLst>
              <a:ext uri="{FF2B5EF4-FFF2-40B4-BE49-F238E27FC236}">
                <a16:creationId xmlns="" xmlns:a16="http://schemas.microsoft.com/office/drawing/2014/main" id="{4E6A28CE-2B7D-487F-AAE7-0000D3DA272F}"/>
              </a:ext>
            </a:extLst>
          </p:cNvPr>
          <p:cNvSpPr txBox="1">
            <a:spLocks noChangeArrowheads="1"/>
          </p:cNvSpPr>
          <p:nvPr/>
        </p:nvSpPr>
        <p:spPr bwMode="auto">
          <a:xfrm>
            <a:off x="3658899" y="1904443"/>
            <a:ext cx="5018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r"/>
            <a:r>
              <a:rPr lang="de-DE" altLang="de-DE" dirty="0">
                <a:solidFill>
                  <a:srgbClr val="FFC000"/>
                </a:solidFill>
              </a:rPr>
              <a:t>Während Elternzeit?</a:t>
            </a:r>
          </a:p>
        </p:txBody>
      </p:sp>
      <p:sp>
        <p:nvSpPr>
          <p:cNvPr id="7" name="Textfeld 6">
            <a:extLst>
              <a:ext uri="{FF2B5EF4-FFF2-40B4-BE49-F238E27FC236}">
                <a16:creationId xmlns="" xmlns:a16="http://schemas.microsoft.com/office/drawing/2014/main" id="{3BC82A69-002B-4A1D-AFFA-9F31E250EDDF}"/>
              </a:ext>
            </a:extLst>
          </p:cNvPr>
          <p:cNvSpPr txBox="1">
            <a:spLocks noChangeArrowheads="1"/>
          </p:cNvSpPr>
          <p:nvPr/>
        </p:nvSpPr>
        <p:spPr bwMode="auto">
          <a:xfrm>
            <a:off x="4671724" y="2533518"/>
            <a:ext cx="40052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a:r>
              <a:rPr lang="de-DE" altLang="de-DE" dirty="0">
                <a:solidFill>
                  <a:srgbClr val="663300"/>
                </a:solidFill>
              </a:rPr>
              <a:t>Zusätzlich Mini-/ Midijob?</a:t>
            </a:r>
          </a:p>
        </p:txBody>
      </p:sp>
      <p:sp>
        <p:nvSpPr>
          <p:cNvPr id="8" name="Textfeld 7">
            <a:extLst>
              <a:ext uri="{FF2B5EF4-FFF2-40B4-BE49-F238E27FC236}">
                <a16:creationId xmlns="" xmlns:a16="http://schemas.microsoft.com/office/drawing/2014/main" id="{DD930F52-47A6-44DA-A4EC-56E1EF1188D2}"/>
              </a:ext>
            </a:extLst>
          </p:cNvPr>
          <p:cNvSpPr txBox="1">
            <a:spLocks noChangeArrowheads="1"/>
          </p:cNvSpPr>
          <p:nvPr/>
        </p:nvSpPr>
        <p:spPr bwMode="auto">
          <a:xfrm>
            <a:off x="443102" y="3811490"/>
            <a:ext cx="7858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a:r>
              <a:rPr lang="de-DE" altLang="de-DE" dirty="0">
                <a:solidFill>
                  <a:srgbClr val="0070C0"/>
                </a:solidFill>
              </a:rPr>
              <a:t>Während Familienversicherung?</a:t>
            </a:r>
          </a:p>
        </p:txBody>
      </p:sp>
      <p:sp>
        <p:nvSpPr>
          <p:cNvPr id="9" name="Textfeld 8">
            <a:extLst>
              <a:ext uri="{FF2B5EF4-FFF2-40B4-BE49-F238E27FC236}">
                <a16:creationId xmlns="" xmlns:a16="http://schemas.microsoft.com/office/drawing/2014/main" id="{6F08B24F-6580-4479-8C41-D300B54189E1}"/>
              </a:ext>
            </a:extLst>
          </p:cNvPr>
          <p:cNvSpPr txBox="1">
            <a:spLocks noChangeArrowheads="1"/>
          </p:cNvSpPr>
          <p:nvPr/>
        </p:nvSpPr>
        <p:spPr bwMode="auto">
          <a:xfrm>
            <a:off x="444500" y="4614341"/>
            <a:ext cx="36941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dirty="0"/>
              <a:t>Während Altersteilzeit / Rente?</a:t>
            </a:r>
          </a:p>
        </p:txBody>
      </p:sp>
      <p:sp>
        <p:nvSpPr>
          <p:cNvPr id="10" name="Textfeld 9">
            <a:extLst>
              <a:ext uri="{FF2B5EF4-FFF2-40B4-BE49-F238E27FC236}">
                <a16:creationId xmlns="" xmlns:a16="http://schemas.microsoft.com/office/drawing/2014/main" id="{3F555763-2799-41C3-A089-2A3D8FAA5773}"/>
              </a:ext>
            </a:extLst>
          </p:cNvPr>
          <p:cNvSpPr txBox="1">
            <a:spLocks noChangeArrowheads="1"/>
          </p:cNvSpPr>
          <p:nvPr/>
        </p:nvSpPr>
        <p:spPr bwMode="auto">
          <a:xfrm>
            <a:off x="4593937" y="4422456"/>
            <a:ext cx="4083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7030A0"/>
                </a:solidFill>
              </a:rPr>
              <a:t>Neben Schule / Studium?</a:t>
            </a:r>
          </a:p>
        </p:txBody>
      </p:sp>
      <p:sp>
        <p:nvSpPr>
          <p:cNvPr id="11" name="Textfeld 10">
            <a:extLst>
              <a:ext uri="{FF2B5EF4-FFF2-40B4-BE49-F238E27FC236}">
                <a16:creationId xmlns="" xmlns:a16="http://schemas.microsoft.com/office/drawing/2014/main" id="{905AAD69-0128-4390-A5FB-5EC1C0E69907}"/>
              </a:ext>
            </a:extLst>
          </p:cNvPr>
          <p:cNvSpPr txBox="1">
            <a:spLocks noChangeArrowheads="1"/>
          </p:cNvSpPr>
          <p:nvPr/>
        </p:nvSpPr>
        <p:spPr bwMode="auto">
          <a:xfrm>
            <a:off x="3852574" y="5581186"/>
            <a:ext cx="4824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a:r>
              <a:rPr lang="de-DE" altLang="de-DE" dirty="0">
                <a:solidFill>
                  <a:srgbClr val="00B050"/>
                </a:solidFill>
              </a:rPr>
              <a:t>Neben ALG I / II?</a:t>
            </a:r>
          </a:p>
        </p:txBody>
      </p:sp>
    </p:spTree>
    <p:extLst>
      <p:ext uri="{BB962C8B-B14F-4D97-AF65-F5344CB8AC3E}">
        <p14:creationId xmlns:p14="http://schemas.microsoft.com/office/powerpoint/2010/main" val="756824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Fußzeilenplatzhalter 3"/>
          <p:cNvSpPr>
            <a:spLocks noGrp="1"/>
          </p:cNvSpPr>
          <p:nvPr>
            <p:ph type="ftr" sz="quarter" idx="4294967295"/>
          </p:nvPr>
        </p:nvSpPr>
        <p:spPr>
          <a:xfrm>
            <a:off x="304800" y="6248400"/>
            <a:ext cx="31242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53251" name="Foliennummernplatzhalter 4"/>
          <p:cNvSpPr>
            <a:spLocks noGrp="1"/>
          </p:cNvSpPr>
          <p:nvPr>
            <p:ph type="sldNum" sz="quarter" idx="4294967295"/>
          </p:nvPr>
        </p:nvSpPr>
        <p:spPr>
          <a:xfrm>
            <a:off x="6629400" y="6248400"/>
            <a:ext cx="21336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53252"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Defizite bei der Gründung</a:t>
            </a:r>
          </a:p>
        </p:txBody>
      </p:sp>
      <p:pic>
        <p:nvPicPr>
          <p:cNvPr id="53253"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1863" y="188913"/>
            <a:ext cx="277653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690688"/>
            <a:ext cx="6911975" cy="516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712160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54275"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54276"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Defizite bei der Gründung</a:t>
            </a:r>
          </a:p>
        </p:txBody>
      </p:sp>
      <p:pic>
        <p:nvPicPr>
          <p:cNvPr id="54277"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93850" y="1752600"/>
            <a:ext cx="61023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381000"/>
            <a:ext cx="23495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249369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Fußzeilenplatzhalter 3"/>
          <p:cNvSpPr>
            <a:spLocks noGrp="1"/>
          </p:cNvSpPr>
          <p:nvPr>
            <p:ph type="ftr" sz="quarter" idx="4294967295"/>
          </p:nvPr>
        </p:nvSpPr>
        <p:spPr>
          <a:xfrm>
            <a:off x="304800" y="6248400"/>
            <a:ext cx="31242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55299" name="Foliennummernplatzhalter 4"/>
          <p:cNvSpPr>
            <a:spLocks noGrp="1"/>
          </p:cNvSpPr>
          <p:nvPr>
            <p:ph type="sldNum" sz="quarter" idx="4294967295"/>
          </p:nvPr>
        </p:nvSpPr>
        <p:spPr>
          <a:xfrm>
            <a:off x="6629400" y="6248400"/>
            <a:ext cx="21336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55300"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Defizite bei der Gründung</a:t>
            </a:r>
          </a:p>
        </p:txBody>
      </p:sp>
      <p:pic>
        <p:nvPicPr>
          <p:cNvPr id="553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333375"/>
            <a:ext cx="25209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55775"/>
            <a:ext cx="7345362"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210329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56323"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56324"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Defizite bei der Gründung</a:t>
            </a:r>
          </a:p>
        </p:txBody>
      </p:sp>
      <p:pic>
        <p:nvPicPr>
          <p:cNvPr id="56325"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1752600"/>
            <a:ext cx="61023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381000"/>
            <a:ext cx="23495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Oval 7"/>
          <p:cNvSpPr>
            <a:spLocks noChangeArrowheads="1"/>
          </p:cNvSpPr>
          <p:nvPr/>
        </p:nvSpPr>
        <p:spPr bwMode="auto">
          <a:xfrm>
            <a:off x="1828800" y="2819400"/>
            <a:ext cx="1905000" cy="5715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56329" name="Oval 8"/>
          <p:cNvSpPr>
            <a:spLocks noChangeArrowheads="1"/>
          </p:cNvSpPr>
          <p:nvPr/>
        </p:nvSpPr>
        <p:spPr bwMode="auto">
          <a:xfrm>
            <a:off x="1905000" y="4724400"/>
            <a:ext cx="1779588" cy="647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1714817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Fußzeilenplatzhalter 3"/>
          <p:cNvSpPr>
            <a:spLocks noGrp="1"/>
          </p:cNvSpPr>
          <p:nvPr>
            <p:ph type="ftr" sz="quarter" idx="4294967295"/>
          </p:nvPr>
        </p:nvSpPr>
        <p:spPr>
          <a:xfrm>
            <a:off x="304800" y="6248400"/>
            <a:ext cx="31242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57347" name="Foliennummernplatzhalter 4"/>
          <p:cNvSpPr>
            <a:spLocks noGrp="1"/>
          </p:cNvSpPr>
          <p:nvPr>
            <p:ph type="sldNum" sz="quarter" idx="4294967295"/>
          </p:nvPr>
        </p:nvSpPr>
        <p:spPr>
          <a:xfrm>
            <a:off x="6629400" y="6248400"/>
            <a:ext cx="21336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57348"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Defizite bei der Gründung</a:t>
            </a:r>
          </a:p>
        </p:txBody>
      </p:sp>
      <p:pic>
        <p:nvPicPr>
          <p:cNvPr id="57349"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1863" y="188913"/>
            <a:ext cx="277653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633538"/>
            <a:ext cx="7285037"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Oval 7"/>
          <p:cNvSpPr>
            <a:spLocks noChangeArrowheads="1"/>
          </p:cNvSpPr>
          <p:nvPr/>
        </p:nvSpPr>
        <p:spPr bwMode="auto">
          <a:xfrm>
            <a:off x="971550" y="2205038"/>
            <a:ext cx="2160588" cy="647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57352" name="Oval 8"/>
          <p:cNvSpPr>
            <a:spLocks noChangeArrowheads="1"/>
          </p:cNvSpPr>
          <p:nvPr/>
        </p:nvSpPr>
        <p:spPr bwMode="auto">
          <a:xfrm>
            <a:off x="971550" y="4581525"/>
            <a:ext cx="2160588" cy="647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pic>
        <p:nvPicPr>
          <p:cNvPr id="57353"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016704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58371"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58372"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Defizite bei der Gründung</a:t>
            </a:r>
          </a:p>
        </p:txBody>
      </p:sp>
      <p:pic>
        <p:nvPicPr>
          <p:cNvPr id="58373"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9400" y="381000"/>
            <a:ext cx="23495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76400" y="1676400"/>
            <a:ext cx="6022975"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Oval 7"/>
          <p:cNvSpPr>
            <a:spLocks noChangeArrowheads="1"/>
          </p:cNvSpPr>
          <p:nvPr/>
        </p:nvSpPr>
        <p:spPr bwMode="auto">
          <a:xfrm>
            <a:off x="1828800" y="2743200"/>
            <a:ext cx="1905000" cy="5715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58377" name="Oval 8"/>
          <p:cNvSpPr>
            <a:spLocks noChangeArrowheads="1"/>
          </p:cNvSpPr>
          <p:nvPr/>
        </p:nvSpPr>
        <p:spPr bwMode="auto">
          <a:xfrm>
            <a:off x="1981200" y="4572000"/>
            <a:ext cx="1779588" cy="647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1640814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59395"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59396"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Defizite bei der Gründung</a:t>
            </a:r>
          </a:p>
        </p:txBody>
      </p:sp>
      <p:pic>
        <p:nvPicPr>
          <p:cNvPr id="59397"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Oval 7"/>
          <p:cNvSpPr>
            <a:spLocks noChangeArrowheads="1"/>
          </p:cNvSpPr>
          <p:nvPr/>
        </p:nvSpPr>
        <p:spPr bwMode="auto">
          <a:xfrm>
            <a:off x="1828800" y="2743200"/>
            <a:ext cx="1905000" cy="5715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59399" name="Oval 8"/>
          <p:cNvSpPr>
            <a:spLocks noChangeArrowheads="1"/>
          </p:cNvSpPr>
          <p:nvPr/>
        </p:nvSpPr>
        <p:spPr bwMode="auto">
          <a:xfrm>
            <a:off x="1981200" y="4572000"/>
            <a:ext cx="1779588" cy="647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pic>
        <p:nvPicPr>
          <p:cNvPr id="59400"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1752600"/>
            <a:ext cx="6105525"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427038"/>
            <a:ext cx="2527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Oval 7"/>
          <p:cNvSpPr>
            <a:spLocks noChangeArrowheads="1"/>
          </p:cNvSpPr>
          <p:nvPr/>
        </p:nvSpPr>
        <p:spPr bwMode="auto">
          <a:xfrm>
            <a:off x="1981200" y="2819400"/>
            <a:ext cx="1905000" cy="5715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59403" name="Oval 8"/>
          <p:cNvSpPr>
            <a:spLocks noChangeArrowheads="1"/>
          </p:cNvSpPr>
          <p:nvPr/>
        </p:nvSpPr>
        <p:spPr bwMode="auto">
          <a:xfrm>
            <a:off x="2057400" y="4648200"/>
            <a:ext cx="1779588" cy="647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2"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4265713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60419"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60420"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Defizite bei der Gründung</a:t>
            </a:r>
          </a:p>
        </p:txBody>
      </p:sp>
      <p:pic>
        <p:nvPicPr>
          <p:cNvPr id="60421"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1676400"/>
            <a:ext cx="601186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3" name="Oval 7"/>
          <p:cNvSpPr>
            <a:spLocks noChangeArrowheads="1"/>
          </p:cNvSpPr>
          <p:nvPr/>
        </p:nvSpPr>
        <p:spPr bwMode="auto">
          <a:xfrm>
            <a:off x="1905000" y="2362200"/>
            <a:ext cx="2362200"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60424" name="Oval 7"/>
          <p:cNvSpPr>
            <a:spLocks noChangeArrowheads="1"/>
          </p:cNvSpPr>
          <p:nvPr/>
        </p:nvSpPr>
        <p:spPr bwMode="auto">
          <a:xfrm>
            <a:off x="2286000" y="4419600"/>
            <a:ext cx="1981200"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pic>
        <p:nvPicPr>
          <p:cNvPr id="604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04800"/>
            <a:ext cx="25257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20269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3"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pic>
        <p:nvPicPr>
          <p:cNvPr id="61444"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685925"/>
            <a:ext cx="7721600" cy="449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6" name="Oval 7"/>
          <p:cNvSpPr>
            <a:spLocks noChangeArrowheads="1"/>
          </p:cNvSpPr>
          <p:nvPr/>
        </p:nvSpPr>
        <p:spPr bwMode="auto">
          <a:xfrm>
            <a:off x="1143000" y="2501900"/>
            <a:ext cx="2979738"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61447" name="Oval 7"/>
          <p:cNvSpPr>
            <a:spLocks noChangeArrowheads="1"/>
          </p:cNvSpPr>
          <p:nvPr/>
        </p:nvSpPr>
        <p:spPr bwMode="auto">
          <a:xfrm>
            <a:off x="858838" y="4497388"/>
            <a:ext cx="3263900"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pic>
        <p:nvPicPr>
          <p:cNvPr id="6144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8913"/>
            <a:ext cx="2886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9"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Defizite bei der Gründung</a:t>
            </a:r>
          </a:p>
        </p:txBody>
      </p:sp>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20296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60"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solidFill>
                  <a:prstClr val="black"/>
                </a:solidFill>
              </a:rPr>
              <a:t>Defizite bei der Gründung</a:t>
            </a:r>
          </a:p>
        </p:txBody>
      </p:sp>
      <p:pic>
        <p:nvPicPr>
          <p:cNvPr id="358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188640"/>
            <a:ext cx="29257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6009" y="1814479"/>
            <a:ext cx="6784264" cy="437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24129" y="3577757"/>
            <a:ext cx="3438440" cy="222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Oval 7"/>
          <p:cNvSpPr>
            <a:spLocks noChangeArrowheads="1"/>
          </p:cNvSpPr>
          <p:nvPr/>
        </p:nvSpPr>
        <p:spPr bwMode="auto">
          <a:xfrm>
            <a:off x="323528" y="2576810"/>
            <a:ext cx="2853755"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solidFill>
                <a:prstClr val="black"/>
              </a:solidFill>
            </a:endParaRPr>
          </a:p>
        </p:txBody>
      </p:sp>
      <p:sp>
        <p:nvSpPr>
          <p:cNvPr id="19463" name="Oval 7"/>
          <p:cNvSpPr>
            <a:spLocks noChangeArrowheads="1"/>
          </p:cNvSpPr>
          <p:nvPr/>
        </p:nvSpPr>
        <p:spPr bwMode="auto">
          <a:xfrm>
            <a:off x="269457" y="5085184"/>
            <a:ext cx="2907826"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solidFill>
                <a:prstClr val="black"/>
              </a:solidFill>
            </a:endParaRPr>
          </a:p>
        </p:txBody>
      </p:sp>
    </p:spTree>
    <p:extLst>
      <p:ext uri="{BB962C8B-B14F-4D97-AF65-F5344CB8AC3E}">
        <p14:creationId xmlns:p14="http://schemas.microsoft.com/office/powerpoint/2010/main" val="2744093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B074B013-13F5-44AF-BD8D-EE71AFDB0CF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443460E5-0A06-4322-A401-787A3EFB398C}"/>
              </a:ext>
            </a:extLst>
          </p:cNvPr>
          <p:cNvSpPr>
            <a:spLocks noGrp="1"/>
          </p:cNvSpPr>
          <p:nvPr>
            <p:ph type="body" idx="1"/>
          </p:nvPr>
        </p:nvSpPr>
        <p:spPr/>
        <p:txBody>
          <a:bodyPr/>
          <a:lstStyle/>
          <a:p>
            <a:r>
              <a:rPr lang="de-DE" dirty="0"/>
              <a:t>Warum im Nebenerwerb? – </a:t>
            </a:r>
            <a:r>
              <a:rPr lang="de-DE" dirty="0" err="1"/>
              <a:t>mgl</a:t>
            </a:r>
            <a:r>
              <a:rPr lang="de-DE" dirty="0"/>
              <a:t>. Gründe:</a:t>
            </a:r>
          </a:p>
        </p:txBody>
      </p:sp>
      <p:sp>
        <p:nvSpPr>
          <p:cNvPr id="4" name="Foliennummernplatzhalter 3">
            <a:extLst>
              <a:ext uri="{FF2B5EF4-FFF2-40B4-BE49-F238E27FC236}">
                <a16:creationId xmlns="" xmlns:a16="http://schemas.microsoft.com/office/drawing/2014/main" id="{2198A440-D12E-4445-86FB-87CC0D93F710}"/>
              </a:ext>
            </a:extLst>
          </p:cNvPr>
          <p:cNvSpPr>
            <a:spLocks noGrp="1"/>
          </p:cNvSpPr>
          <p:nvPr>
            <p:ph type="sldNum" sz="quarter" idx="12"/>
          </p:nvPr>
        </p:nvSpPr>
        <p:spPr/>
        <p:txBody>
          <a:bodyPr/>
          <a:lstStyle/>
          <a:p>
            <a:r>
              <a:rPr lang="de-DE" dirty="0"/>
              <a:t>5</a:t>
            </a:r>
          </a:p>
        </p:txBody>
      </p:sp>
      <p:sp>
        <p:nvSpPr>
          <p:cNvPr id="5" name="Textfeld 4">
            <a:extLst>
              <a:ext uri="{FF2B5EF4-FFF2-40B4-BE49-F238E27FC236}">
                <a16:creationId xmlns="" xmlns:a16="http://schemas.microsoft.com/office/drawing/2014/main" id="{32243EEC-0C9A-4AC9-A774-571F66B9ADAE}"/>
              </a:ext>
            </a:extLst>
          </p:cNvPr>
          <p:cNvSpPr txBox="1">
            <a:spLocks noChangeArrowheads="1"/>
          </p:cNvSpPr>
          <p:nvPr/>
        </p:nvSpPr>
        <p:spPr bwMode="auto">
          <a:xfrm>
            <a:off x="463550" y="1883243"/>
            <a:ext cx="648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92D050"/>
                </a:solidFill>
              </a:rPr>
              <a:t>Flexibilität bei Ort und Zeit</a:t>
            </a:r>
          </a:p>
        </p:txBody>
      </p:sp>
      <p:sp>
        <p:nvSpPr>
          <p:cNvPr id="6" name="Textfeld 5">
            <a:extLst>
              <a:ext uri="{FF2B5EF4-FFF2-40B4-BE49-F238E27FC236}">
                <a16:creationId xmlns="" xmlns:a16="http://schemas.microsoft.com/office/drawing/2014/main" id="{8D4498D2-C760-4781-B762-695D23B65923}"/>
              </a:ext>
            </a:extLst>
          </p:cNvPr>
          <p:cNvSpPr txBox="1">
            <a:spLocks noChangeArrowheads="1"/>
          </p:cNvSpPr>
          <p:nvPr/>
        </p:nvSpPr>
        <p:spPr bwMode="auto">
          <a:xfrm>
            <a:off x="928688" y="2636838"/>
            <a:ext cx="7920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FFC000"/>
                </a:solidFill>
              </a:rPr>
              <a:t>Vereinbarkeit Familie und Beruf</a:t>
            </a:r>
          </a:p>
        </p:txBody>
      </p:sp>
      <p:sp>
        <p:nvSpPr>
          <p:cNvPr id="7" name="Textfeld 6">
            <a:extLst>
              <a:ext uri="{FF2B5EF4-FFF2-40B4-BE49-F238E27FC236}">
                <a16:creationId xmlns="" xmlns:a16="http://schemas.microsoft.com/office/drawing/2014/main" id="{BF40A0C0-2939-449C-BBA1-8BC03F18979E}"/>
              </a:ext>
            </a:extLst>
          </p:cNvPr>
          <p:cNvSpPr txBox="1">
            <a:spLocks noChangeArrowheads="1"/>
          </p:cNvSpPr>
          <p:nvPr/>
        </p:nvSpPr>
        <p:spPr bwMode="auto">
          <a:xfrm>
            <a:off x="2124075" y="3500438"/>
            <a:ext cx="4486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0070C0"/>
                </a:solidFill>
              </a:rPr>
              <a:t>Test einer Idee</a:t>
            </a:r>
          </a:p>
        </p:txBody>
      </p:sp>
      <p:sp>
        <p:nvSpPr>
          <p:cNvPr id="8" name="Textfeld 7">
            <a:extLst>
              <a:ext uri="{FF2B5EF4-FFF2-40B4-BE49-F238E27FC236}">
                <a16:creationId xmlns="" xmlns:a16="http://schemas.microsoft.com/office/drawing/2014/main" id="{80A30028-B2AD-4485-97C1-36F7D826362B}"/>
              </a:ext>
            </a:extLst>
          </p:cNvPr>
          <p:cNvSpPr txBox="1">
            <a:spLocks noChangeArrowheads="1"/>
          </p:cNvSpPr>
          <p:nvPr/>
        </p:nvSpPr>
        <p:spPr bwMode="auto">
          <a:xfrm>
            <a:off x="463550" y="4308869"/>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dirty="0"/>
              <a:t>Risikominimierung</a:t>
            </a:r>
          </a:p>
        </p:txBody>
      </p:sp>
      <p:sp>
        <p:nvSpPr>
          <p:cNvPr id="9" name="Textfeld 8">
            <a:extLst>
              <a:ext uri="{FF2B5EF4-FFF2-40B4-BE49-F238E27FC236}">
                <a16:creationId xmlns="" xmlns:a16="http://schemas.microsoft.com/office/drawing/2014/main" id="{31CEA998-944F-4F2F-A058-A5D59C205CDD}"/>
              </a:ext>
            </a:extLst>
          </p:cNvPr>
          <p:cNvSpPr txBox="1">
            <a:spLocks noChangeArrowheads="1"/>
          </p:cNvSpPr>
          <p:nvPr/>
        </p:nvSpPr>
        <p:spPr bwMode="auto">
          <a:xfrm>
            <a:off x="4867808" y="4836430"/>
            <a:ext cx="4083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7030A0"/>
                </a:solidFill>
              </a:rPr>
              <a:t>Zusatzverdienst</a:t>
            </a:r>
          </a:p>
        </p:txBody>
      </p:sp>
      <p:sp>
        <p:nvSpPr>
          <p:cNvPr id="10" name="Textfeld 9">
            <a:extLst>
              <a:ext uri="{FF2B5EF4-FFF2-40B4-BE49-F238E27FC236}">
                <a16:creationId xmlns="" xmlns:a16="http://schemas.microsoft.com/office/drawing/2014/main" id="{5C82AA2C-36A1-4F2D-B385-7E0C1F2FD6F1}"/>
              </a:ext>
            </a:extLst>
          </p:cNvPr>
          <p:cNvSpPr txBox="1">
            <a:spLocks noChangeArrowheads="1"/>
          </p:cNvSpPr>
          <p:nvPr/>
        </p:nvSpPr>
        <p:spPr bwMode="auto">
          <a:xfrm>
            <a:off x="620713" y="5427663"/>
            <a:ext cx="4824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00B050"/>
                </a:solidFill>
              </a:rPr>
              <a:t>Selbstverwirklichung</a:t>
            </a:r>
          </a:p>
        </p:txBody>
      </p:sp>
    </p:spTree>
    <p:extLst>
      <p:ext uri="{BB962C8B-B14F-4D97-AF65-F5344CB8AC3E}">
        <p14:creationId xmlns:p14="http://schemas.microsoft.com/office/powerpoint/2010/main" val="1317708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3"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pic>
        <p:nvPicPr>
          <p:cNvPr id="61444"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Defizite bei der Gründung</a:t>
            </a:r>
          </a:p>
        </p:txBody>
      </p:sp>
      <p:sp>
        <p:nvSpPr>
          <p:cNvPr id="10"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pic>
        <p:nvPicPr>
          <p:cNvPr id="348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3781" y="1717168"/>
            <a:ext cx="8382000" cy="489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Oval 7"/>
          <p:cNvSpPr>
            <a:spLocks noChangeArrowheads="1"/>
          </p:cNvSpPr>
          <p:nvPr/>
        </p:nvSpPr>
        <p:spPr bwMode="auto">
          <a:xfrm>
            <a:off x="741113" y="3140968"/>
            <a:ext cx="3218061"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61447" name="Oval 7"/>
          <p:cNvSpPr>
            <a:spLocks noChangeArrowheads="1"/>
          </p:cNvSpPr>
          <p:nvPr/>
        </p:nvSpPr>
        <p:spPr bwMode="auto">
          <a:xfrm>
            <a:off x="539552" y="5373216"/>
            <a:ext cx="3419622"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pic>
        <p:nvPicPr>
          <p:cNvPr id="3481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199043"/>
            <a:ext cx="2886075" cy="28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002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Defizite bei der Gründung</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fld id="{D85D4919-9345-C143-B116-BEF1F73A0D07}" type="slidenum">
              <a:rPr lang="de-DE" smtClean="0"/>
              <a:pPr/>
              <a:t>71</a:t>
            </a:fld>
            <a:endParaRPr lang="de-DE" dirty="0"/>
          </a:p>
        </p:txBody>
      </p:sp>
      <p:pic>
        <p:nvPicPr>
          <p:cNvPr id="6" name="Picture 10" descr="BD09292_">
            <a:extLst>
              <a:ext uri="{FF2B5EF4-FFF2-40B4-BE49-F238E27FC236}">
                <a16:creationId xmlns=""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 xmlns:a16="http://schemas.microsoft.com/office/drawing/2014/main" id="{411F4F2D-2D32-406E-A0B2-09E938AF9EE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110" y="2003446"/>
            <a:ext cx="8235949" cy="486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7">
            <a:extLst>
              <a:ext uri="{FF2B5EF4-FFF2-40B4-BE49-F238E27FC236}">
                <a16:creationId xmlns="" xmlns:a16="http://schemas.microsoft.com/office/drawing/2014/main" id="{0143EC1A-2EC9-4CB7-B461-CA5508401DA7}"/>
              </a:ext>
            </a:extLst>
          </p:cNvPr>
          <p:cNvSpPr>
            <a:spLocks noChangeArrowheads="1"/>
          </p:cNvSpPr>
          <p:nvPr/>
        </p:nvSpPr>
        <p:spPr bwMode="auto">
          <a:xfrm>
            <a:off x="727581" y="3432485"/>
            <a:ext cx="3556387"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sp>
        <p:nvSpPr>
          <p:cNvPr id="12" name="Oval 7">
            <a:extLst>
              <a:ext uri="{FF2B5EF4-FFF2-40B4-BE49-F238E27FC236}">
                <a16:creationId xmlns="" xmlns:a16="http://schemas.microsoft.com/office/drawing/2014/main" id="{769B529A-1246-4C1D-9677-A31953E7DA8D}"/>
              </a:ext>
            </a:extLst>
          </p:cNvPr>
          <p:cNvSpPr>
            <a:spLocks noChangeArrowheads="1"/>
          </p:cNvSpPr>
          <p:nvPr/>
        </p:nvSpPr>
        <p:spPr bwMode="auto">
          <a:xfrm>
            <a:off x="762827" y="5012897"/>
            <a:ext cx="3556387" cy="609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endParaRPr lang="de-DE" altLang="de-DE" dirty="0"/>
          </a:p>
        </p:txBody>
      </p:sp>
      <p:pic>
        <p:nvPicPr>
          <p:cNvPr id="13" name="Picture 2">
            <a:extLst>
              <a:ext uri="{FF2B5EF4-FFF2-40B4-BE49-F238E27FC236}">
                <a16:creationId xmlns="" xmlns:a16="http://schemas.microsoft.com/office/drawing/2014/main" id="{796CB267-6C1B-4A7E-8DEF-84C8093C0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759" y="470206"/>
            <a:ext cx="27813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161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Fußzeilenplatzhalter 3"/>
          <p:cNvSpPr>
            <a:spLocks noGrp="1"/>
          </p:cNvSpPr>
          <p:nvPr>
            <p:ph type="ftr" sz="quarter" idx="4294967295"/>
          </p:nvPr>
        </p:nvSpPr>
        <p:spPr>
          <a:xfrm>
            <a:off x="304800" y="6248400"/>
            <a:ext cx="31242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62467" name="Foliennummernplatzhalter 4"/>
          <p:cNvSpPr>
            <a:spLocks noGrp="1"/>
          </p:cNvSpPr>
          <p:nvPr>
            <p:ph type="sldNum" sz="quarter" idx="4294967295"/>
          </p:nvPr>
        </p:nvSpPr>
        <p:spPr>
          <a:xfrm>
            <a:off x="6629400" y="6248400"/>
            <a:ext cx="21336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62468"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1900" b="1" dirty="0"/>
              <a:t>Im Vergleich zu jüngeren haben ältere Gründer …</a:t>
            </a:r>
          </a:p>
        </p:txBody>
      </p:sp>
      <p:pic>
        <p:nvPicPr>
          <p:cNvPr id="6246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333375"/>
            <a:ext cx="25209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628775"/>
            <a:ext cx="6624637" cy="459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1"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803809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63492"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IHK-Beratung nach Motiven</a:t>
            </a:r>
          </a:p>
        </p:txBody>
      </p:sp>
      <p:pic>
        <p:nvPicPr>
          <p:cNvPr id="63493"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1863" y="188913"/>
            <a:ext cx="277653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65300"/>
            <a:ext cx="72009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080277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Fußzeilenplatzhalter 3"/>
          <p:cNvSpPr>
            <a:spLocks noGrp="1"/>
          </p:cNvSpPr>
          <p:nvPr>
            <p:ph type="ftr" sz="quarter" idx="4294967295"/>
          </p:nvPr>
        </p:nvSpPr>
        <p:spPr>
          <a:xfrm>
            <a:off x="304800" y="6248400"/>
            <a:ext cx="31242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64515" name="Foliennummernplatzhalter 4"/>
          <p:cNvSpPr>
            <a:spLocks noGrp="1"/>
          </p:cNvSpPr>
          <p:nvPr>
            <p:ph type="sldNum" sz="quarter" idx="4294967295"/>
          </p:nvPr>
        </p:nvSpPr>
        <p:spPr>
          <a:xfrm>
            <a:off x="6629400" y="6248400"/>
            <a:ext cx="2133600" cy="457200"/>
          </a:xfrm>
          <a:prstGeom prst="rect">
            <a:avLst/>
          </a:prstGeom>
          <a:noFill/>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r>
              <a:rPr lang="de-DE" altLang="de-DE" sz="1400" dirty="0"/>
              <a:t>  </a:t>
            </a:r>
          </a:p>
        </p:txBody>
      </p:sp>
      <p:sp>
        <p:nvSpPr>
          <p:cNvPr id="64516"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IHK-Beratung nach Motiven</a:t>
            </a:r>
          </a:p>
        </p:txBody>
      </p:sp>
      <p:pic>
        <p:nvPicPr>
          <p:cNvPr id="64517"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61087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381000"/>
            <a:ext cx="23495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79465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65539"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65540"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IHK-Beratung nach Motiven</a:t>
            </a:r>
          </a:p>
        </p:txBody>
      </p:sp>
      <p:pic>
        <p:nvPicPr>
          <p:cNvPr id="65541"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1752600"/>
            <a:ext cx="6172200"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3"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427038"/>
            <a:ext cx="2527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858056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66563"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66564"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IHK-Beratung nach Motiven</a:t>
            </a:r>
          </a:p>
        </p:txBody>
      </p:sp>
      <p:pic>
        <p:nvPicPr>
          <p:cNvPr id="66565"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
            <a:ext cx="25257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1676400"/>
            <a:ext cx="8074025"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73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67587"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67588"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IHK-Beratung nach Motiven</a:t>
            </a:r>
          </a:p>
        </p:txBody>
      </p:sp>
      <p:pic>
        <p:nvPicPr>
          <p:cNvPr id="67589"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847850"/>
            <a:ext cx="7577138"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9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8913"/>
            <a:ext cx="2886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spTree>
    <p:extLst>
      <p:ext uri="{BB962C8B-B14F-4D97-AF65-F5344CB8AC3E}">
        <p14:creationId xmlns:p14="http://schemas.microsoft.com/office/powerpoint/2010/main" val="377706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4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246277"/>
            <a:ext cx="40290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37101" y="1831894"/>
            <a:ext cx="6910388" cy="440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IHK-Beratung nach Motiven</a:t>
            </a:r>
          </a:p>
        </p:txBody>
      </p:sp>
      <p:sp>
        <p:nvSpPr>
          <p:cNvPr id="7"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pic>
        <p:nvPicPr>
          <p:cNvPr id="8" name="Picture 10" descr="BD09292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46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Fußzeilenplatzhalter 3"/>
          <p:cNvSpPr txBox="1">
            <a:spLocks noGrp="1"/>
          </p:cNvSpPr>
          <p:nvPr/>
        </p:nvSpPr>
        <p:spPr bwMode="auto">
          <a:xfrm>
            <a:off x="304800" y="624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a:r>
              <a:rPr lang="de-DE" altLang="de-DE" sz="1400" dirty="0"/>
              <a:t>  </a:t>
            </a:r>
          </a:p>
        </p:txBody>
      </p:sp>
      <p:sp>
        <p:nvSpPr>
          <p:cNvPr id="67587" name="Foliennummernplatzhalter 4"/>
          <p:cNvSpPr txBox="1">
            <a:spLocks noGrp="1"/>
          </p:cNvSpPr>
          <p:nvPr/>
        </p:nvSpPr>
        <p:spPr bwMode="auto">
          <a:xfrm>
            <a:off x="6629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r"/>
            <a:r>
              <a:rPr lang="de-DE" altLang="de-DE" sz="1400" dirty="0"/>
              <a:t>  </a:t>
            </a:r>
          </a:p>
        </p:txBody>
      </p:sp>
      <p:sp>
        <p:nvSpPr>
          <p:cNvPr id="67588" name="Rectangle 2"/>
          <p:cNvSpPr>
            <a:spLocks noChangeArrowheads="1"/>
          </p:cNvSpPr>
          <p:nvPr/>
        </p:nvSpPr>
        <p:spPr bwMode="auto">
          <a:xfrm>
            <a:off x="1676400" y="914400"/>
            <a:ext cx="5911850" cy="685800"/>
          </a:xfrm>
          <a:prstGeom prst="rect">
            <a:avLst/>
          </a:prstGeom>
          <a:solidFill>
            <a:srgbClr val="FCFEB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ctr"/>
            <a:r>
              <a:rPr lang="de-DE" altLang="de-DE" sz="2400" b="1" dirty="0"/>
              <a:t>IHK-Beratung nach Motiven</a:t>
            </a:r>
          </a:p>
        </p:txBody>
      </p:sp>
      <p:pic>
        <p:nvPicPr>
          <p:cNvPr id="67589" name="Picture 10" descr="BD09292_"/>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619125"/>
            <a:ext cx="762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lang="de-DE" sz="900" kern="1200" dirty="0" smtClean="0">
                <a:solidFill>
                  <a:srgbClr val="898989"/>
                </a:solidFill>
                <a:latin typeface="Calibri"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dirty="0"/>
              <a:t>Gründen im Nebenerwerb </a:t>
            </a:r>
          </a:p>
        </p:txBody>
      </p:sp>
      <p:pic>
        <p:nvPicPr>
          <p:cNvPr id="337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4480" y="1666930"/>
            <a:ext cx="7824788" cy="458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4480" y="188640"/>
            <a:ext cx="28829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461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83944BE0-992E-45D9-80E9-B17DCAD3DB64}"/>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2EC2583D-2FBC-4912-877E-28181D1F1D91}"/>
              </a:ext>
            </a:extLst>
          </p:cNvPr>
          <p:cNvSpPr>
            <a:spLocks noGrp="1"/>
          </p:cNvSpPr>
          <p:nvPr>
            <p:ph type="body" idx="1"/>
          </p:nvPr>
        </p:nvSpPr>
        <p:spPr/>
        <p:txBody>
          <a:bodyPr/>
          <a:lstStyle/>
          <a:p>
            <a:r>
              <a:rPr lang="de-DE" dirty="0"/>
              <a:t>Was gibt es u. a. alles zu prüfen?</a:t>
            </a:r>
          </a:p>
        </p:txBody>
      </p:sp>
      <p:sp>
        <p:nvSpPr>
          <p:cNvPr id="4" name="Foliennummernplatzhalter 3">
            <a:extLst>
              <a:ext uri="{FF2B5EF4-FFF2-40B4-BE49-F238E27FC236}">
                <a16:creationId xmlns="" xmlns:a16="http://schemas.microsoft.com/office/drawing/2014/main" id="{2872951A-7C69-4DFD-9425-A9836D064E6B}"/>
              </a:ext>
            </a:extLst>
          </p:cNvPr>
          <p:cNvSpPr>
            <a:spLocks noGrp="1"/>
          </p:cNvSpPr>
          <p:nvPr>
            <p:ph type="sldNum" sz="quarter" idx="12"/>
          </p:nvPr>
        </p:nvSpPr>
        <p:spPr/>
        <p:txBody>
          <a:bodyPr/>
          <a:lstStyle/>
          <a:p>
            <a:r>
              <a:rPr lang="de-DE" dirty="0"/>
              <a:t>6</a:t>
            </a:r>
          </a:p>
        </p:txBody>
      </p:sp>
      <p:sp>
        <p:nvSpPr>
          <p:cNvPr id="5" name="Textfeld 4">
            <a:extLst>
              <a:ext uri="{FF2B5EF4-FFF2-40B4-BE49-F238E27FC236}">
                <a16:creationId xmlns="" xmlns:a16="http://schemas.microsoft.com/office/drawing/2014/main" id="{536081A2-591B-4EE0-85A3-46F30EA1600E}"/>
              </a:ext>
            </a:extLst>
          </p:cNvPr>
          <p:cNvSpPr txBox="1">
            <a:spLocks noChangeArrowheads="1"/>
          </p:cNvSpPr>
          <p:nvPr/>
        </p:nvSpPr>
        <p:spPr bwMode="auto">
          <a:xfrm>
            <a:off x="768351" y="2011363"/>
            <a:ext cx="3421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92D050"/>
                </a:solidFill>
              </a:rPr>
              <a:t>Arbeitsvertrag</a:t>
            </a:r>
          </a:p>
        </p:txBody>
      </p:sp>
      <p:sp>
        <p:nvSpPr>
          <p:cNvPr id="6" name="Textfeld 5">
            <a:extLst>
              <a:ext uri="{FF2B5EF4-FFF2-40B4-BE49-F238E27FC236}">
                <a16:creationId xmlns="" xmlns:a16="http://schemas.microsoft.com/office/drawing/2014/main" id="{723261B7-A8AC-4EE0-ACBE-4F4D7936A701}"/>
              </a:ext>
            </a:extLst>
          </p:cNvPr>
          <p:cNvSpPr txBox="1">
            <a:spLocks noChangeArrowheads="1"/>
          </p:cNvSpPr>
          <p:nvPr/>
        </p:nvSpPr>
        <p:spPr bwMode="auto">
          <a:xfrm>
            <a:off x="1063487" y="3033575"/>
            <a:ext cx="2938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FFC000"/>
                </a:solidFill>
              </a:rPr>
              <a:t>Mietvertrag</a:t>
            </a:r>
          </a:p>
        </p:txBody>
      </p:sp>
      <p:sp>
        <p:nvSpPr>
          <p:cNvPr id="7" name="Textfeld 6">
            <a:extLst>
              <a:ext uri="{FF2B5EF4-FFF2-40B4-BE49-F238E27FC236}">
                <a16:creationId xmlns="" xmlns:a16="http://schemas.microsoft.com/office/drawing/2014/main" id="{208D3FD7-68A3-4676-99FD-04EC904A8F97}"/>
              </a:ext>
            </a:extLst>
          </p:cNvPr>
          <p:cNvSpPr txBox="1">
            <a:spLocks noChangeArrowheads="1"/>
          </p:cNvSpPr>
          <p:nvPr/>
        </p:nvSpPr>
        <p:spPr bwMode="auto">
          <a:xfrm>
            <a:off x="4787900" y="2125663"/>
            <a:ext cx="35639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663300"/>
                </a:solidFill>
              </a:rPr>
              <a:t>Finanzierung / </a:t>
            </a:r>
          </a:p>
          <a:p>
            <a:r>
              <a:rPr lang="de-DE" altLang="de-DE" dirty="0">
                <a:solidFill>
                  <a:srgbClr val="663300"/>
                </a:solidFill>
              </a:rPr>
              <a:t>Förderung</a:t>
            </a:r>
          </a:p>
        </p:txBody>
      </p:sp>
      <p:sp>
        <p:nvSpPr>
          <p:cNvPr id="8" name="Textfeld 7">
            <a:extLst>
              <a:ext uri="{FF2B5EF4-FFF2-40B4-BE49-F238E27FC236}">
                <a16:creationId xmlns="" xmlns:a16="http://schemas.microsoft.com/office/drawing/2014/main" id="{2C924ED1-3E64-4427-9FA3-B5B4C9E18ABC}"/>
              </a:ext>
            </a:extLst>
          </p:cNvPr>
          <p:cNvSpPr txBox="1">
            <a:spLocks noChangeArrowheads="1"/>
          </p:cNvSpPr>
          <p:nvPr/>
        </p:nvSpPr>
        <p:spPr bwMode="auto">
          <a:xfrm>
            <a:off x="4019376" y="3662975"/>
            <a:ext cx="393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0070C0"/>
                </a:solidFill>
              </a:rPr>
              <a:t>Versicherungen</a:t>
            </a:r>
          </a:p>
        </p:txBody>
      </p:sp>
      <p:sp>
        <p:nvSpPr>
          <p:cNvPr id="9" name="Textfeld 8">
            <a:extLst>
              <a:ext uri="{FF2B5EF4-FFF2-40B4-BE49-F238E27FC236}">
                <a16:creationId xmlns="" xmlns:a16="http://schemas.microsoft.com/office/drawing/2014/main" id="{19528D5B-C0F3-4952-A709-69FF423ADF6A}"/>
              </a:ext>
            </a:extLst>
          </p:cNvPr>
          <p:cNvSpPr txBox="1">
            <a:spLocks noChangeArrowheads="1"/>
          </p:cNvSpPr>
          <p:nvPr/>
        </p:nvSpPr>
        <p:spPr bwMode="auto">
          <a:xfrm>
            <a:off x="768351" y="4210724"/>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dirty="0"/>
              <a:t>Gewerberecht</a:t>
            </a:r>
          </a:p>
        </p:txBody>
      </p:sp>
      <p:sp>
        <p:nvSpPr>
          <p:cNvPr id="10" name="Textfeld 9">
            <a:extLst>
              <a:ext uri="{FF2B5EF4-FFF2-40B4-BE49-F238E27FC236}">
                <a16:creationId xmlns="" xmlns:a16="http://schemas.microsoft.com/office/drawing/2014/main" id="{08AE6BAF-B8EA-443C-A92F-0EF9A47CABDC}"/>
              </a:ext>
            </a:extLst>
          </p:cNvPr>
          <p:cNvSpPr txBox="1">
            <a:spLocks noChangeArrowheads="1"/>
          </p:cNvSpPr>
          <p:nvPr/>
        </p:nvSpPr>
        <p:spPr bwMode="auto">
          <a:xfrm>
            <a:off x="4826464" y="4545319"/>
            <a:ext cx="2965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7030A0"/>
                </a:solidFill>
              </a:rPr>
              <a:t>Steuerrecht</a:t>
            </a:r>
          </a:p>
        </p:txBody>
      </p:sp>
      <p:sp>
        <p:nvSpPr>
          <p:cNvPr id="11" name="Textfeld 10">
            <a:extLst>
              <a:ext uri="{FF2B5EF4-FFF2-40B4-BE49-F238E27FC236}">
                <a16:creationId xmlns="" xmlns:a16="http://schemas.microsoft.com/office/drawing/2014/main" id="{9618B76A-7D63-4630-AF2D-763B5EE5BF4A}"/>
              </a:ext>
            </a:extLst>
          </p:cNvPr>
          <p:cNvSpPr txBox="1">
            <a:spLocks noChangeArrowheads="1"/>
          </p:cNvSpPr>
          <p:nvPr/>
        </p:nvSpPr>
        <p:spPr bwMode="auto">
          <a:xfrm>
            <a:off x="1302544" y="5314587"/>
            <a:ext cx="6094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r>
              <a:rPr lang="de-DE" altLang="de-DE" dirty="0">
                <a:solidFill>
                  <a:srgbClr val="00B050"/>
                </a:solidFill>
              </a:rPr>
              <a:t>Sozialversicherungsrecht</a:t>
            </a:r>
          </a:p>
        </p:txBody>
      </p:sp>
    </p:spTree>
    <p:extLst>
      <p:ext uri="{BB962C8B-B14F-4D97-AF65-F5344CB8AC3E}">
        <p14:creationId xmlns:p14="http://schemas.microsoft.com/office/powerpoint/2010/main" val="3265422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IHK-Beratung nach Motiven</a:t>
            </a:r>
          </a:p>
        </p:txBody>
      </p:sp>
      <p:sp>
        <p:nvSpPr>
          <p:cNvPr id="4" name="Foliennummernplatzhalter 3">
            <a:extLst>
              <a:ext uri="{FF2B5EF4-FFF2-40B4-BE49-F238E27FC236}">
                <a16:creationId xmlns="" xmlns:a16="http://schemas.microsoft.com/office/drawing/2014/main" id="{779FBD92-D180-4CAB-ABCE-C94AA20F6F23}"/>
              </a:ext>
            </a:extLst>
          </p:cNvPr>
          <p:cNvSpPr>
            <a:spLocks noGrp="1"/>
          </p:cNvSpPr>
          <p:nvPr>
            <p:ph type="sldNum" sz="quarter" idx="12"/>
          </p:nvPr>
        </p:nvSpPr>
        <p:spPr/>
        <p:txBody>
          <a:bodyPr/>
          <a:lstStyle/>
          <a:p>
            <a:fld id="{D85D4919-9345-C143-B116-BEF1F73A0D07}" type="slidenum">
              <a:rPr lang="de-DE" smtClean="0"/>
              <a:pPr/>
              <a:t>80</a:t>
            </a:fld>
            <a:endParaRPr lang="de-DE" dirty="0"/>
          </a:p>
        </p:txBody>
      </p:sp>
      <p:pic>
        <p:nvPicPr>
          <p:cNvPr id="6" name="Picture 10" descr="BD09292_">
            <a:extLst>
              <a:ext uri="{FF2B5EF4-FFF2-40B4-BE49-F238E27FC236}">
                <a16:creationId xmlns="" xmlns:a16="http://schemas.microsoft.com/office/drawing/2014/main" id="{3ABA221A-4D4C-4813-A037-63B44BDC675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11" y="1353481"/>
            <a:ext cx="327206" cy="5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 xmlns:a16="http://schemas.microsoft.com/office/drawing/2014/main" id="{796CB267-6C1B-4A7E-8DEF-84C8093C0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759" y="470206"/>
            <a:ext cx="27813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 xmlns:a16="http://schemas.microsoft.com/office/drawing/2014/main" id="{523F6F5C-79F1-4965-8D50-24F6E197FED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6111" y="1998172"/>
            <a:ext cx="8235948" cy="488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061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B3A9287-56CE-4853-8C8C-5297FA226718}"/>
              </a:ext>
            </a:extLst>
          </p:cNvPr>
          <p:cNvSpPr>
            <a:spLocks noGrp="1"/>
          </p:cNvSpPr>
          <p:nvPr>
            <p:ph type="title"/>
          </p:nvPr>
        </p:nvSpPr>
        <p:spPr/>
        <p:txBody>
          <a:bodyPr/>
          <a:lstStyle/>
          <a:p>
            <a:endParaRPr lang="de-DE"/>
          </a:p>
        </p:txBody>
      </p:sp>
      <p:sp>
        <p:nvSpPr>
          <p:cNvPr id="3" name="Inhaltsplatzhalter 2">
            <a:extLst>
              <a:ext uri="{FF2B5EF4-FFF2-40B4-BE49-F238E27FC236}">
                <a16:creationId xmlns="" xmlns:a16="http://schemas.microsoft.com/office/drawing/2014/main" id="{9C75EDB4-C2C8-4E85-838C-038D2A2F4B05}"/>
              </a:ext>
            </a:extLst>
          </p:cNvPr>
          <p:cNvSpPr>
            <a:spLocks noGrp="1"/>
          </p:cNvSpPr>
          <p:nvPr>
            <p:ph sz="half" idx="1"/>
          </p:nvPr>
        </p:nvSpPr>
        <p:spPr/>
        <p:txBody>
          <a:bodyPr/>
          <a:lstStyle/>
          <a:p>
            <a:pPr lvl="0">
              <a:lnSpc>
                <a:spcPct val="90000"/>
              </a:lnSpc>
            </a:pPr>
            <a:endParaRPr lang="de-DE" altLang="de-DE" sz="1900" dirty="0">
              <a:solidFill>
                <a:prstClr val="black"/>
              </a:solidFill>
              <a:latin typeface="Arial" pitchFamily="34" charset="0"/>
            </a:endParaRPr>
          </a:p>
          <a:p>
            <a:pPr lvl="0">
              <a:lnSpc>
                <a:spcPct val="90000"/>
              </a:lnSpc>
            </a:pP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Blick für die richtige Gelegenheit</a:t>
            </a:r>
            <a:br>
              <a:rPr lang="de-DE" altLang="de-DE" sz="1800" dirty="0">
                <a:solidFill>
                  <a:prstClr val="black"/>
                </a:solidFill>
                <a:latin typeface="Arial" pitchFamily="34" charset="0"/>
              </a:rPr>
            </a:br>
            <a:r>
              <a:rPr lang="de-DE" altLang="de-DE" sz="1800" dirty="0">
                <a:solidFill>
                  <a:prstClr val="black"/>
                </a:solidFill>
                <a:latin typeface="Arial" pitchFamily="34" charset="0"/>
              </a:rPr>
              <a:t/>
            </a: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Heißhunger auf viel Arbeit</a:t>
            </a:r>
            <a:br>
              <a:rPr lang="de-DE" altLang="de-DE" sz="1800" dirty="0">
                <a:solidFill>
                  <a:prstClr val="black"/>
                </a:solidFill>
                <a:latin typeface="Arial" pitchFamily="34" charset="0"/>
              </a:rPr>
            </a:br>
            <a:r>
              <a:rPr lang="de-DE" altLang="de-DE" sz="1800" dirty="0">
                <a:solidFill>
                  <a:prstClr val="black"/>
                </a:solidFill>
                <a:latin typeface="Arial" pitchFamily="34" charset="0"/>
              </a:rPr>
              <a:t/>
            </a: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Selbstdisziplin</a:t>
            </a:r>
            <a:br>
              <a:rPr lang="de-DE" altLang="de-DE" sz="1800" dirty="0">
                <a:solidFill>
                  <a:prstClr val="black"/>
                </a:solidFill>
                <a:latin typeface="Arial" pitchFamily="34" charset="0"/>
              </a:rPr>
            </a:br>
            <a:r>
              <a:rPr lang="de-DE" altLang="de-DE" sz="1800" dirty="0">
                <a:solidFill>
                  <a:prstClr val="black"/>
                </a:solidFill>
                <a:latin typeface="Arial" pitchFamily="34" charset="0"/>
              </a:rPr>
              <a:t/>
            </a: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Unabhängigkeit</a:t>
            </a:r>
            <a:br>
              <a:rPr lang="de-DE" altLang="de-DE" sz="1800" dirty="0">
                <a:solidFill>
                  <a:prstClr val="black"/>
                </a:solidFill>
                <a:latin typeface="Arial" pitchFamily="34" charset="0"/>
              </a:rPr>
            </a:br>
            <a:r>
              <a:rPr lang="de-DE" altLang="de-DE" sz="1800" dirty="0">
                <a:solidFill>
                  <a:prstClr val="black"/>
                </a:solidFill>
                <a:latin typeface="Arial" pitchFamily="34" charset="0"/>
              </a:rPr>
              <a:t/>
            </a: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Anpassungsfähigkeit</a:t>
            </a:r>
            <a:endParaRPr lang="de-DE" sz="1800" dirty="0"/>
          </a:p>
        </p:txBody>
      </p:sp>
      <p:sp>
        <p:nvSpPr>
          <p:cNvPr id="4" name="Inhaltsplatzhalter 3">
            <a:extLst>
              <a:ext uri="{FF2B5EF4-FFF2-40B4-BE49-F238E27FC236}">
                <a16:creationId xmlns="" xmlns:a16="http://schemas.microsoft.com/office/drawing/2014/main" id="{0E719D13-CCE0-4A5C-9F4C-40A63A78B369}"/>
              </a:ext>
            </a:extLst>
          </p:cNvPr>
          <p:cNvSpPr>
            <a:spLocks noGrp="1"/>
          </p:cNvSpPr>
          <p:nvPr>
            <p:ph sz="half" idx="2"/>
          </p:nvPr>
        </p:nvSpPr>
        <p:spPr/>
        <p:txBody>
          <a:bodyPr/>
          <a:lstStyle/>
          <a:p>
            <a:r>
              <a:rPr lang="de-DE" sz="1800" dirty="0"/>
              <a:t>Selbstvertrauen und -bewusstsein</a:t>
            </a:r>
            <a:br>
              <a:rPr lang="de-DE" sz="1800" dirty="0"/>
            </a:br>
            <a:r>
              <a:rPr lang="de-DE" sz="1800" dirty="0"/>
              <a:t/>
            </a:r>
            <a:br>
              <a:rPr lang="de-DE" sz="1800" dirty="0"/>
            </a:br>
            <a:r>
              <a:rPr lang="de-DE" sz="1800" dirty="0"/>
              <a:t>Selbstvertrauen und  -bewusstsein</a:t>
            </a:r>
          </a:p>
          <a:p>
            <a:endParaRPr lang="de-DE" sz="1800" dirty="0"/>
          </a:p>
          <a:p>
            <a:endParaRPr lang="de-DE" sz="800" dirty="0"/>
          </a:p>
          <a:p>
            <a:r>
              <a:rPr lang="de-DE" sz="1800" dirty="0"/>
              <a:t>Urteilsvermögen</a:t>
            </a:r>
            <a:br>
              <a:rPr lang="de-DE" sz="1800" dirty="0"/>
            </a:br>
            <a:r>
              <a:rPr lang="de-DE" sz="1800" dirty="0"/>
              <a:t/>
            </a:r>
            <a:br>
              <a:rPr lang="de-DE" sz="1800" dirty="0"/>
            </a:br>
            <a:endParaRPr lang="de-DE" sz="1800" dirty="0"/>
          </a:p>
          <a:p>
            <a:r>
              <a:rPr lang="de-DE" sz="1800" dirty="0"/>
              <a:t>Zielstrebigkeit</a:t>
            </a:r>
            <a:br>
              <a:rPr lang="de-DE" sz="1800" dirty="0"/>
            </a:br>
            <a:endParaRPr lang="de-DE" sz="1800" dirty="0"/>
          </a:p>
          <a:p>
            <a:endParaRPr lang="de-DE" sz="800" dirty="0"/>
          </a:p>
          <a:p>
            <a:r>
              <a:rPr lang="de-DE" sz="1800" dirty="0"/>
              <a:t>Teamfähigkeit, Stress zu tolerieren</a:t>
            </a:r>
            <a:r>
              <a:rPr lang="de-DE" dirty="0"/>
              <a:t/>
            </a:r>
            <a:br>
              <a:rPr lang="de-DE" dirty="0"/>
            </a:br>
            <a:endParaRPr lang="de-DE" sz="800" dirty="0"/>
          </a:p>
          <a:p>
            <a:endParaRPr lang="de-DE" sz="1800" dirty="0"/>
          </a:p>
          <a:p>
            <a:r>
              <a:rPr lang="de-DE" sz="1800" dirty="0"/>
              <a:t>Lust auf Gewinn</a:t>
            </a:r>
          </a:p>
        </p:txBody>
      </p:sp>
      <p:sp>
        <p:nvSpPr>
          <p:cNvPr id="5" name="Textplatzhalter 4">
            <a:extLst>
              <a:ext uri="{FF2B5EF4-FFF2-40B4-BE49-F238E27FC236}">
                <a16:creationId xmlns="" xmlns:a16="http://schemas.microsoft.com/office/drawing/2014/main" id="{D28F07BF-CBEF-457D-AAAF-0533D84D4F44}"/>
              </a:ext>
            </a:extLst>
          </p:cNvPr>
          <p:cNvSpPr>
            <a:spLocks noGrp="1"/>
          </p:cNvSpPr>
          <p:nvPr>
            <p:ph type="body" idx="10"/>
          </p:nvPr>
        </p:nvSpPr>
        <p:spPr/>
        <p:txBody>
          <a:bodyPr/>
          <a:lstStyle/>
          <a:p>
            <a:r>
              <a:rPr lang="de-DE" dirty="0"/>
              <a:t>10 Schlüssel zum Erfolg</a:t>
            </a:r>
          </a:p>
        </p:txBody>
      </p:sp>
      <p:sp>
        <p:nvSpPr>
          <p:cNvPr id="6" name="Fußzeilenplatzhalter 1">
            <a:extLst>
              <a:ext uri="{FF2B5EF4-FFF2-40B4-BE49-F238E27FC236}">
                <a16:creationId xmlns="" xmlns:a16="http://schemas.microsoft.com/office/drawing/2014/main" id="{7563C04E-8855-413B-BF83-3CC91EC87DD8}"/>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sz="900" dirty="0">
                <a:solidFill>
                  <a:srgbClr val="C0C0C0"/>
                </a:solidFill>
                <a:latin typeface="Calibri" panose="020F0502020204030204" pitchFamily="34" charset="0"/>
                <a:cs typeface="Calibri" panose="020F0502020204030204" pitchFamily="34" charset="0"/>
              </a:rPr>
              <a:t>Gründen im Nebenerwerb </a:t>
            </a:r>
          </a:p>
        </p:txBody>
      </p:sp>
      <p:sp>
        <p:nvSpPr>
          <p:cNvPr id="7" name="Foliennummernplatzhalter 3">
            <a:extLst>
              <a:ext uri="{FF2B5EF4-FFF2-40B4-BE49-F238E27FC236}">
                <a16:creationId xmlns="" xmlns:a16="http://schemas.microsoft.com/office/drawing/2014/main" id="{997DD734-72B3-43D5-9501-855BEB551272}"/>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lgn="r"/>
            <a:r>
              <a:rPr lang="de-DE" sz="900" dirty="0">
                <a:solidFill>
                  <a:srgbClr val="C0C0C0"/>
                </a:solidFill>
                <a:latin typeface="Calibri" panose="020F0502020204030204" pitchFamily="34" charset="0"/>
                <a:cs typeface="Calibri" panose="020F0502020204030204" pitchFamily="34" charset="0"/>
              </a:rPr>
              <a:t>17</a:t>
            </a:r>
          </a:p>
        </p:txBody>
      </p:sp>
    </p:spTree>
    <p:extLst>
      <p:ext uri="{BB962C8B-B14F-4D97-AF65-F5344CB8AC3E}">
        <p14:creationId xmlns:p14="http://schemas.microsoft.com/office/powerpoint/2010/main" val="1190465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381E1755-D5A7-4A06-A8A7-96850C23D6A2}"/>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A8A2F759-E3C0-4FCC-8427-8A3882737E5D}"/>
              </a:ext>
            </a:extLst>
          </p:cNvPr>
          <p:cNvSpPr>
            <a:spLocks noGrp="1"/>
          </p:cNvSpPr>
          <p:nvPr>
            <p:ph type="body" idx="1"/>
          </p:nvPr>
        </p:nvSpPr>
        <p:spPr/>
        <p:txBody>
          <a:bodyPr/>
          <a:lstStyle/>
          <a:p>
            <a:r>
              <a:rPr lang="de-DE" dirty="0"/>
              <a:t>Zum Erfolg erforderlich: Fachliche Voraussetzung prüfen</a:t>
            </a:r>
          </a:p>
        </p:txBody>
      </p:sp>
      <p:sp>
        <p:nvSpPr>
          <p:cNvPr id="4" name="Foliennummernplatzhalter 3">
            <a:extLst>
              <a:ext uri="{FF2B5EF4-FFF2-40B4-BE49-F238E27FC236}">
                <a16:creationId xmlns="" xmlns:a16="http://schemas.microsoft.com/office/drawing/2014/main" id="{CDC71517-285A-4DF8-80EE-2A3881A698BB}"/>
              </a:ext>
            </a:extLst>
          </p:cNvPr>
          <p:cNvSpPr>
            <a:spLocks noGrp="1"/>
          </p:cNvSpPr>
          <p:nvPr>
            <p:ph type="sldNum" sz="quarter" idx="12"/>
          </p:nvPr>
        </p:nvSpPr>
        <p:spPr/>
        <p:txBody>
          <a:bodyPr/>
          <a:lstStyle/>
          <a:p>
            <a:r>
              <a:rPr lang="de-DE" dirty="0"/>
              <a:t>18</a:t>
            </a:r>
          </a:p>
        </p:txBody>
      </p:sp>
      <p:graphicFrame>
        <p:nvGraphicFramePr>
          <p:cNvPr id="5" name="Diagramm 4">
            <a:extLst>
              <a:ext uri="{FF2B5EF4-FFF2-40B4-BE49-F238E27FC236}">
                <a16:creationId xmlns="" xmlns:a16="http://schemas.microsoft.com/office/drawing/2014/main" id="{9AEF8502-CB39-4C61-8230-8434F54F54C0}"/>
              </a:ext>
            </a:extLst>
          </p:cNvPr>
          <p:cNvGraphicFramePr/>
          <p:nvPr>
            <p:extLst/>
          </p:nvPr>
        </p:nvGraphicFramePr>
        <p:xfrm>
          <a:off x="1025493" y="1884139"/>
          <a:ext cx="7146907" cy="1616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 5">
            <a:extLst>
              <a:ext uri="{FF2B5EF4-FFF2-40B4-BE49-F238E27FC236}">
                <a16:creationId xmlns="" xmlns:a16="http://schemas.microsoft.com/office/drawing/2014/main" id="{9DADD37B-60E1-4A2E-B478-E13FA5F3BEF3}"/>
              </a:ext>
            </a:extLst>
          </p:cNvPr>
          <p:cNvGraphicFramePr/>
          <p:nvPr>
            <p:extLst/>
          </p:nvPr>
        </p:nvGraphicFramePr>
        <p:xfrm>
          <a:off x="1025493" y="3501008"/>
          <a:ext cx="7146907" cy="1008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m 6">
            <a:extLst>
              <a:ext uri="{FF2B5EF4-FFF2-40B4-BE49-F238E27FC236}">
                <a16:creationId xmlns="" xmlns:a16="http://schemas.microsoft.com/office/drawing/2014/main" id="{82B5B33B-71BC-4E6D-B2A0-14725335CFCF}"/>
              </a:ext>
            </a:extLst>
          </p:cNvPr>
          <p:cNvGraphicFramePr/>
          <p:nvPr>
            <p:extLst/>
          </p:nvPr>
        </p:nvGraphicFramePr>
        <p:xfrm>
          <a:off x="1025493" y="4807460"/>
          <a:ext cx="7146907" cy="10081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24309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41452737-A990-4298-A2F8-FDB8A4DF8229}"/>
              </a:ext>
            </a:extLst>
          </p:cNvPr>
          <p:cNvSpPr>
            <a:spLocks noGrp="1"/>
          </p:cNvSpPr>
          <p:nvPr>
            <p:ph idx="1"/>
          </p:nvPr>
        </p:nvSpPr>
        <p:spPr/>
        <p:txBody>
          <a:bodyPr/>
          <a:lstStyle/>
          <a:p>
            <a:endParaRPr lang="de-DE"/>
          </a:p>
        </p:txBody>
      </p:sp>
      <p:sp>
        <p:nvSpPr>
          <p:cNvPr id="3" name="Foliennummernplatzhalter 2">
            <a:extLst>
              <a:ext uri="{FF2B5EF4-FFF2-40B4-BE49-F238E27FC236}">
                <a16:creationId xmlns="" xmlns:a16="http://schemas.microsoft.com/office/drawing/2014/main" id="{2CD27C3E-BC4F-4EC9-8D7B-46321E1F787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19</a:t>
            </a:r>
          </a:p>
        </p:txBody>
      </p:sp>
      <p:sp>
        <p:nvSpPr>
          <p:cNvPr id="4" name="Fußzeilenplatzhalter 3">
            <a:extLst>
              <a:ext uri="{FF2B5EF4-FFF2-40B4-BE49-F238E27FC236}">
                <a16:creationId xmlns="" xmlns:a16="http://schemas.microsoft.com/office/drawing/2014/main" id="{91C16682-9CD8-4AC5-BCE6-FEC56320227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a:t>
            </a:r>
          </a:p>
        </p:txBody>
      </p:sp>
      <p:sp>
        <p:nvSpPr>
          <p:cNvPr id="5" name="Rectangle 2">
            <a:extLst>
              <a:ext uri="{FF2B5EF4-FFF2-40B4-BE49-F238E27FC236}">
                <a16:creationId xmlns="" xmlns:a16="http://schemas.microsoft.com/office/drawing/2014/main" id="{1F1C9D80-1CB6-4BC4-9EE9-170FD4117535}"/>
              </a:ext>
            </a:extLst>
          </p:cNvPr>
          <p:cNvSpPr txBox="1">
            <a:spLocks noChangeArrowheads="1"/>
          </p:cNvSpPr>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t/>
            </a:r>
            <a:b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br>
            <a: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t>Gründungschronologie</a:t>
            </a:r>
            <a:r>
              <a:rPr kumimoji="0" lang="de-DE" altLang="de-DE" sz="4800" b="0" i="0" u="none" strike="noStrike" kern="1200" cap="none" spc="0" normalizeH="0" baseline="0" noProof="0">
                <a:ln>
                  <a:noFill/>
                </a:ln>
                <a:solidFill>
                  <a:prstClr val="black"/>
                </a:solidFill>
                <a:effectLst/>
                <a:uLnTx/>
                <a:uFillTx/>
                <a:latin typeface="Arial" pitchFamily="34" charset="0"/>
                <a:cs typeface="Arial"/>
              </a:rPr>
              <a:t> </a:t>
            </a:r>
            <a:endParaRPr kumimoji="0" lang="de-DE" altLang="de-DE" sz="4800" b="0" i="0" u="none" strike="noStrike" kern="1200" cap="none" spc="0" normalizeH="0" baseline="0" noProof="0" dirty="0">
              <a:ln>
                <a:noFill/>
              </a:ln>
              <a:solidFill>
                <a:prstClr val="black"/>
              </a:solidFill>
              <a:effectLst/>
              <a:uLnTx/>
              <a:uFillTx/>
              <a:latin typeface="Arial" pitchFamily="34" charset="0"/>
              <a:cs typeface="Arial"/>
            </a:endParaRPr>
          </a:p>
        </p:txBody>
      </p:sp>
    </p:spTree>
    <p:extLst>
      <p:ext uri="{BB962C8B-B14F-4D97-AF65-F5344CB8AC3E}">
        <p14:creationId xmlns:p14="http://schemas.microsoft.com/office/powerpoint/2010/main" val="3033043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Grobplanung – Analysephase (1 bis 3 Monate)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20</a:t>
            </a:r>
          </a:p>
        </p:txBody>
      </p:sp>
      <p:sp>
        <p:nvSpPr>
          <p:cNvPr id="6" name="Rechteck 5">
            <a:extLst>
              <a:ext uri="{FF2B5EF4-FFF2-40B4-BE49-F238E27FC236}">
                <a16:creationId xmlns="" xmlns:a16="http://schemas.microsoft.com/office/drawing/2014/main" id="{1E37CD56-D166-4153-A01D-566F8F37F1E8}"/>
              </a:ext>
            </a:extLst>
          </p:cNvPr>
          <p:cNvSpPr/>
          <p:nvPr/>
        </p:nvSpPr>
        <p:spPr>
          <a:xfrm>
            <a:off x="463550" y="1884139"/>
            <a:ext cx="8216900" cy="3333220"/>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Ideen finden</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Konsultation mit IHK, HWK oder IFB</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Kontakte knüpfen</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Markt und Standort analysieren</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Erstkontakt mit dem Steuerberater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Unternehmenskonzept erarbeiten</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(diskussionsfähiger Entwurf als Verhandlungsbasis)</a:t>
            </a:r>
          </a:p>
        </p:txBody>
      </p:sp>
    </p:spTree>
    <p:extLst>
      <p:ext uri="{BB962C8B-B14F-4D97-AF65-F5344CB8AC3E}">
        <p14:creationId xmlns:p14="http://schemas.microsoft.com/office/powerpoint/2010/main" val="3335976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Detailplanung – Konsultationsphase (3 bis 4 Monate)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21</a:t>
            </a:r>
          </a:p>
        </p:txBody>
      </p:sp>
      <p:sp>
        <p:nvSpPr>
          <p:cNvPr id="10" name="Rechteck 9">
            <a:extLst>
              <a:ext uri="{FF2B5EF4-FFF2-40B4-BE49-F238E27FC236}">
                <a16:creationId xmlns="" xmlns:a16="http://schemas.microsoft.com/office/drawing/2014/main" id="{9C92D543-A008-44C5-A13C-AA2DDE074ADB}"/>
              </a:ext>
            </a:extLst>
          </p:cNvPr>
          <p:cNvSpPr/>
          <p:nvPr/>
        </p:nvSpPr>
        <p:spPr>
          <a:xfrm>
            <a:off x="463550" y="1884139"/>
            <a:ext cx="8216900" cy="480131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Kontakt mit Beratern (Steuerberater, Unternehmensberater, Anwalt, Finanzberater, erneut IHK, HWK, IFB)</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Vorauswahl geeigneter Banken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Erstes Bankgespräch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Mietverhandlungen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Nachfragen bei Stadt- oder Gemeindeverwaltung, Ämtern und Behörden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Konsultation mit IHK / HWK / IFB</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Kontakt mit Branchenverbänden, Vereinen, Organisationen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Verhandlungen mit Lieferanten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Konkrete Gespräche mit Steuerberater, Anwalt, Notar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9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Ggf. Zielgerichtetes Suchen von geeigneten Mitarbeitern</a:t>
            </a:r>
          </a:p>
        </p:txBody>
      </p:sp>
    </p:spTree>
    <p:extLst>
      <p:ext uri="{BB962C8B-B14F-4D97-AF65-F5344CB8AC3E}">
        <p14:creationId xmlns:p14="http://schemas.microsoft.com/office/powerpoint/2010/main" val="3219825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Detailplanung – Aktionsphase (4 bis 5 Monate)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22</a:t>
            </a:r>
          </a:p>
        </p:txBody>
      </p:sp>
      <p:sp>
        <p:nvSpPr>
          <p:cNvPr id="5" name="Rechteck 4">
            <a:extLst>
              <a:ext uri="{FF2B5EF4-FFF2-40B4-BE49-F238E27FC236}">
                <a16:creationId xmlns="" xmlns:a16="http://schemas.microsoft.com/office/drawing/2014/main" id="{57AD3887-213B-405A-9D5F-E586A1E9B7EC}"/>
              </a:ext>
            </a:extLst>
          </p:cNvPr>
          <p:cNvSpPr/>
          <p:nvPr/>
        </p:nvSpPr>
        <p:spPr>
          <a:xfrm>
            <a:off x="444500" y="1884139"/>
            <a:ext cx="8235950"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sng"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sng" strike="noStrike" kern="1200" cap="none" spc="0" normalizeH="0" baseline="0" noProof="0" dirty="0">
                <a:ln>
                  <a:noFill/>
                </a:ln>
                <a:solidFill>
                  <a:prstClr val="black"/>
                </a:solidFill>
                <a:effectLst/>
                <a:uLnTx/>
                <a:uFillTx/>
                <a:latin typeface="Arial" pitchFamily="34" charset="0"/>
                <a:cs typeface="+mn-cs"/>
              </a:rPr>
              <a:t>Vor</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verträge eingehen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Prüfungen ablegen, Leistungsnachweise oder Konzessionen erwerben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Gesamtkonzept nochmals gründlich überprüfen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Kredit und Förderantrag stellen</a:t>
            </a:r>
          </a:p>
        </p:txBody>
      </p:sp>
    </p:spTree>
    <p:extLst>
      <p:ext uri="{BB962C8B-B14F-4D97-AF65-F5344CB8AC3E}">
        <p14:creationId xmlns:p14="http://schemas.microsoft.com/office/powerpoint/2010/main" val="278491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err="1"/>
              <a:t>Vorhabensbeginn</a:t>
            </a:r>
            <a:endParaRPr lang="de-DE" dirty="0"/>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23</a:t>
            </a:r>
          </a:p>
        </p:txBody>
      </p:sp>
      <p:sp>
        <p:nvSpPr>
          <p:cNvPr id="6" name="Rechteck 5">
            <a:extLst>
              <a:ext uri="{FF2B5EF4-FFF2-40B4-BE49-F238E27FC236}">
                <a16:creationId xmlns="" xmlns:a16="http://schemas.microsoft.com/office/drawing/2014/main" id="{6A1CCBF5-4413-4D55-908E-E68A0A4DCB44}"/>
              </a:ext>
            </a:extLst>
          </p:cNvPr>
          <p:cNvSpPr/>
          <p:nvPr/>
        </p:nvSpPr>
        <p:spPr>
          <a:xfrm>
            <a:off x="463550" y="1884139"/>
            <a:ext cx="8216900" cy="452431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a:defRPr/>
            </a:pPr>
            <a:r>
              <a:rPr lang="de-DE" dirty="0">
                <a:latin typeface="Arial" pitchFamily="34" charset="0"/>
              </a:rPr>
              <a:t>Beschäftigungsverhältnis hinsichtlich Nebentätigkeit prüfen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Verbindliche Verträge abschließen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Büro / Geschäft einrichten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Eröffnungswerbung organisieren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Buchhaltung konzipieren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Ggf. Mitarbeiter vorbereiten und schulen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Gewerbe oder freiberufliche Tätigkeit anmelden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itchFamily="34" charset="0"/>
                <a:cs typeface="+mn-cs"/>
              </a:rPr>
              <a:t>Büro- / Geschäftseröffnung</a:t>
            </a:r>
          </a:p>
        </p:txBody>
      </p:sp>
    </p:spTree>
    <p:extLst>
      <p:ext uri="{BB962C8B-B14F-4D97-AF65-F5344CB8AC3E}">
        <p14:creationId xmlns:p14="http://schemas.microsoft.com/office/powerpoint/2010/main" val="99639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Unternehmensstart</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24</a:t>
            </a:r>
          </a:p>
        </p:txBody>
      </p:sp>
      <p:sp>
        <p:nvSpPr>
          <p:cNvPr id="5" name="Rechteck 4">
            <a:extLst>
              <a:ext uri="{FF2B5EF4-FFF2-40B4-BE49-F238E27FC236}">
                <a16:creationId xmlns="" xmlns:a16="http://schemas.microsoft.com/office/drawing/2014/main" id="{712E667E-D56B-414B-9FDD-3B99F2455F18}"/>
              </a:ext>
            </a:extLst>
          </p:cNvPr>
          <p:cNvSpPr/>
          <p:nvPr/>
        </p:nvSpPr>
        <p:spPr>
          <a:xfrm>
            <a:off x="463550" y="1884139"/>
            <a:ext cx="8216900" cy="2534027"/>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Dieser Gesamtablauf wurde in einem Rahmen von 12 Monaten gestellt, um eine Orientierung für den ungefähren proportionalen Zeitbedarf zu schaffen. Wie lange Sie wirklich für Ihre Gründung anzusetzen haben, ergibt sich aus den für Sie zutreffenden Bedingungen. Planen Sie lieber etwas mehr Zeit als zu wenig ein.</a:t>
            </a:r>
            <a:r>
              <a:rPr kumimoji="0" lang="de-DE" altLang="de-DE" sz="1800" b="0" i="0" u="none" strike="noStrike" kern="1200" cap="none" spc="0" normalizeH="0" baseline="0" noProof="0" dirty="0">
                <a:ln>
                  <a:noFill/>
                </a:ln>
                <a:solidFill>
                  <a:prstClr val="black"/>
                </a:solidFill>
                <a:effectLst/>
                <a:uLnTx/>
                <a:uFillTx/>
                <a:latin typeface="Arial" charset="0"/>
                <a:cs typeface="+mn-cs"/>
              </a:rPr>
              <a:t> </a:t>
            </a:r>
          </a:p>
        </p:txBody>
      </p:sp>
    </p:spTree>
    <p:extLst>
      <p:ext uri="{BB962C8B-B14F-4D97-AF65-F5344CB8AC3E}">
        <p14:creationId xmlns:p14="http://schemas.microsoft.com/office/powerpoint/2010/main" val="2716471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85C82F1F-134D-4C33-801D-BE908F89BBAB}"/>
              </a:ext>
            </a:extLst>
          </p:cNvPr>
          <p:cNvSpPr>
            <a:spLocks noGrp="1"/>
          </p:cNvSpPr>
          <p:nvPr>
            <p:ph idx="1"/>
          </p:nvPr>
        </p:nvSpPr>
        <p:spPr/>
        <p:txBody>
          <a:bodyPr/>
          <a:lstStyle/>
          <a:p>
            <a:endParaRPr lang="de-DE"/>
          </a:p>
        </p:txBody>
      </p:sp>
      <p:sp>
        <p:nvSpPr>
          <p:cNvPr id="3" name="Foliennummernplatzhalter 2">
            <a:extLst>
              <a:ext uri="{FF2B5EF4-FFF2-40B4-BE49-F238E27FC236}">
                <a16:creationId xmlns="" xmlns:a16="http://schemas.microsoft.com/office/drawing/2014/main" id="{10B33048-AC7A-4317-9D21-2999B3C4E1B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25</a:t>
            </a:r>
          </a:p>
        </p:txBody>
      </p:sp>
      <p:sp>
        <p:nvSpPr>
          <p:cNvPr id="4" name="Fußzeilenplatzhalter 3">
            <a:extLst>
              <a:ext uri="{FF2B5EF4-FFF2-40B4-BE49-F238E27FC236}">
                <a16:creationId xmlns="" xmlns:a16="http://schemas.microsoft.com/office/drawing/2014/main" id="{79AE45F8-025A-427C-B1E1-48A81A58568C}"/>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a:t>
            </a:r>
          </a:p>
        </p:txBody>
      </p:sp>
      <p:sp>
        <p:nvSpPr>
          <p:cNvPr id="5" name="Rectangle 2">
            <a:extLst>
              <a:ext uri="{FF2B5EF4-FFF2-40B4-BE49-F238E27FC236}">
                <a16:creationId xmlns="" xmlns:a16="http://schemas.microsoft.com/office/drawing/2014/main" id="{AD81219E-AC0A-4B54-AB3A-70A0056173D9}"/>
              </a:ext>
            </a:extLst>
          </p:cNvPr>
          <p:cNvSpPr txBox="1">
            <a:spLocks noChangeArrowheads="1"/>
          </p:cNvSpPr>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t>Grundsatz </a:t>
            </a:r>
            <a:b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br>
            <a: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t/>
            </a:r>
            <a:b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br>
            <a:r>
              <a:rPr kumimoji="0" lang="de-DE" altLang="de-DE" sz="4800" b="1" i="0" u="sng" strike="noStrike" kern="1200" cap="none" spc="0" normalizeH="0" baseline="0" noProof="0">
                <a:ln>
                  <a:noFill/>
                </a:ln>
                <a:solidFill>
                  <a:prstClr val="black"/>
                </a:solidFill>
                <a:effectLst/>
                <a:uLnTx/>
                <a:uFillTx/>
                <a:latin typeface="Arial" pitchFamily="34" charset="0"/>
                <a:cs typeface="Times New Roman" pitchFamily="18" charset="0"/>
              </a:rPr>
              <a:t>Gewerbefreiheit</a:t>
            </a:r>
            <a:r>
              <a:rPr kumimoji="0" lang="de-DE" altLang="de-DE" sz="3200" b="0" i="0" u="none" strike="noStrike" kern="1200" cap="none" spc="0" normalizeH="0" baseline="0" noProof="0">
                <a:ln>
                  <a:noFill/>
                </a:ln>
                <a:solidFill>
                  <a:prstClr val="black"/>
                </a:solidFill>
                <a:effectLst/>
                <a:uLnTx/>
                <a:uFillTx/>
                <a:latin typeface="Arial"/>
                <a:cs typeface="Arial"/>
              </a:rPr>
              <a:t> </a:t>
            </a:r>
            <a:endParaRPr kumimoji="0" lang="de-DE" altLang="de-DE" sz="3200" b="0" i="0" u="none" strike="noStrike" kern="1200" cap="none" spc="0" normalizeH="0" baseline="0" noProof="0" dirty="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3347033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0FE46064-F5D8-4A7D-A68A-5620F24249A6}"/>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2717F919-6B8A-4FEF-B5B8-289AD2887682}"/>
              </a:ext>
            </a:extLst>
          </p:cNvPr>
          <p:cNvSpPr>
            <a:spLocks noGrp="1"/>
          </p:cNvSpPr>
          <p:nvPr>
            <p:ph type="body" idx="1"/>
          </p:nvPr>
        </p:nvSpPr>
        <p:spPr/>
        <p:txBody>
          <a:bodyPr/>
          <a:lstStyle/>
          <a:p>
            <a:r>
              <a:rPr lang="de-DE" dirty="0"/>
              <a:t>Im Grundsatz gilt:</a:t>
            </a:r>
          </a:p>
        </p:txBody>
      </p:sp>
      <p:sp>
        <p:nvSpPr>
          <p:cNvPr id="4" name="Foliennummernplatzhalter 3">
            <a:extLst>
              <a:ext uri="{FF2B5EF4-FFF2-40B4-BE49-F238E27FC236}">
                <a16:creationId xmlns="" xmlns:a16="http://schemas.microsoft.com/office/drawing/2014/main" id="{7DB959E5-0F30-4C08-8920-BB9956907272}"/>
              </a:ext>
            </a:extLst>
          </p:cNvPr>
          <p:cNvSpPr>
            <a:spLocks noGrp="1"/>
          </p:cNvSpPr>
          <p:nvPr>
            <p:ph type="sldNum" sz="quarter" idx="12"/>
          </p:nvPr>
        </p:nvSpPr>
        <p:spPr/>
        <p:txBody>
          <a:bodyPr/>
          <a:lstStyle/>
          <a:p>
            <a:endParaRPr lang="de-DE" dirty="0"/>
          </a:p>
        </p:txBody>
      </p:sp>
      <p:sp>
        <p:nvSpPr>
          <p:cNvPr id="5" name="Textfeld 4">
            <a:extLst>
              <a:ext uri="{FF2B5EF4-FFF2-40B4-BE49-F238E27FC236}">
                <a16:creationId xmlns="" xmlns:a16="http://schemas.microsoft.com/office/drawing/2014/main" id="{F07C929C-B2F8-4B55-96CF-BDEBA00DC0C5}"/>
              </a:ext>
            </a:extLst>
          </p:cNvPr>
          <p:cNvSpPr txBox="1">
            <a:spLocks noChangeArrowheads="1"/>
          </p:cNvSpPr>
          <p:nvPr/>
        </p:nvSpPr>
        <p:spPr bwMode="auto">
          <a:xfrm>
            <a:off x="439484" y="1884139"/>
            <a:ext cx="82359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endParaRPr lang="de-DE" altLang="de-DE" b="1" dirty="0">
              <a:solidFill>
                <a:srgbClr val="FF0000"/>
              </a:solidFill>
            </a:endParaRPr>
          </a:p>
          <a:p>
            <a:pPr algn="ctr"/>
            <a:r>
              <a:rPr lang="de-DE" altLang="de-DE" b="1" dirty="0">
                <a:solidFill>
                  <a:srgbClr val="FF0000"/>
                </a:solidFill>
              </a:rPr>
              <a:t>Im Nebenerwerb sind die gleichen Voraussetzungen (rechtlich und steuerlich) für die Selbständigkeit zu erfüllen wie im Vollerwerb!</a:t>
            </a:r>
          </a:p>
        </p:txBody>
      </p:sp>
    </p:spTree>
    <p:extLst>
      <p:ext uri="{BB962C8B-B14F-4D97-AF65-F5344CB8AC3E}">
        <p14:creationId xmlns:p14="http://schemas.microsoft.com/office/powerpoint/2010/main" val="3707207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B3A9287-56CE-4853-8C8C-5297FA226718}"/>
              </a:ext>
            </a:extLst>
          </p:cNvPr>
          <p:cNvSpPr>
            <a:spLocks noGrp="1"/>
          </p:cNvSpPr>
          <p:nvPr>
            <p:ph type="title"/>
          </p:nvPr>
        </p:nvSpPr>
        <p:spPr/>
        <p:txBody>
          <a:bodyPr/>
          <a:lstStyle/>
          <a:p>
            <a:endParaRPr lang="de-DE"/>
          </a:p>
        </p:txBody>
      </p:sp>
      <p:sp>
        <p:nvSpPr>
          <p:cNvPr id="3" name="Inhaltsplatzhalter 2">
            <a:extLst>
              <a:ext uri="{FF2B5EF4-FFF2-40B4-BE49-F238E27FC236}">
                <a16:creationId xmlns="" xmlns:a16="http://schemas.microsoft.com/office/drawing/2014/main" id="{9C75EDB4-C2C8-4E85-838C-038D2A2F4B05}"/>
              </a:ext>
            </a:extLst>
          </p:cNvPr>
          <p:cNvSpPr>
            <a:spLocks noGrp="1"/>
          </p:cNvSpPr>
          <p:nvPr>
            <p:ph sz="half" idx="1"/>
          </p:nvPr>
        </p:nvSpPr>
        <p:spPr/>
        <p:txBody>
          <a:bodyPr/>
          <a:lstStyle/>
          <a:p>
            <a:pPr lvl="0">
              <a:lnSpc>
                <a:spcPct val="90000"/>
              </a:lnSpc>
            </a:pPr>
            <a:endParaRPr lang="de-DE" altLang="de-DE" sz="1900" dirty="0">
              <a:solidFill>
                <a:prstClr val="black"/>
              </a:solidFill>
              <a:latin typeface="Arial" pitchFamily="34" charset="0"/>
            </a:endParaRPr>
          </a:p>
          <a:p>
            <a:pPr lvl="0">
              <a:lnSpc>
                <a:spcPct val="90000"/>
              </a:lnSpc>
            </a:pPr>
            <a:endParaRPr lang="de-DE" altLang="de-DE" sz="1800" dirty="0">
              <a:solidFill>
                <a:prstClr val="black"/>
              </a:solidFill>
              <a:latin typeface="Arial" pitchFamily="34" charset="0"/>
            </a:endParaRPr>
          </a:p>
          <a:p>
            <a:pPr marL="457200" indent="-457200">
              <a:lnSpc>
                <a:spcPct val="90000"/>
              </a:lnSpc>
            </a:pPr>
            <a:r>
              <a:rPr lang="de-DE" altLang="de-DE" sz="1800" b="1" u="sng" dirty="0">
                <a:latin typeface="Arial" pitchFamily="34" charset="0"/>
                <a:cs typeface="Times New Roman" pitchFamily="18" charset="0"/>
              </a:rPr>
              <a:t>1. Freier Beruf </a:t>
            </a:r>
            <a:endParaRPr lang="de-DE" altLang="de-DE" sz="1800" dirty="0">
              <a:latin typeface="Arial" pitchFamily="34" charset="0"/>
              <a:cs typeface="Times New Roman" pitchFamily="18" charset="0"/>
            </a:endParaRPr>
          </a:p>
          <a:p>
            <a:pPr marL="457200" indent="-457200">
              <a:lnSpc>
                <a:spcPct val="90000"/>
              </a:lnSpc>
            </a:pPr>
            <a:r>
              <a:rPr lang="de-DE" altLang="de-DE" sz="1800" dirty="0">
                <a:latin typeface="Arial" pitchFamily="34" charset="0"/>
                <a:cs typeface="Times New Roman" pitchFamily="18" charset="0"/>
              </a:rPr>
              <a:t> </a:t>
            </a:r>
          </a:p>
          <a:p>
            <a:pPr marL="457200" indent="-457200">
              <a:lnSpc>
                <a:spcPct val="90000"/>
              </a:lnSpc>
              <a:spcBef>
                <a:spcPct val="0"/>
              </a:spcBef>
            </a:pPr>
            <a:r>
              <a:rPr lang="de-DE" altLang="de-DE" sz="1800" dirty="0">
                <a:latin typeface="Arial" pitchFamily="34" charset="0"/>
                <a:cs typeface="Times New Roman" pitchFamily="18" charset="0"/>
              </a:rPr>
              <a:t>Ärzte, Rechtsanwälte und</a:t>
            </a:r>
          </a:p>
          <a:p>
            <a:pPr marL="457200" indent="-457200">
              <a:lnSpc>
                <a:spcPct val="90000"/>
              </a:lnSpc>
              <a:spcBef>
                <a:spcPct val="0"/>
              </a:spcBef>
            </a:pPr>
            <a:r>
              <a:rPr lang="de-DE" altLang="de-DE" sz="1800" dirty="0">
                <a:latin typeface="Arial" pitchFamily="34" charset="0"/>
                <a:cs typeface="Times New Roman" pitchFamily="18" charset="0"/>
              </a:rPr>
              <a:t>Architekten sind typisch</a:t>
            </a:r>
          </a:p>
          <a:p>
            <a:pPr marL="457200" indent="-457200">
              <a:lnSpc>
                <a:spcPct val="90000"/>
              </a:lnSpc>
              <a:spcBef>
                <a:spcPct val="0"/>
              </a:spcBef>
            </a:pPr>
            <a:r>
              <a:rPr lang="de-DE" altLang="de-DE" sz="1800" dirty="0">
                <a:latin typeface="Arial" pitchFamily="34" charset="0"/>
                <a:cs typeface="Times New Roman" pitchFamily="18" charset="0"/>
              </a:rPr>
              <a:t>Vertreter der „Freien Berufe“. </a:t>
            </a:r>
          </a:p>
          <a:p>
            <a:pPr marL="457200" indent="-457200">
              <a:lnSpc>
                <a:spcPct val="90000"/>
              </a:lnSpc>
              <a:spcBef>
                <a:spcPct val="0"/>
              </a:spcBef>
            </a:pPr>
            <a:r>
              <a:rPr lang="de-DE" altLang="de-DE" sz="1800" dirty="0">
                <a:latin typeface="Arial" pitchFamily="34" charset="0"/>
                <a:cs typeface="Times New Roman" pitchFamily="18" charset="0"/>
              </a:rPr>
              <a:t>Bei diesen Tätigkeiten steht eine</a:t>
            </a:r>
          </a:p>
          <a:p>
            <a:pPr marL="457200" indent="-457200">
              <a:lnSpc>
                <a:spcPct val="90000"/>
              </a:lnSpc>
              <a:spcBef>
                <a:spcPct val="0"/>
              </a:spcBef>
            </a:pPr>
            <a:r>
              <a:rPr lang="de-DE" altLang="de-DE" sz="1800" dirty="0">
                <a:latin typeface="Arial" pitchFamily="34" charset="0"/>
                <a:cs typeface="Times New Roman" pitchFamily="18" charset="0"/>
              </a:rPr>
              <a:t>geistige, künstlerische oder </a:t>
            </a:r>
          </a:p>
          <a:p>
            <a:pPr marL="457200" indent="-457200">
              <a:lnSpc>
                <a:spcPct val="90000"/>
              </a:lnSpc>
              <a:spcBef>
                <a:spcPct val="0"/>
              </a:spcBef>
            </a:pPr>
            <a:r>
              <a:rPr lang="de-DE" altLang="de-DE" sz="1800" dirty="0">
                <a:latin typeface="Arial" pitchFamily="34" charset="0"/>
                <a:cs typeface="Times New Roman" pitchFamily="18" charset="0"/>
              </a:rPr>
              <a:t>wissenschaftliche Tätigkeit </a:t>
            </a:r>
          </a:p>
          <a:p>
            <a:pPr marL="457200" indent="-457200">
              <a:lnSpc>
                <a:spcPct val="90000"/>
              </a:lnSpc>
              <a:spcBef>
                <a:spcPct val="0"/>
              </a:spcBef>
            </a:pPr>
            <a:r>
              <a:rPr lang="de-DE" altLang="de-DE" sz="1800" dirty="0">
                <a:latin typeface="Arial" pitchFamily="34" charset="0"/>
                <a:cs typeface="Times New Roman" pitchFamily="18" charset="0"/>
              </a:rPr>
              <a:t>im Vordergrund. Über die jeweils</a:t>
            </a:r>
          </a:p>
          <a:p>
            <a:pPr marL="457200" indent="-457200">
              <a:lnSpc>
                <a:spcPct val="90000"/>
              </a:lnSpc>
              <a:spcBef>
                <a:spcPct val="0"/>
              </a:spcBef>
            </a:pPr>
            <a:r>
              <a:rPr lang="de-DE" altLang="de-DE" sz="1800" dirty="0">
                <a:latin typeface="Arial" pitchFamily="34" charset="0"/>
                <a:cs typeface="Times New Roman" pitchFamily="18" charset="0"/>
              </a:rPr>
              <a:t>geltenden Zulassungs- und </a:t>
            </a:r>
          </a:p>
          <a:p>
            <a:pPr marL="457200" indent="-457200">
              <a:lnSpc>
                <a:spcPct val="90000"/>
              </a:lnSpc>
              <a:spcBef>
                <a:spcPct val="0"/>
              </a:spcBef>
            </a:pPr>
            <a:r>
              <a:rPr lang="de-DE" altLang="de-DE" sz="1800" dirty="0">
                <a:latin typeface="Arial" pitchFamily="34" charset="0"/>
                <a:cs typeface="Times New Roman" pitchFamily="18" charset="0"/>
              </a:rPr>
              <a:t>Berufsausübungsbestimmungen</a:t>
            </a:r>
          </a:p>
          <a:p>
            <a:pPr marL="457200" indent="-457200">
              <a:lnSpc>
                <a:spcPct val="90000"/>
              </a:lnSpc>
              <a:spcBef>
                <a:spcPct val="0"/>
              </a:spcBef>
            </a:pPr>
            <a:r>
              <a:rPr lang="de-DE" altLang="de-DE" sz="1800" dirty="0">
                <a:latin typeface="Arial" pitchFamily="34" charset="0"/>
                <a:cs typeface="Times New Roman" pitchFamily="18" charset="0"/>
              </a:rPr>
              <a:t>informieren die jeweils </a:t>
            </a:r>
          </a:p>
          <a:p>
            <a:pPr marL="457200" indent="-457200">
              <a:lnSpc>
                <a:spcPct val="90000"/>
              </a:lnSpc>
              <a:spcBef>
                <a:spcPct val="0"/>
              </a:spcBef>
            </a:pPr>
            <a:r>
              <a:rPr lang="de-DE" altLang="de-DE" sz="1800" dirty="0">
                <a:latin typeface="Arial" pitchFamily="34" charset="0"/>
                <a:cs typeface="Times New Roman" pitchFamily="18" charset="0"/>
              </a:rPr>
              <a:t>zuständigen berufsständischen </a:t>
            </a:r>
          </a:p>
          <a:p>
            <a:pPr marL="457200" indent="-457200">
              <a:lnSpc>
                <a:spcPct val="90000"/>
              </a:lnSpc>
              <a:spcBef>
                <a:spcPct val="0"/>
              </a:spcBef>
            </a:pPr>
            <a:r>
              <a:rPr lang="de-DE" altLang="de-DE" sz="1800" dirty="0">
                <a:latin typeface="Arial" pitchFamily="34" charset="0"/>
                <a:cs typeface="Times New Roman" pitchFamily="18" charset="0"/>
              </a:rPr>
              <a:t>Vertretungen wie Ärztekammer,</a:t>
            </a:r>
          </a:p>
          <a:p>
            <a:pPr marL="457200" indent="-457200">
              <a:lnSpc>
                <a:spcPct val="90000"/>
              </a:lnSpc>
              <a:spcBef>
                <a:spcPct val="0"/>
              </a:spcBef>
            </a:pPr>
            <a:r>
              <a:rPr lang="de-DE" altLang="de-DE" sz="1800" dirty="0">
                <a:latin typeface="Arial" pitchFamily="34" charset="0"/>
                <a:cs typeface="Times New Roman" pitchFamily="18" charset="0"/>
              </a:rPr>
              <a:t>Anwaltskammer und </a:t>
            </a:r>
          </a:p>
          <a:p>
            <a:pPr marL="457200" indent="-457200">
              <a:lnSpc>
                <a:spcPct val="90000"/>
              </a:lnSpc>
              <a:spcBef>
                <a:spcPct val="0"/>
              </a:spcBef>
            </a:pPr>
            <a:r>
              <a:rPr lang="de-DE" altLang="de-DE" sz="1800" dirty="0">
                <a:latin typeface="Arial" pitchFamily="34" charset="0"/>
                <a:cs typeface="Times New Roman" pitchFamily="18" charset="0"/>
              </a:rPr>
              <a:t>Architektenkammer.</a:t>
            </a:r>
          </a:p>
        </p:txBody>
      </p:sp>
      <p:sp>
        <p:nvSpPr>
          <p:cNvPr id="4" name="Inhaltsplatzhalter 3">
            <a:extLst>
              <a:ext uri="{FF2B5EF4-FFF2-40B4-BE49-F238E27FC236}">
                <a16:creationId xmlns="" xmlns:a16="http://schemas.microsoft.com/office/drawing/2014/main" id="{0E719D13-CCE0-4A5C-9F4C-40A63A78B369}"/>
              </a:ext>
            </a:extLst>
          </p:cNvPr>
          <p:cNvSpPr>
            <a:spLocks noGrp="1"/>
          </p:cNvSpPr>
          <p:nvPr>
            <p:ph sz="half" idx="2"/>
          </p:nvPr>
        </p:nvSpPr>
        <p:spPr/>
        <p:txBody>
          <a:bodyPr/>
          <a:lstStyle/>
          <a:p>
            <a:pPr>
              <a:lnSpc>
                <a:spcPct val="90000"/>
              </a:lnSpc>
            </a:pPr>
            <a:r>
              <a:rPr lang="de-DE" sz="1800" dirty="0"/>
              <a:t>Selbstvertrauen und -bewusstsein</a:t>
            </a:r>
            <a:br>
              <a:rPr lang="de-DE" sz="1800" dirty="0"/>
            </a:br>
            <a:r>
              <a:rPr lang="de-DE" sz="1800" dirty="0"/>
              <a:t/>
            </a:r>
            <a:br>
              <a:rPr lang="de-DE" sz="1800" dirty="0"/>
            </a:br>
            <a:r>
              <a:rPr lang="de-DE" altLang="de-DE" sz="1800" b="1" u="sng" dirty="0">
                <a:latin typeface="Arial" pitchFamily="34" charset="0"/>
                <a:cs typeface="Times New Roman" pitchFamily="18" charset="0"/>
              </a:rPr>
              <a:t>2a. Gewerbebetrieb</a:t>
            </a:r>
          </a:p>
          <a:p>
            <a:pPr>
              <a:lnSpc>
                <a:spcPct val="90000"/>
              </a:lnSpc>
            </a:pPr>
            <a:r>
              <a:rPr lang="de-DE" altLang="de-DE" sz="1800" b="1" u="sng" dirty="0">
                <a:latin typeface="Arial" pitchFamily="34" charset="0"/>
                <a:cs typeface="Times New Roman" pitchFamily="18" charset="0"/>
              </a:rPr>
              <a:t>(Handel, Dienstleistung):</a:t>
            </a:r>
            <a:endParaRPr lang="de-DE" altLang="de-DE" sz="1800" dirty="0">
              <a:latin typeface="Arial" pitchFamily="34" charset="0"/>
              <a:cs typeface="Times New Roman" pitchFamily="18" charset="0"/>
            </a:endParaRPr>
          </a:p>
          <a:p>
            <a:pPr>
              <a:lnSpc>
                <a:spcPct val="90000"/>
              </a:lnSpc>
            </a:pP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Merkmale eines Gewerbebetriebs:</a:t>
            </a:r>
          </a:p>
          <a:p>
            <a:pPr>
              <a:lnSpc>
                <a:spcPct val="90000"/>
              </a:lnSpc>
            </a:pP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Selbstständigkeit</a:t>
            </a:r>
            <a:br>
              <a:rPr lang="de-DE" altLang="de-DE" sz="1800" dirty="0">
                <a:latin typeface="Arial" pitchFamily="34" charset="0"/>
                <a:cs typeface="Times New Roman" pitchFamily="18" charset="0"/>
              </a:rPr>
            </a:b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Nachhaltigkeit</a:t>
            </a:r>
            <a:br>
              <a:rPr lang="de-DE" altLang="de-DE" sz="1800" dirty="0">
                <a:latin typeface="Arial" pitchFamily="34" charset="0"/>
                <a:cs typeface="Times New Roman" pitchFamily="18" charset="0"/>
              </a:rPr>
            </a:b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Gewinnerzielungsabsicht</a:t>
            </a:r>
          </a:p>
          <a:p>
            <a:pPr>
              <a:lnSpc>
                <a:spcPct val="90000"/>
              </a:lnSpc>
            </a:pPr>
            <a:r>
              <a:rPr lang="de-DE" altLang="de-DE" sz="1800" dirty="0">
                <a:latin typeface="Arial" pitchFamily="34" charset="0"/>
                <a:cs typeface="Times New Roman" pitchFamily="18" charset="0"/>
              </a:rPr>
              <a:t> </a:t>
            </a:r>
          </a:p>
          <a:p>
            <a:pPr>
              <a:lnSpc>
                <a:spcPct val="90000"/>
              </a:lnSpc>
            </a:pPr>
            <a:r>
              <a:rPr lang="de-DE" altLang="de-DE" sz="1800" b="1" u="sng" dirty="0">
                <a:latin typeface="Arial" pitchFamily="34" charset="0"/>
                <a:cs typeface="Times New Roman" pitchFamily="18" charset="0"/>
              </a:rPr>
              <a:t>2b. Gewerbebetrieb</a:t>
            </a:r>
          </a:p>
          <a:p>
            <a:pPr>
              <a:lnSpc>
                <a:spcPct val="90000"/>
              </a:lnSpc>
            </a:pPr>
            <a:r>
              <a:rPr lang="de-DE" altLang="de-DE" sz="1800" b="1" u="sng" dirty="0">
                <a:latin typeface="Arial" pitchFamily="34" charset="0"/>
                <a:cs typeface="Times New Roman" pitchFamily="18" charset="0"/>
              </a:rPr>
              <a:t>(Handwerk):</a:t>
            </a:r>
          </a:p>
          <a:p>
            <a:pPr>
              <a:lnSpc>
                <a:spcPct val="90000"/>
              </a:lnSpc>
            </a:pPr>
            <a:r>
              <a:rPr lang="de-DE" altLang="de-DE" sz="1800" dirty="0">
                <a:latin typeface="Arial" pitchFamily="34" charset="0"/>
                <a:cs typeface="Times New Roman" pitchFamily="18" charset="0"/>
              </a:rPr>
              <a:t>Änderungen seit 30.12.2003</a:t>
            </a:r>
          </a:p>
          <a:p>
            <a:endParaRPr lang="de-DE" sz="1800" dirty="0"/>
          </a:p>
        </p:txBody>
      </p:sp>
      <p:sp>
        <p:nvSpPr>
          <p:cNvPr id="5" name="Textplatzhalter 4">
            <a:extLst>
              <a:ext uri="{FF2B5EF4-FFF2-40B4-BE49-F238E27FC236}">
                <a16:creationId xmlns="" xmlns:a16="http://schemas.microsoft.com/office/drawing/2014/main" id="{D28F07BF-CBEF-457D-AAAF-0533D84D4F44}"/>
              </a:ext>
            </a:extLst>
          </p:cNvPr>
          <p:cNvSpPr>
            <a:spLocks noGrp="1"/>
          </p:cNvSpPr>
          <p:nvPr>
            <p:ph type="body" idx="10"/>
          </p:nvPr>
        </p:nvSpPr>
        <p:spPr/>
        <p:txBody>
          <a:bodyPr/>
          <a:lstStyle/>
          <a:p>
            <a:r>
              <a:rPr lang="de-DE" dirty="0"/>
              <a:t>Arten der Selbständigkeit</a:t>
            </a:r>
          </a:p>
        </p:txBody>
      </p:sp>
      <p:sp>
        <p:nvSpPr>
          <p:cNvPr id="6" name="Fußzeilenplatzhalter 3">
            <a:extLst>
              <a:ext uri="{FF2B5EF4-FFF2-40B4-BE49-F238E27FC236}">
                <a16:creationId xmlns="" xmlns:a16="http://schemas.microsoft.com/office/drawing/2014/main" id="{DD3D4522-F4C4-44B5-BBA1-7CDBA382A8D5}"/>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C0C0C0"/>
                </a:solidFill>
                <a:effectLst/>
                <a:uLnTx/>
                <a:uFillTx/>
                <a:latin typeface="Calibri" panose="020F0502020204030204" pitchFamily="34" charset="0"/>
                <a:cs typeface="Calibri" panose="020F0502020204030204" pitchFamily="34" charset="0"/>
              </a:rPr>
              <a:t>Gründen im Nebenerwerb</a:t>
            </a:r>
          </a:p>
        </p:txBody>
      </p:sp>
      <p:sp>
        <p:nvSpPr>
          <p:cNvPr id="7" name="Foliennummernplatzhalter 2">
            <a:extLst>
              <a:ext uri="{FF2B5EF4-FFF2-40B4-BE49-F238E27FC236}">
                <a16:creationId xmlns="" xmlns:a16="http://schemas.microsoft.com/office/drawing/2014/main" id="{C5BEEF0E-A6EE-4137-8B0A-9A65A989915C}"/>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C0C0C0"/>
                </a:solidFill>
                <a:effectLst/>
                <a:uLnTx/>
                <a:uFillTx/>
                <a:latin typeface="Calibri" panose="020F0502020204030204" pitchFamily="34" charset="0"/>
                <a:cs typeface="Calibri" panose="020F0502020204030204" pitchFamily="34" charset="0"/>
              </a:rPr>
              <a:t>26</a:t>
            </a:r>
          </a:p>
        </p:txBody>
      </p:sp>
    </p:spTree>
    <p:extLst>
      <p:ext uri="{BB962C8B-B14F-4D97-AF65-F5344CB8AC3E}">
        <p14:creationId xmlns:p14="http://schemas.microsoft.com/office/powerpoint/2010/main" val="244831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85C82F1F-134D-4C33-801D-BE908F89BBAB}"/>
              </a:ext>
            </a:extLst>
          </p:cNvPr>
          <p:cNvSpPr>
            <a:spLocks noGrp="1"/>
          </p:cNvSpPr>
          <p:nvPr>
            <p:ph idx="1"/>
          </p:nvPr>
        </p:nvSpPr>
        <p:spPr/>
        <p:txBody>
          <a:bodyPr/>
          <a:lstStyle/>
          <a:p>
            <a:endParaRPr lang="de-DE" dirty="0"/>
          </a:p>
        </p:txBody>
      </p:sp>
      <p:sp>
        <p:nvSpPr>
          <p:cNvPr id="3" name="Foliennummernplatzhalter 2">
            <a:extLst>
              <a:ext uri="{FF2B5EF4-FFF2-40B4-BE49-F238E27FC236}">
                <a16:creationId xmlns="" xmlns:a16="http://schemas.microsoft.com/office/drawing/2014/main" id="{10B33048-AC7A-4317-9D21-2999B3C4E1B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57C6AF-C1FF-6140-89C1-E3C03D68B29C}"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4" name="Fußzeilenplatzhalter 3">
            <a:extLst>
              <a:ext uri="{FF2B5EF4-FFF2-40B4-BE49-F238E27FC236}">
                <a16:creationId xmlns="" xmlns:a16="http://schemas.microsoft.com/office/drawing/2014/main" id="{79AE45F8-025A-427C-B1E1-48A81A58568C}"/>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a:t>
            </a:r>
          </a:p>
        </p:txBody>
      </p:sp>
      <p:pic>
        <p:nvPicPr>
          <p:cNvPr id="6" name="Picture 6">
            <a:extLst>
              <a:ext uri="{FF2B5EF4-FFF2-40B4-BE49-F238E27FC236}">
                <a16:creationId xmlns="" xmlns:a16="http://schemas.microsoft.com/office/drawing/2014/main" id="{7CA09E73-3C71-4B52-B3B4-1FAEE8E5289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9725" y="-17962"/>
            <a:ext cx="6887075" cy="6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platzhalter 4">
            <a:extLst>
              <a:ext uri="{FF2B5EF4-FFF2-40B4-BE49-F238E27FC236}">
                <a16:creationId xmlns="" xmlns:a16="http://schemas.microsoft.com/office/drawing/2014/main" id="{7DBD8301-82DB-4EDB-8DE3-6E23032C2A95}"/>
              </a:ext>
            </a:extLst>
          </p:cNvPr>
          <p:cNvSpPr>
            <a:spLocks noGrp="1"/>
          </p:cNvSpPr>
          <p:nvPr/>
        </p:nvSpPr>
        <p:spPr bwMode="auto">
          <a:xfrm>
            <a:off x="1" y="3399185"/>
            <a:ext cx="179972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20000"/>
              </a:spcBef>
              <a:spcAft>
                <a:spcPct val="0"/>
              </a:spcAft>
              <a:buClrTx/>
              <a:buSzTx/>
              <a:buFont typeface="Arial" charset="0"/>
              <a:buNone/>
              <a:tabLst/>
              <a:defRPr/>
            </a:pPr>
            <a:r>
              <a:rPr kumimoji="0" lang="de-DE" sz="1800" b="1" i="0" u="none" strike="noStrike" kern="1200" cap="none" spc="0" normalizeH="0" baseline="0" noProof="0" dirty="0">
                <a:ln>
                  <a:noFill/>
                </a:ln>
                <a:solidFill>
                  <a:prstClr val="white"/>
                </a:solidFill>
                <a:effectLst/>
                <a:uLnTx/>
                <a:uFillTx/>
                <a:latin typeface="Arial"/>
                <a:cs typeface="Arial"/>
              </a:rPr>
              <a:t>Freiberuflich?</a:t>
            </a:r>
          </a:p>
        </p:txBody>
      </p:sp>
    </p:spTree>
    <p:extLst>
      <p:ext uri="{BB962C8B-B14F-4D97-AF65-F5344CB8AC3E}">
        <p14:creationId xmlns:p14="http://schemas.microsoft.com/office/powerpoint/2010/main" val="3920450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85C82F1F-134D-4C33-801D-BE908F89BBAB}"/>
              </a:ext>
            </a:extLst>
          </p:cNvPr>
          <p:cNvSpPr>
            <a:spLocks noGrp="1"/>
          </p:cNvSpPr>
          <p:nvPr>
            <p:ph idx="1"/>
          </p:nvPr>
        </p:nvSpPr>
        <p:spPr/>
        <p:txBody>
          <a:bodyPr/>
          <a:lstStyle/>
          <a:p>
            <a:endParaRPr lang="de-DE" dirty="0"/>
          </a:p>
        </p:txBody>
      </p:sp>
      <p:sp>
        <p:nvSpPr>
          <p:cNvPr id="3" name="Foliennummernplatzhalter 2">
            <a:extLst>
              <a:ext uri="{FF2B5EF4-FFF2-40B4-BE49-F238E27FC236}">
                <a16:creationId xmlns="" xmlns:a16="http://schemas.microsoft.com/office/drawing/2014/main" id="{10B33048-AC7A-4317-9D21-2999B3C4E1B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4" name="Fußzeilenplatzhalter 3">
            <a:extLst>
              <a:ext uri="{FF2B5EF4-FFF2-40B4-BE49-F238E27FC236}">
                <a16:creationId xmlns="" xmlns:a16="http://schemas.microsoft.com/office/drawing/2014/main" id="{79AE45F8-025A-427C-B1E1-48A81A58568C}"/>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a:t>
            </a:r>
          </a:p>
        </p:txBody>
      </p:sp>
      <p:sp>
        <p:nvSpPr>
          <p:cNvPr id="8" name="Textplatzhalter 4">
            <a:extLst>
              <a:ext uri="{FF2B5EF4-FFF2-40B4-BE49-F238E27FC236}">
                <a16:creationId xmlns="" xmlns:a16="http://schemas.microsoft.com/office/drawing/2014/main" id="{7DBD8301-82DB-4EDB-8DE3-6E23032C2A95}"/>
              </a:ext>
            </a:extLst>
          </p:cNvPr>
          <p:cNvSpPr>
            <a:spLocks noGrp="1"/>
          </p:cNvSpPr>
          <p:nvPr/>
        </p:nvSpPr>
        <p:spPr bwMode="auto">
          <a:xfrm>
            <a:off x="1" y="3399185"/>
            <a:ext cx="1799724" cy="522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20000"/>
              </a:spcBef>
              <a:spcAft>
                <a:spcPct val="0"/>
              </a:spcAft>
              <a:buClrTx/>
              <a:buSzTx/>
              <a:buFont typeface="Arial" charset="0"/>
              <a:buNone/>
              <a:tabLst/>
              <a:defRPr/>
            </a:pPr>
            <a:r>
              <a:rPr kumimoji="0" lang="de-DE" sz="1800" b="1" i="0" u="none" strike="noStrike" kern="1200" cap="none" spc="0" normalizeH="0" baseline="0" noProof="0" dirty="0">
                <a:ln>
                  <a:noFill/>
                </a:ln>
                <a:solidFill>
                  <a:prstClr val="white"/>
                </a:solidFill>
                <a:effectLst/>
                <a:uLnTx/>
                <a:uFillTx/>
                <a:latin typeface="Arial"/>
                <a:cs typeface="Arial"/>
              </a:rPr>
              <a:t>Freiberuflich?</a:t>
            </a:r>
          </a:p>
        </p:txBody>
      </p:sp>
      <p:pic>
        <p:nvPicPr>
          <p:cNvPr id="7" name="Picture 6">
            <a:extLst>
              <a:ext uri="{FF2B5EF4-FFF2-40B4-BE49-F238E27FC236}">
                <a16:creationId xmlns="" xmlns:a16="http://schemas.microsoft.com/office/drawing/2014/main" id="{05046B45-6FED-499D-BBAA-24C8001D094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39752" y="-29815"/>
            <a:ext cx="46672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03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err="1"/>
              <a:t>Problemtik</a:t>
            </a:r>
            <a:r>
              <a:rPr lang="de-DE" dirty="0"/>
              <a:t>: Beispiel Ebay</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pic>
        <p:nvPicPr>
          <p:cNvPr id="6" name="Picture 2">
            <a:extLst>
              <a:ext uri="{FF2B5EF4-FFF2-40B4-BE49-F238E27FC236}">
                <a16:creationId xmlns="" xmlns:a16="http://schemas.microsoft.com/office/drawing/2014/main" id="{08EE601A-68EE-4CAA-90A1-DD0A520065F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6642" y="1988840"/>
            <a:ext cx="2402359"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 xmlns:a16="http://schemas.microsoft.com/office/drawing/2014/main" id="{6070A0F7-5448-4F40-B3C3-47F4F8F49AD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67944" y="1931564"/>
            <a:ext cx="258445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9">
            <a:extLst>
              <a:ext uri="{FF2B5EF4-FFF2-40B4-BE49-F238E27FC236}">
                <a16:creationId xmlns="" xmlns:a16="http://schemas.microsoft.com/office/drawing/2014/main" id="{4B3BAAA6-F8A0-4866-915F-B506A97666CC}"/>
              </a:ext>
            </a:extLst>
          </p:cNvPr>
          <p:cNvSpPr>
            <a:spLocks noChangeArrowheads="1"/>
          </p:cNvSpPr>
          <p:nvPr/>
        </p:nvSpPr>
        <p:spPr bwMode="auto">
          <a:xfrm>
            <a:off x="4067944" y="5977064"/>
            <a:ext cx="43211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457200" marR="0" lvl="0" indent="-457200" algn="l" defTabSz="914400" rtl="0" eaLnBrk="1" fontAlgn="base" latinLnBrk="0" hangingPunct="1">
              <a:lnSpc>
                <a:spcPct val="90000"/>
              </a:lnSpc>
              <a:spcBef>
                <a:spcPct val="2000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Quelle: startingup Jun/Jul/Aug 2007, Seite 35.</a:t>
            </a:r>
          </a:p>
          <a:p>
            <a:pPr marL="457200" marR="0" lvl="0" indent="-457200" algn="l" defTabSz="914400" rtl="0" eaLnBrk="1" fontAlgn="base" latinLnBrk="0" hangingPunct="1">
              <a:lnSpc>
                <a:spcPct val="90000"/>
              </a:lnSpc>
              <a:spcBef>
                <a:spcPct val="20000"/>
              </a:spcBef>
              <a:spcAft>
                <a:spcPct val="0"/>
              </a:spcAft>
              <a:buClrTx/>
              <a:buSzTx/>
              <a:buFontTx/>
              <a:buChar char="•"/>
              <a:tabLst/>
              <a:defRPr/>
            </a:pPr>
            <a:endParaRPr kumimoji="0" lang="de-DE" altLang="de-DE" sz="2600" b="0" i="0" u="none" strike="noStrike" kern="1200" cap="none" spc="0" normalizeH="0" baseline="0" noProof="0" dirty="0">
              <a:ln>
                <a:noFill/>
              </a:ln>
              <a:solidFill>
                <a:prstClr val="black"/>
              </a:solidFill>
              <a:effectLst/>
              <a:uLnTx/>
              <a:uFillTx/>
              <a:latin typeface="Arial" pitchFamily="34" charset="0"/>
              <a:cs typeface="+mn-cs"/>
            </a:endParaRPr>
          </a:p>
        </p:txBody>
      </p:sp>
      <p:sp>
        <p:nvSpPr>
          <p:cNvPr id="11" name="Rechteck 10">
            <a:extLst>
              <a:ext uri="{FF2B5EF4-FFF2-40B4-BE49-F238E27FC236}">
                <a16:creationId xmlns="" xmlns:a16="http://schemas.microsoft.com/office/drawing/2014/main" id="{3941F7B3-2F91-4107-8126-AFCA38B5A1A9}"/>
              </a:ext>
            </a:extLst>
          </p:cNvPr>
          <p:cNvSpPr/>
          <p:nvPr/>
        </p:nvSpPr>
        <p:spPr>
          <a:xfrm>
            <a:off x="3259001" y="6610515"/>
            <a:ext cx="3438762" cy="286232"/>
          </a:xfrm>
          <a:prstGeom prst="rect">
            <a:avLst/>
          </a:prstGeom>
        </p:spPr>
        <p:txBody>
          <a:bodyPr wrap="none">
            <a:spAutoFit/>
          </a:bodyPr>
          <a:lstStyle/>
          <a:p>
            <a:pPr marL="457200" marR="0" lvl="0" indent="-457200" algn="l" defTabSz="914400" rtl="0" eaLnBrk="1" fontAlgn="base" latinLnBrk="0" hangingPunct="1">
              <a:lnSpc>
                <a:spcPct val="9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itchFamily="34" charset="0"/>
                <a:cs typeface="+mn-cs"/>
              </a:rPr>
              <a:t>Quelle: Computer Bild 20/2006, Seite 10.</a:t>
            </a:r>
          </a:p>
        </p:txBody>
      </p:sp>
    </p:spTree>
    <p:extLst>
      <p:ext uri="{BB962C8B-B14F-4D97-AF65-F5344CB8AC3E}">
        <p14:creationId xmlns:p14="http://schemas.microsoft.com/office/powerpoint/2010/main" val="416658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ppt_x"/>
                                          </p:val>
                                        </p:tav>
                                        <p:tav tm="100000">
                                          <p:val>
                                            <p:strVal val="#ppt_x"/>
                                          </p:val>
                                        </p:tav>
                                      </p:tavLst>
                                    </p:anim>
                                    <p:anim calcmode="lin" valueType="num">
                                      <p:cBhvr additive="base">
                                        <p:cTn id="13"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Vorüberlegungen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27</a:t>
            </a:r>
          </a:p>
        </p:txBody>
      </p:sp>
      <p:sp>
        <p:nvSpPr>
          <p:cNvPr id="5" name="Rechteck 4">
            <a:extLst>
              <a:ext uri="{FF2B5EF4-FFF2-40B4-BE49-F238E27FC236}">
                <a16:creationId xmlns="" xmlns:a16="http://schemas.microsoft.com/office/drawing/2014/main" id="{F2A69EDD-D69A-4EE9-8A41-B376D10EAB0D}"/>
              </a:ext>
            </a:extLst>
          </p:cNvPr>
          <p:cNvSpPr/>
          <p:nvPr/>
        </p:nvSpPr>
        <p:spPr>
          <a:xfrm>
            <a:off x="444500" y="1884139"/>
            <a:ext cx="8235950" cy="31700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1. Wie soll die Selbständigkeit erfolgen? </a:t>
            </a:r>
          </a:p>
          <a:p>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 </a:t>
            </a:r>
            <a:r>
              <a:rPr lang="de-DE" altLang="de-DE" dirty="0">
                <a:latin typeface="Arial" pitchFamily="34" charset="0"/>
                <a:cs typeface="Times New Roman" pitchFamily="18" charset="0"/>
              </a:rPr>
              <a:t>nebenberuflich</a:t>
            </a:r>
          </a:p>
          <a:p>
            <a:r>
              <a:rPr lang="de-DE" altLang="de-DE" dirty="0">
                <a:latin typeface="Arial" pitchFamily="34" charset="0"/>
                <a:cs typeface="Times New Roman" pitchFamily="18" charset="0"/>
              </a:rPr>
              <a:t>    - kurz-, mittel-, langfristig hauptberuflich </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2. Wer sollte davon informiert werden?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 Arbeitgeber (bei Nebentätigkeit) </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sym typeface="Wingdings" pitchFamily="2" charset="2"/>
              </a:rPr>
              <a:t></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„Arbeitsvertrag!“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 Vermieter </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sym typeface="Wingdings" pitchFamily="2" charset="2"/>
              </a:rPr>
              <a:t></a:t>
            </a: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„Mietvertrag“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3. Spielt das familiäre Umfeld mit?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    was sagen Frau / Mann, Freunde, Bekannte dazu?</a:t>
            </a: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spTree>
    <p:extLst>
      <p:ext uri="{BB962C8B-B14F-4D97-AF65-F5344CB8AC3E}">
        <p14:creationId xmlns:p14="http://schemas.microsoft.com/office/powerpoint/2010/main" val="559933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Besondere Auflagen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28</a:t>
            </a:r>
          </a:p>
        </p:txBody>
      </p:sp>
      <p:sp>
        <p:nvSpPr>
          <p:cNvPr id="7" name="Rechteck 6">
            <a:extLst>
              <a:ext uri="{FF2B5EF4-FFF2-40B4-BE49-F238E27FC236}">
                <a16:creationId xmlns="" xmlns:a16="http://schemas.microsoft.com/office/drawing/2014/main" id="{8525F2F2-3E73-42C2-A5A1-276544B42B27}"/>
              </a:ext>
            </a:extLst>
          </p:cNvPr>
          <p:cNvSpPr/>
          <p:nvPr/>
        </p:nvSpPr>
        <p:spPr>
          <a:xfrm>
            <a:off x="441100" y="1884139"/>
            <a:ext cx="8235950" cy="34163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0" u="sng"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sng" strike="noStrike" kern="1200" cap="none" spc="0" normalizeH="0" baseline="0" noProof="0" dirty="0">
                <a:ln>
                  <a:noFill/>
                </a:ln>
                <a:solidFill>
                  <a:prstClr val="black"/>
                </a:solidFill>
                <a:effectLst/>
                <a:uLnTx/>
                <a:uFillTx/>
                <a:latin typeface="Arial" pitchFamily="34" charset="0"/>
                <a:cs typeface="Times New Roman" pitchFamily="18" charset="0"/>
              </a:rPr>
              <a:t>1. Überwachungsbedürftige Gewerbe:</a:t>
            </a:r>
            <a:br>
              <a:rPr kumimoji="0" lang="de-DE" altLang="de-DE" sz="1800" b="1" i="0" u="sng" strike="noStrike" kern="1200" cap="none" spc="0" normalizeH="0" baseline="0" noProof="0" dirty="0">
                <a:ln>
                  <a:noFill/>
                </a:ln>
                <a:solidFill>
                  <a:prstClr val="black"/>
                </a:solidFill>
                <a:effectLst/>
                <a:uLnTx/>
                <a:uFillTx/>
                <a:latin typeface="Arial" pitchFamily="34" charset="0"/>
                <a:cs typeface="Times New Roman" pitchFamily="18" charset="0"/>
              </a:rPr>
            </a:b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Gebrauchtwarenhändler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Auskunfteien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Detektivbüros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Ehe- und Partnervermittlungsinstitute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Times New Roman" pitchFamily="18" charset="0"/>
              </a:rPr>
              <a:t>Reisebüros</a:t>
            </a: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a:t>
            </a:r>
            <a:endParaRPr kumimoji="0" lang="de-DE" sz="1800" b="0" i="0" u="none" strike="noStrike" kern="1200" cap="none" spc="0" normalizeH="0" baseline="0" noProof="0" dirty="0">
              <a:ln>
                <a:noFill/>
              </a:ln>
              <a:solidFill>
                <a:prstClr val="black"/>
              </a:solidFill>
              <a:effectLst/>
              <a:uLnTx/>
              <a:uFillTx/>
              <a:latin typeface="Arial" charset="0"/>
              <a:cs typeface="+mn-cs"/>
            </a:endParaRPr>
          </a:p>
        </p:txBody>
      </p:sp>
    </p:spTree>
    <p:extLst>
      <p:ext uri="{BB962C8B-B14F-4D97-AF65-F5344CB8AC3E}">
        <p14:creationId xmlns:p14="http://schemas.microsoft.com/office/powerpoint/2010/main" val="3017333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Besondere Auflagen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29</a:t>
            </a:r>
          </a:p>
        </p:txBody>
      </p:sp>
      <p:sp>
        <p:nvSpPr>
          <p:cNvPr id="5" name="Rechteck 4">
            <a:extLst>
              <a:ext uri="{FF2B5EF4-FFF2-40B4-BE49-F238E27FC236}">
                <a16:creationId xmlns="" xmlns:a16="http://schemas.microsoft.com/office/drawing/2014/main" id="{D1FF98AF-82F7-4CA9-B6E6-DCD2BA17B1BC}"/>
              </a:ext>
            </a:extLst>
          </p:cNvPr>
          <p:cNvSpPr/>
          <p:nvPr/>
        </p:nvSpPr>
        <p:spPr>
          <a:xfrm>
            <a:off x="444500" y="1884139"/>
            <a:ext cx="8235950" cy="4696670"/>
          </a:xfrm>
          <a:prstGeom prst="rect">
            <a:avLst/>
          </a:prstGeom>
        </p:spPr>
        <p:txBody>
          <a:bodyPr wrap="squar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de-DE" altLang="de-DE" sz="1800" b="1" i="0" u="sng"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de-DE" altLang="de-DE" sz="1600" b="1" i="0" u="sng" strike="noStrike" kern="1200" cap="none" spc="0" normalizeH="0" baseline="0" noProof="0" dirty="0">
                <a:ln>
                  <a:noFill/>
                </a:ln>
                <a:solidFill>
                  <a:prstClr val="black"/>
                </a:solidFill>
                <a:effectLst/>
                <a:uLnTx/>
                <a:uFillTx/>
                <a:latin typeface="Arial" pitchFamily="34" charset="0"/>
                <a:cs typeface="Times New Roman" pitchFamily="18" charset="0"/>
              </a:rPr>
              <a:t>2. Erlaubnispflichtige Gewerbe:</a:t>
            </a:r>
            <a:endPar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Herstellung von Arzneimittel</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Waffenhandel</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Verkauf von Rohmilch und Rohmilchprodukten</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Handel mit Pflanzenschutzmitteln</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err="1">
                <a:ln>
                  <a:noFill/>
                </a:ln>
                <a:solidFill>
                  <a:prstClr val="black"/>
                </a:solidFill>
                <a:effectLst/>
                <a:uLnTx/>
                <a:uFillTx/>
                <a:latin typeface="Arial" pitchFamily="34" charset="0"/>
                <a:cs typeface="Times New Roman" pitchFamily="18" charset="0"/>
              </a:rPr>
              <a:t>Immobilienmaklerei</a:t>
            </a:r>
            <a:endPar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Anlageberatung und -vermittlung</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Personentransport inklusive dem sogenannten Gelegenheitsverkehr mit Mietwagen und Taxi</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Gütertransport mit Lastwagen, die mit Anhänger ein zugelassenes Gesamtgewicht von mehr als 3,5 Tonnen haben</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Versteigerungen</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Bewachungs- und Sicherheitsdienste</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err="1">
                <a:ln>
                  <a:noFill/>
                </a:ln>
                <a:solidFill>
                  <a:prstClr val="black"/>
                </a:solidFill>
                <a:effectLst/>
                <a:uLnTx/>
                <a:uFillTx/>
                <a:latin typeface="Arial" pitchFamily="34" charset="0"/>
                <a:cs typeface="Times New Roman" pitchFamily="18" charset="0"/>
              </a:rPr>
              <a:t>Pfandleihergeschäft</a:t>
            </a:r>
            <a:endPar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Betrieb von Spielhallen, das Aufstellen von Spielautomaten</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Privatkrankenanstalten</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Fahrschulen</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Gaststätten mit Alkoholausschank</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Versicherungsvermittler und Berater</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Finanzanlagenvermittler und Berater</a:t>
            </a: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de-DE" altLang="de-DE" sz="1600" b="0" i="0" u="none" strike="noStrike" kern="1200" cap="none" spc="0" normalizeH="0" baseline="0" noProof="0" dirty="0">
                <a:ln>
                  <a:noFill/>
                </a:ln>
                <a:solidFill>
                  <a:prstClr val="black"/>
                </a:solidFill>
                <a:effectLst/>
                <a:uLnTx/>
                <a:uFillTx/>
                <a:latin typeface="Arial" pitchFamily="34" charset="0"/>
                <a:cs typeface="Times New Roman" pitchFamily="18" charset="0"/>
              </a:rPr>
              <a:t>Honorarberater</a:t>
            </a:r>
          </a:p>
        </p:txBody>
      </p:sp>
    </p:spTree>
    <p:extLst>
      <p:ext uri="{BB962C8B-B14F-4D97-AF65-F5344CB8AC3E}">
        <p14:creationId xmlns:p14="http://schemas.microsoft.com/office/powerpoint/2010/main" val="2380038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898989"/>
                </a:solidFill>
                <a:effectLst/>
                <a:uLnTx/>
                <a:uFillTx/>
                <a:latin typeface="Calibri" charset="0"/>
                <a:cs typeface="+mn-cs"/>
              </a:rPr>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normAutofit fontScale="92500"/>
          </a:bodyPr>
          <a:lstStyle/>
          <a:p>
            <a:r>
              <a:rPr lang="de-DE" dirty="0"/>
              <a:t>Gewerberechtliche Voraussetzung für die Betriebsaufnahme einer Gaststätte</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Rectangle 6">
            <a:extLst>
              <a:ext uri="{FF2B5EF4-FFF2-40B4-BE49-F238E27FC236}">
                <a16:creationId xmlns="" xmlns:a16="http://schemas.microsoft.com/office/drawing/2014/main" id="{755BB5D9-F558-4D1D-9D67-26F8EF034FA6}"/>
              </a:ext>
            </a:extLst>
          </p:cNvPr>
          <p:cNvSpPr>
            <a:spLocks noChangeArrowheads="1"/>
          </p:cNvSpPr>
          <p:nvPr/>
        </p:nvSpPr>
        <p:spPr bwMode="auto">
          <a:xfrm>
            <a:off x="899592" y="2060848"/>
            <a:ext cx="4876800" cy="519113"/>
          </a:xfrm>
          <a:prstGeom prst="rect">
            <a:avLst/>
          </a:prstGeom>
          <a:solidFill>
            <a:srgbClr val="5AAD83"/>
          </a:solidFill>
          <a:ln>
            <a:noFill/>
          </a:ln>
          <a:effectLs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800" b="0" i="0" u="none" strike="noStrike" kern="1200" cap="none" spc="0" normalizeH="0" baseline="0" noProof="0" dirty="0">
                <a:ln>
                  <a:noFill/>
                </a:ln>
                <a:solidFill>
                  <a:prstClr val="white"/>
                </a:solidFill>
                <a:effectLst/>
                <a:uLnTx/>
                <a:uFillTx/>
                <a:latin typeface="Arial" pitchFamily="34" charset="0"/>
                <a:cs typeface="+mn-cs"/>
              </a:rPr>
              <a:t>Erlaubnis nach GaststättenG</a:t>
            </a:r>
          </a:p>
        </p:txBody>
      </p:sp>
      <p:sp>
        <p:nvSpPr>
          <p:cNvPr id="7" name="Rectangle 3">
            <a:extLst>
              <a:ext uri="{FF2B5EF4-FFF2-40B4-BE49-F238E27FC236}">
                <a16:creationId xmlns="" xmlns:a16="http://schemas.microsoft.com/office/drawing/2014/main" id="{317679C4-304E-422F-ABC2-62E9970898EC}"/>
              </a:ext>
            </a:extLst>
          </p:cNvPr>
          <p:cNvSpPr>
            <a:spLocks noChangeArrowheads="1"/>
          </p:cNvSpPr>
          <p:nvPr/>
        </p:nvSpPr>
        <p:spPr bwMode="auto">
          <a:xfrm>
            <a:off x="3505200" y="2743200"/>
            <a:ext cx="5638800" cy="312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Zuverlässigkeit:</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  polizeiliches Führungszeugnis</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  Auszug aus Gewerbezentralregister</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bauliche Anforderung an die Betriebsräume</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evtl. Nachweis notwendiger lebensmittel-</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rechtlicher Kenntnisse </a:t>
            </a:r>
            <a:b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b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(evtl. Gaststättenunterrichtung) </a:t>
            </a:r>
          </a:p>
          <a:p>
            <a:pPr marL="0" marR="0" lvl="0" indent="0" algn="l" defTabSz="655638" rtl="0" eaLnBrk="1" fontAlgn="base" latinLnBrk="0" hangingPunct="1">
              <a:lnSpc>
                <a:spcPct val="100000"/>
              </a:lnSpc>
              <a:spcBef>
                <a:spcPct val="0"/>
              </a:spcBef>
              <a:spcAft>
                <a:spcPct val="0"/>
              </a:spcAft>
              <a:buClrTx/>
              <a:buSzTx/>
              <a:buFont typeface="Wingdings" pitchFamily="2" charset="2"/>
              <a:buNone/>
              <a:tabLst/>
              <a:defRPr/>
            </a:pPr>
            <a:endParaRPr kumimoji="0" lang="de-DE" altLang="de-DE" sz="1800" b="0" i="0" u="none" strike="noStrike" kern="1200" cap="none" spc="0" normalizeH="0" baseline="0" noProof="0" dirty="0">
              <a:ln>
                <a:noFill/>
              </a:ln>
              <a:solidFill>
                <a:prstClr val="black"/>
              </a:solidFill>
              <a:effectLst/>
              <a:uLnTx/>
              <a:uFillTx/>
              <a:latin typeface="Arial" pitchFamily="34" charset="0"/>
              <a:cs typeface="+mn-cs"/>
            </a:endParaRPr>
          </a:p>
          <a:p>
            <a:pPr marL="0" marR="0" lvl="0" indent="0" algn="l" defTabSz="655638" rtl="0" eaLnBrk="1" fontAlgn="base" latinLnBrk="0" hangingPunct="1">
              <a:lnSpc>
                <a:spcPct val="100000"/>
              </a:lnSpc>
              <a:spcBef>
                <a:spcPct val="0"/>
              </a:spcBef>
              <a:spcAft>
                <a:spcPct val="0"/>
              </a:spcAft>
              <a:buClrTx/>
              <a:buSzTx/>
              <a:buFont typeface="Wingdings" pitchFamily="2" charset="2"/>
              <a:buChar char="ý"/>
              <a:tabLst/>
              <a:defRPr/>
            </a:pPr>
            <a:r>
              <a:rPr kumimoji="0" lang="de-DE" altLang="de-DE" sz="1800" b="0" i="0" u="none" strike="noStrike" kern="1200" cap="none" spc="0" normalizeH="0" baseline="0" noProof="0" dirty="0">
                <a:ln>
                  <a:noFill/>
                </a:ln>
                <a:solidFill>
                  <a:prstClr val="black"/>
                </a:solidFill>
                <a:effectLst/>
                <a:uLnTx/>
                <a:uFillTx/>
                <a:latin typeface="Arial" pitchFamily="34" charset="0"/>
                <a:cs typeface="+mn-cs"/>
              </a:rPr>
              <a:t> Gesundheitsbelehrung </a:t>
            </a:r>
          </a:p>
        </p:txBody>
      </p:sp>
      <p:sp>
        <p:nvSpPr>
          <p:cNvPr id="8" name="Textfeld 7">
            <a:extLst>
              <a:ext uri="{FF2B5EF4-FFF2-40B4-BE49-F238E27FC236}">
                <a16:creationId xmlns="" xmlns:a16="http://schemas.microsoft.com/office/drawing/2014/main" id="{5080E363-9AC6-4793-8779-B85C79F19F28}"/>
              </a:ext>
            </a:extLst>
          </p:cNvPr>
          <p:cNvSpPr txBox="1"/>
          <p:nvPr/>
        </p:nvSpPr>
        <p:spPr>
          <a:xfrm rot="16200000">
            <a:off x="1696832" y="4045159"/>
            <a:ext cx="2948894" cy="523220"/>
          </a:xfrm>
          <a:prstGeom prst="rect">
            <a:avLst/>
          </a:prstGeom>
          <a:solidFill>
            <a:srgbClr val="5AAD83"/>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800" b="0" i="0" u="none" strike="noStrike" kern="1200" cap="none" spc="0" normalizeH="0" baseline="0" noProof="0" dirty="0">
                <a:ln>
                  <a:noFill/>
                </a:ln>
                <a:solidFill>
                  <a:prstClr val="white"/>
                </a:solidFill>
                <a:effectLst/>
                <a:uLnTx/>
                <a:uFillTx/>
                <a:latin typeface="Arial" charset="0"/>
                <a:cs typeface="+mn-cs"/>
              </a:rPr>
              <a:t>Voraussetzungen</a:t>
            </a:r>
          </a:p>
        </p:txBody>
      </p:sp>
      <p:pic>
        <p:nvPicPr>
          <p:cNvPr id="10" name="Grafik 9">
            <a:extLst>
              <a:ext uri="{FF2B5EF4-FFF2-40B4-BE49-F238E27FC236}">
                <a16:creationId xmlns="" xmlns:a16="http://schemas.microsoft.com/office/drawing/2014/main" id="{20A5243D-B455-4C7C-A823-DAD4794D67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4859" y="3422587"/>
            <a:ext cx="2281208" cy="1710906"/>
          </a:xfrm>
          <a:prstGeom prst="rect">
            <a:avLst/>
          </a:prstGeom>
        </p:spPr>
      </p:pic>
    </p:spTree>
    <p:extLst>
      <p:ext uri="{BB962C8B-B14F-4D97-AF65-F5344CB8AC3E}">
        <p14:creationId xmlns:p14="http://schemas.microsoft.com/office/powerpoint/2010/main" val="224215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Nebenerwerb </a:t>
            </a:r>
          </a:p>
        </p:txBody>
      </p:sp>
      <p:sp>
        <p:nvSpPr>
          <p:cNvPr id="3" name="Textplatzhalter 2">
            <a:extLst>
              <a:ext uri="{FF2B5EF4-FFF2-40B4-BE49-F238E27FC236}">
                <a16:creationId xmlns="" xmlns:a16="http://schemas.microsoft.com/office/drawing/2014/main" id="{53BD16A6-E4FB-404A-B766-7B9F94B9BD35}"/>
              </a:ext>
            </a:extLst>
          </p:cNvPr>
          <p:cNvSpPr>
            <a:spLocks noGrp="1"/>
          </p:cNvSpPr>
          <p:nvPr>
            <p:ph type="body" idx="1"/>
          </p:nvPr>
        </p:nvSpPr>
        <p:spPr/>
        <p:txBody>
          <a:bodyPr/>
          <a:lstStyle/>
          <a:p>
            <a:r>
              <a:rPr lang="de-DE" dirty="0"/>
              <a:t>Weitere Verpflichtungen</a:t>
            </a:r>
          </a:p>
        </p:txBody>
      </p:sp>
      <p:sp>
        <p:nvSpPr>
          <p:cNvPr id="4" name="Foliennummernplatzhalter 3">
            <a:extLst>
              <a:ext uri="{FF2B5EF4-FFF2-40B4-BE49-F238E27FC236}">
                <a16:creationId xmlns="" xmlns:a16="http://schemas.microsoft.com/office/drawing/2014/main" id="{5FB22F5C-FFF2-4A17-9CB9-C3FA084BBACC}"/>
              </a:ext>
            </a:extLst>
          </p:cNvPr>
          <p:cNvSpPr>
            <a:spLocks noGrp="1"/>
          </p:cNvSpPr>
          <p:nvPr>
            <p:ph type="sldNum" sz="quarter" idx="12"/>
          </p:nvPr>
        </p:nvSpPr>
        <p:spPr/>
        <p:txBody>
          <a:bodyPr/>
          <a:lstStyle/>
          <a:p>
            <a:r>
              <a:rPr lang="de-DE" dirty="0"/>
              <a:t>30</a:t>
            </a:r>
          </a:p>
        </p:txBody>
      </p:sp>
      <p:sp>
        <p:nvSpPr>
          <p:cNvPr id="6" name="Rectangle 2">
            <a:extLst>
              <a:ext uri="{FF2B5EF4-FFF2-40B4-BE49-F238E27FC236}">
                <a16:creationId xmlns="" xmlns:a16="http://schemas.microsoft.com/office/drawing/2014/main" id="{4DCD7844-D4F7-4C72-BAAA-2398924A33AD}"/>
              </a:ext>
            </a:extLst>
          </p:cNvPr>
          <p:cNvSpPr txBox="1">
            <a:spLocks noChangeArrowheads="1"/>
          </p:cNvSpPr>
          <p:nvPr/>
        </p:nvSpPr>
        <p:spPr bwMode="auto">
          <a:xfrm>
            <a:off x="444500" y="1886613"/>
            <a:ext cx="8235950" cy="4419600"/>
          </a:xfrm>
          <a:prstGeom prst="rect">
            <a:avLst/>
          </a:prstGeom>
          <a:noFill/>
          <a:ln>
            <a:noFill/>
          </a:ln>
          <a:extLst/>
        </p:spPr>
        <p:txBody>
          <a:bodyPr vert="horz" wrap="square" lIns="91440" tIns="45720" rIns="91440" bIns="45720" numCol="1" anchor="t" anchorCtr="0" compatLnSpc="1">
            <a:prstTxWarp prst="textNoShape">
              <a:avLst/>
            </a:prstTxWarp>
            <a:normAutofit lnSpcReduction="10000"/>
          </a:bodyPr>
          <a:lstStyle>
            <a:lvl1pPr marL="0" indent="0" algn="ctr" rtl="0" eaLnBrk="1" fontAlgn="base" hangingPunct="1">
              <a:lnSpc>
                <a:spcPct val="120000"/>
              </a:lnSpc>
              <a:spcBef>
                <a:spcPct val="20000"/>
              </a:spcBef>
              <a:spcAft>
                <a:spcPct val="0"/>
              </a:spcAft>
              <a:buFont typeface="Arial" charset="0"/>
              <a:buNone/>
              <a:defRPr sz="1800" b="1" i="0" kern="1200">
                <a:solidFill>
                  <a:schemeClr val="bg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buFontTx/>
              <a:buNone/>
              <a:defRPr/>
            </a:pPr>
            <a:endParaRPr lang="de-DE" sz="1900" b="0" dirty="0">
              <a:solidFill>
                <a:schemeClr val="tx1"/>
              </a:solidFill>
              <a:latin typeface="Arial" pitchFamily="34" charset="0"/>
              <a:cs typeface="Arial" pitchFamily="34" charset="0"/>
            </a:endParaRPr>
          </a:p>
          <a:p>
            <a:pPr algn="l">
              <a:buFontTx/>
              <a:buNone/>
              <a:defRPr/>
            </a:pPr>
            <a:r>
              <a:rPr lang="de-DE" sz="1900" b="0" dirty="0">
                <a:solidFill>
                  <a:srgbClr val="92D050"/>
                </a:solidFill>
                <a:latin typeface="Arial" pitchFamily="34" charset="0"/>
                <a:cs typeface="Arial" pitchFamily="34" charset="0"/>
              </a:rPr>
              <a:t>Impressumspflicht nach dem Telemediengesetz (TMG)</a:t>
            </a:r>
          </a:p>
          <a:p>
            <a:pPr algn="l">
              <a:buFontTx/>
              <a:buNone/>
              <a:defRPr/>
            </a:pPr>
            <a:r>
              <a:rPr lang="de-DE" sz="1900" b="0" dirty="0">
                <a:solidFill>
                  <a:schemeClr val="tx1"/>
                </a:solidFill>
                <a:latin typeface="Arial" pitchFamily="34" charset="0"/>
                <a:cs typeface="Arial" pitchFamily="34" charset="0"/>
                <a:sym typeface="Wingdings" pitchFamily="2" charset="2"/>
              </a:rPr>
              <a:t> </a:t>
            </a:r>
            <a:r>
              <a:rPr lang="de-DE" sz="1900" b="0" dirty="0">
                <a:solidFill>
                  <a:schemeClr val="tx1"/>
                </a:solidFill>
                <a:latin typeface="Arial" pitchFamily="34" charset="0"/>
                <a:cs typeface="Arial" pitchFamily="34" charset="0"/>
              </a:rPr>
              <a:t>Infopflichten für Telemedienanbieter (z. B. Betreiber von</a:t>
            </a:r>
          </a:p>
          <a:p>
            <a:pPr algn="l">
              <a:buFontTx/>
              <a:buNone/>
              <a:defRPr/>
            </a:pPr>
            <a:r>
              <a:rPr lang="de-DE" sz="1900" b="0" dirty="0">
                <a:solidFill>
                  <a:schemeClr val="tx1"/>
                </a:solidFill>
                <a:latin typeface="Arial" pitchFamily="34" charset="0"/>
                <a:cs typeface="Arial" pitchFamily="34" charset="0"/>
              </a:rPr>
              <a:t>     Websites, Webshops, Suchmaschinen)</a:t>
            </a:r>
          </a:p>
          <a:p>
            <a:pPr algn="l">
              <a:buFontTx/>
              <a:buNone/>
              <a:defRPr/>
            </a:pPr>
            <a:endParaRPr lang="de-DE" sz="1900" b="0" dirty="0">
              <a:solidFill>
                <a:schemeClr val="tx1"/>
              </a:solidFill>
              <a:latin typeface="Arial" pitchFamily="34" charset="0"/>
              <a:cs typeface="Arial" pitchFamily="34" charset="0"/>
            </a:endParaRPr>
          </a:p>
          <a:p>
            <a:pPr algn="l">
              <a:buFontTx/>
              <a:buNone/>
              <a:defRPr/>
            </a:pPr>
            <a:r>
              <a:rPr lang="de-DE" sz="1900" b="0" dirty="0">
                <a:solidFill>
                  <a:srgbClr val="92D050"/>
                </a:solidFill>
                <a:latin typeface="Arial" pitchFamily="34" charset="0"/>
                <a:cs typeface="Arial" pitchFamily="34" charset="0"/>
              </a:rPr>
              <a:t>Dienstleistungs-Informationspflichten-Verordnung (DL-</a:t>
            </a:r>
            <a:r>
              <a:rPr lang="de-DE" sz="1900" b="0" dirty="0" err="1">
                <a:solidFill>
                  <a:srgbClr val="92D050"/>
                </a:solidFill>
                <a:latin typeface="Arial" pitchFamily="34" charset="0"/>
                <a:cs typeface="Arial" pitchFamily="34" charset="0"/>
              </a:rPr>
              <a:t>InfoV</a:t>
            </a:r>
            <a:r>
              <a:rPr lang="de-DE" sz="1900" b="0" dirty="0">
                <a:solidFill>
                  <a:srgbClr val="92D050"/>
                </a:solidFill>
                <a:latin typeface="Arial" pitchFamily="34" charset="0"/>
                <a:cs typeface="Arial" pitchFamily="34" charset="0"/>
              </a:rPr>
              <a:t>)</a:t>
            </a:r>
          </a:p>
          <a:p>
            <a:pPr algn="l">
              <a:buFontTx/>
              <a:buNone/>
              <a:defRPr/>
            </a:pPr>
            <a:r>
              <a:rPr lang="de-DE" sz="1900" b="0" dirty="0">
                <a:solidFill>
                  <a:schemeClr val="tx1"/>
                </a:solidFill>
                <a:latin typeface="Arial" pitchFamily="34" charset="0"/>
                <a:cs typeface="Arial" pitchFamily="34" charset="0"/>
                <a:sym typeface="Wingdings" pitchFamily="2" charset="2"/>
              </a:rPr>
              <a:t> </a:t>
            </a:r>
            <a:r>
              <a:rPr lang="de-DE" sz="1900" b="0" dirty="0">
                <a:solidFill>
                  <a:schemeClr val="tx1"/>
                </a:solidFill>
                <a:latin typeface="Arial" pitchFamily="34" charset="0"/>
                <a:cs typeface="Arial" pitchFamily="34" charset="0"/>
              </a:rPr>
              <a:t>seit dem 17.05.2010 in Kraft</a:t>
            </a:r>
          </a:p>
          <a:p>
            <a:pPr algn="l">
              <a:buFont typeface="Wingdings" pitchFamily="2" charset="2"/>
              <a:buChar char="à"/>
              <a:defRPr/>
            </a:pPr>
            <a:r>
              <a:rPr lang="de-DE" sz="1900" b="0" dirty="0">
                <a:solidFill>
                  <a:schemeClr val="tx1"/>
                </a:solidFill>
                <a:latin typeface="Arial" pitchFamily="34" charset="0"/>
                <a:cs typeface="Arial" pitchFamily="34" charset="0"/>
              </a:rPr>
              <a:t> umfassende Infopflichten für Dienstleister gegenüber Kunden vor</a:t>
            </a:r>
          </a:p>
          <a:p>
            <a:pPr algn="l">
              <a:defRPr/>
            </a:pPr>
            <a:r>
              <a:rPr lang="de-DE" sz="1900" b="0" dirty="0">
                <a:solidFill>
                  <a:schemeClr val="tx1"/>
                </a:solidFill>
                <a:latin typeface="Arial" pitchFamily="34" charset="0"/>
                <a:cs typeface="Arial" pitchFamily="34" charset="0"/>
              </a:rPr>
              <a:t>    Vertragsschluss bzw. Erbringung der Dienstleistung </a:t>
            </a:r>
          </a:p>
          <a:p>
            <a:pPr algn="l">
              <a:defRPr/>
            </a:pPr>
            <a:r>
              <a:rPr lang="de-DE" sz="1900" b="0" dirty="0">
                <a:solidFill>
                  <a:schemeClr val="tx1"/>
                </a:solidFill>
                <a:latin typeface="Arial" pitchFamily="34" charset="0"/>
                <a:cs typeface="Arial" pitchFamily="34" charset="0"/>
              </a:rPr>
              <a:t>    (z. B. Name, Firma, Rechtsform, Anschrift, Registereintragungen, AGBs,</a:t>
            </a:r>
          </a:p>
          <a:p>
            <a:pPr algn="l">
              <a:defRPr/>
            </a:pPr>
            <a:r>
              <a:rPr lang="de-DE" sz="1900" b="0" dirty="0">
                <a:solidFill>
                  <a:schemeClr val="tx1"/>
                </a:solidFill>
                <a:latin typeface="Arial" pitchFamily="34" charset="0"/>
                <a:cs typeface="Arial" pitchFamily="34" charset="0"/>
              </a:rPr>
              <a:t>    Berufshaftpflichtversicherung</a:t>
            </a:r>
            <a:r>
              <a:rPr lang="de-DE" sz="2100" b="0" dirty="0">
                <a:solidFill>
                  <a:schemeClr val="tx1"/>
                </a:solidFill>
                <a:latin typeface="Arial" pitchFamily="34" charset="0"/>
                <a:cs typeface="Arial" pitchFamily="34" charset="0"/>
              </a:rPr>
              <a:t>)</a:t>
            </a:r>
            <a:endParaRPr lang="de-DE" sz="2100" dirty="0">
              <a:latin typeface="Arial" pitchFamily="34" charset="0"/>
              <a:cs typeface="Arial" pitchFamily="34" charset="0"/>
            </a:endParaRPr>
          </a:p>
        </p:txBody>
      </p:sp>
    </p:spTree>
    <p:extLst>
      <p:ext uri="{BB962C8B-B14F-4D97-AF65-F5344CB8AC3E}">
        <p14:creationId xmlns:p14="http://schemas.microsoft.com/office/powerpoint/2010/main" val="3952490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B3A9287-56CE-4853-8C8C-5297FA226718}"/>
              </a:ext>
            </a:extLst>
          </p:cNvPr>
          <p:cNvSpPr>
            <a:spLocks noGrp="1"/>
          </p:cNvSpPr>
          <p:nvPr>
            <p:ph type="title"/>
          </p:nvPr>
        </p:nvSpPr>
        <p:spPr/>
        <p:txBody>
          <a:bodyPr/>
          <a:lstStyle/>
          <a:p>
            <a:endParaRPr lang="de-DE"/>
          </a:p>
        </p:txBody>
      </p:sp>
      <p:sp>
        <p:nvSpPr>
          <p:cNvPr id="3" name="Inhaltsplatzhalter 2">
            <a:extLst>
              <a:ext uri="{FF2B5EF4-FFF2-40B4-BE49-F238E27FC236}">
                <a16:creationId xmlns="" xmlns:a16="http://schemas.microsoft.com/office/drawing/2014/main" id="{9C75EDB4-C2C8-4E85-838C-038D2A2F4B05}"/>
              </a:ext>
            </a:extLst>
          </p:cNvPr>
          <p:cNvSpPr>
            <a:spLocks noGrp="1"/>
          </p:cNvSpPr>
          <p:nvPr>
            <p:ph sz="half" idx="1"/>
          </p:nvPr>
        </p:nvSpPr>
        <p:spPr>
          <a:xfrm>
            <a:off x="457200" y="1884139"/>
            <a:ext cx="4038600" cy="4525963"/>
          </a:xfrm>
        </p:spPr>
        <p:txBody>
          <a:bodyPr/>
          <a:lstStyle/>
          <a:p>
            <a:pPr lvl="0">
              <a:lnSpc>
                <a:spcPct val="90000"/>
              </a:lnSpc>
            </a:pPr>
            <a:endParaRPr lang="de-DE" altLang="de-DE" sz="19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      … eine Frage der Strategie!</a:t>
            </a:r>
          </a:p>
          <a:p>
            <a:pPr lvl="0">
              <a:lnSpc>
                <a:spcPct val="90000"/>
              </a:lnSpc>
            </a:pPr>
            <a:endParaRPr lang="de-DE" altLang="de-DE" sz="1000" dirty="0">
              <a:solidFill>
                <a:prstClr val="black"/>
              </a:solidFill>
              <a:latin typeface="Arial" pitchFamily="34" charset="0"/>
            </a:endParaRPr>
          </a:p>
          <a:p>
            <a:pPr>
              <a:buFont typeface="Wingdings" pitchFamily="2" charset="2"/>
              <a:buChar char="ý"/>
            </a:pPr>
            <a:r>
              <a:rPr lang="de-DE" altLang="de-DE" sz="1800" dirty="0"/>
              <a:t> Anzahl der Gründer</a:t>
            </a:r>
          </a:p>
          <a:p>
            <a:endParaRPr lang="de-DE" altLang="de-DE" sz="1800" dirty="0"/>
          </a:p>
          <a:p>
            <a:pPr>
              <a:buFont typeface="Wingdings" pitchFamily="2" charset="2"/>
              <a:buChar char="ý"/>
            </a:pPr>
            <a:r>
              <a:rPr lang="de-DE" altLang="de-DE" sz="1800" dirty="0"/>
              <a:t> Haftung</a:t>
            </a:r>
          </a:p>
          <a:p>
            <a:endParaRPr lang="de-DE" altLang="de-DE" sz="1800" dirty="0"/>
          </a:p>
          <a:p>
            <a:pPr>
              <a:buFont typeface="Wingdings" pitchFamily="2" charset="2"/>
              <a:buChar char="ý"/>
            </a:pPr>
            <a:r>
              <a:rPr lang="de-DE" altLang="de-DE" sz="1800" dirty="0"/>
              <a:t> Gründeraufwand</a:t>
            </a:r>
          </a:p>
          <a:p>
            <a:endParaRPr lang="de-DE" altLang="de-DE" sz="1800" dirty="0"/>
          </a:p>
          <a:p>
            <a:pPr>
              <a:buFont typeface="Wingdings" pitchFamily="2" charset="2"/>
              <a:buChar char="ý"/>
            </a:pPr>
            <a:r>
              <a:rPr lang="de-DE" altLang="de-DE" sz="1800" dirty="0"/>
              <a:t> Laufender Aufwand </a:t>
            </a:r>
          </a:p>
          <a:p>
            <a:r>
              <a:rPr lang="de-DE" altLang="de-DE" sz="1800" dirty="0"/>
              <a:t>    Rechnungswesen</a:t>
            </a:r>
          </a:p>
          <a:p>
            <a:endParaRPr lang="de-DE" altLang="de-DE" sz="1800" dirty="0"/>
          </a:p>
          <a:p>
            <a:pPr>
              <a:buFont typeface="Wingdings" pitchFamily="2" charset="2"/>
              <a:buChar char="ý"/>
            </a:pPr>
            <a:r>
              <a:rPr lang="de-DE" altLang="de-DE" sz="1800" dirty="0"/>
              <a:t> Steuerbelastung</a:t>
            </a:r>
          </a:p>
        </p:txBody>
      </p:sp>
      <p:sp>
        <p:nvSpPr>
          <p:cNvPr id="4" name="Inhaltsplatzhalter 3">
            <a:extLst>
              <a:ext uri="{FF2B5EF4-FFF2-40B4-BE49-F238E27FC236}">
                <a16:creationId xmlns="" xmlns:a16="http://schemas.microsoft.com/office/drawing/2014/main" id="{0E719D13-CCE0-4A5C-9F4C-40A63A78B369}"/>
              </a:ext>
            </a:extLst>
          </p:cNvPr>
          <p:cNvSpPr>
            <a:spLocks noGrp="1"/>
          </p:cNvSpPr>
          <p:nvPr>
            <p:ph sz="half" idx="2"/>
          </p:nvPr>
        </p:nvSpPr>
        <p:spPr>
          <a:xfrm>
            <a:off x="4641850" y="1884138"/>
            <a:ext cx="4038600" cy="4525963"/>
          </a:xfrm>
        </p:spPr>
        <p:txBody>
          <a:bodyPr/>
          <a:lstStyle/>
          <a:p>
            <a:pPr>
              <a:buFont typeface="Wingdings" pitchFamily="2" charset="2"/>
              <a:buChar char="ý"/>
            </a:pPr>
            <a:endParaRPr lang="de-DE" sz="1800" dirty="0"/>
          </a:p>
          <a:p>
            <a:endParaRPr lang="de-DE" sz="1000" dirty="0"/>
          </a:p>
          <a:p>
            <a:endParaRPr lang="de-DE" sz="1600" dirty="0"/>
          </a:p>
          <a:p>
            <a:pPr>
              <a:buFont typeface="Wingdings" pitchFamily="2" charset="2"/>
              <a:buChar char="ý"/>
            </a:pPr>
            <a:r>
              <a:rPr lang="de-DE" sz="1800" dirty="0"/>
              <a:t> </a:t>
            </a:r>
            <a:r>
              <a:rPr lang="de-DE" altLang="de-DE" sz="1800" dirty="0"/>
              <a:t>Leitung und Vertretermacht</a:t>
            </a:r>
          </a:p>
          <a:p>
            <a:endParaRPr lang="de-DE" altLang="de-DE" sz="1800" dirty="0"/>
          </a:p>
          <a:p>
            <a:pPr>
              <a:buFont typeface="Wingdings" pitchFamily="2" charset="2"/>
              <a:buChar char="ý"/>
            </a:pPr>
            <a:r>
              <a:rPr lang="de-DE" altLang="de-DE" sz="1800" dirty="0"/>
              <a:t> Finanzierung, Beteiligungs-</a:t>
            </a:r>
          </a:p>
          <a:p>
            <a:r>
              <a:rPr lang="de-DE" altLang="de-DE" sz="1800" dirty="0"/>
              <a:t>     </a:t>
            </a:r>
            <a:r>
              <a:rPr lang="de-DE" altLang="de-DE" sz="1800" dirty="0" err="1"/>
              <a:t>möglichkeit</a:t>
            </a:r>
            <a:endParaRPr lang="de-DE" altLang="de-DE" sz="1800" dirty="0"/>
          </a:p>
          <a:p>
            <a:endParaRPr lang="de-DE" altLang="de-DE" sz="1800" dirty="0"/>
          </a:p>
          <a:p>
            <a:pPr>
              <a:buFont typeface="Wingdings" pitchFamily="2" charset="2"/>
              <a:buChar char="ý"/>
            </a:pPr>
            <a:r>
              <a:rPr lang="de-DE" altLang="de-DE" sz="1800" dirty="0"/>
              <a:t> Image</a:t>
            </a:r>
          </a:p>
          <a:p>
            <a:endParaRPr lang="de-DE" altLang="de-DE" sz="1800" dirty="0"/>
          </a:p>
          <a:p>
            <a:pPr>
              <a:buFont typeface="Wingdings" pitchFamily="2" charset="2"/>
              <a:buChar char="ý"/>
            </a:pPr>
            <a:r>
              <a:rPr lang="de-DE" altLang="de-DE" sz="1800" dirty="0"/>
              <a:t> Namensrecht</a:t>
            </a:r>
          </a:p>
          <a:p>
            <a:r>
              <a:rPr lang="de-DE" altLang="de-DE" sz="1800" dirty="0"/>
              <a:t>     (z.B. www.dpma.de)</a:t>
            </a:r>
          </a:p>
          <a:p>
            <a:endParaRPr lang="de-DE" sz="900" dirty="0">
              <a:solidFill>
                <a:srgbClr val="898989"/>
              </a:solidFill>
              <a:latin typeface="Calibri" charset="0"/>
              <a:cs typeface="+mn-cs"/>
            </a:endParaRPr>
          </a:p>
        </p:txBody>
      </p:sp>
      <p:sp>
        <p:nvSpPr>
          <p:cNvPr id="5" name="Textplatzhalter 4">
            <a:extLst>
              <a:ext uri="{FF2B5EF4-FFF2-40B4-BE49-F238E27FC236}">
                <a16:creationId xmlns="" xmlns:a16="http://schemas.microsoft.com/office/drawing/2014/main" id="{D28F07BF-CBEF-457D-AAAF-0533D84D4F44}"/>
              </a:ext>
            </a:extLst>
          </p:cNvPr>
          <p:cNvSpPr>
            <a:spLocks noGrp="1"/>
          </p:cNvSpPr>
          <p:nvPr>
            <p:ph type="body" idx="10"/>
          </p:nvPr>
        </p:nvSpPr>
        <p:spPr/>
        <p:txBody>
          <a:bodyPr/>
          <a:lstStyle/>
          <a:p>
            <a:r>
              <a:rPr lang="de-DE" dirty="0"/>
              <a:t>Kriterien der Rechtsformwahl</a:t>
            </a:r>
          </a:p>
        </p:txBody>
      </p:sp>
      <p:pic>
        <p:nvPicPr>
          <p:cNvPr id="6" name="Picture 7" descr="BS00330_">
            <a:extLst>
              <a:ext uri="{FF2B5EF4-FFF2-40B4-BE49-F238E27FC236}">
                <a16:creationId xmlns="" xmlns:a16="http://schemas.microsoft.com/office/drawing/2014/main" id="{D9C94E35-CDCA-48D6-BF99-F3655248E4C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60803" y="1378718"/>
            <a:ext cx="519647" cy="5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1">
            <a:extLst>
              <a:ext uri="{FF2B5EF4-FFF2-40B4-BE49-F238E27FC236}">
                <a16:creationId xmlns="" xmlns:a16="http://schemas.microsoft.com/office/drawing/2014/main" id="{51C695B7-C1DE-4F59-8CBA-81C9F387D787}"/>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sz="900" dirty="0">
                <a:solidFill>
                  <a:srgbClr val="898989"/>
                </a:solidFill>
                <a:latin typeface="Calibri" charset="0"/>
              </a:rPr>
              <a:t>Gründen im Nebenerwerb </a:t>
            </a:r>
          </a:p>
        </p:txBody>
      </p:sp>
      <p:sp>
        <p:nvSpPr>
          <p:cNvPr id="9" name="Foliennummernplatzhalter 3">
            <a:extLst>
              <a:ext uri="{FF2B5EF4-FFF2-40B4-BE49-F238E27FC236}">
                <a16:creationId xmlns="" xmlns:a16="http://schemas.microsoft.com/office/drawing/2014/main" id="{84E7E02D-B60A-4F4F-BAF6-5414AE3B0BA9}"/>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lgn="r"/>
            <a:r>
              <a:rPr lang="de-DE" sz="900" dirty="0">
                <a:solidFill>
                  <a:schemeClr val="bg1">
                    <a:lumMod val="50000"/>
                  </a:schemeClr>
                </a:solidFill>
                <a:latin typeface="Calibri" panose="020F0502020204030204" pitchFamily="34" charset="0"/>
                <a:cs typeface="Calibri" panose="020F0502020204030204" pitchFamily="34" charset="0"/>
              </a:rPr>
              <a:t>31</a:t>
            </a:r>
          </a:p>
        </p:txBody>
      </p:sp>
    </p:spTree>
    <p:extLst>
      <p:ext uri="{BB962C8B-B14F-4D97-AF65-F5344CB8AC3E}">
        <p14:creationId xmlns:p14="http://schemas.microsoft.com/office/powerpoint/2010/main" val="4164289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rainer_Präsentation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rainer_Präsentation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Trainer_Präsentationsvorlage.potx</Template>
  <TotalTime>0</TotalTime>
  <Words>7559</Words>
  <Application>Microsoft Office PowerPoint</Application>
  <PresentationFormat>Bildschirmpräsentation (4:3)</PresentationFormat>
  <Paragraphs>2454</Paragraphs>
  <Slides>235</Slides>
  <Notes>0</Notes>
  <HiddenSlides>73</HiddenSlides>
  <MMClips>0</MMClips>
  <ScaleCrop>false</ScaleCrop>
  <HeadingPairs>
    <vt:vector size="6" baseType="variant">
      <vt:variant>
        <vt:lpstr>Design</vt:lpstr>
      </vt:variant>
      <vt:variant>
        <vt:i4>2</vt:i4>
      </vt:variant>
      <vt:variant>
        <vt:lpstr>Eingebettete OLE-Server</vt:lpstr>
      </vt:variant>
      <vt:variant>
        <vt:i4>3</vt:i4>
      </vt:variant>
      <vt:variant>
        <vt:lpstr>Folientitel</vt:lpstr>
      </vt:variant>
      <vt:variant>
        <vt:i4>235</vt:i4>
      </vt:variant>
    </vt:vector>
  </HeadingPairs>
  <TitlesOfParts>
    <vt:vector size="240" baseType="lpstr">
      <vt:lpstr>Trainer_Präsentationsvorlage</vt:lpstr>
      <vt:lpstr>2_Trainer_Präsentationsvorlage</vt:lpstr>
      <vt:lpstr>Picture</vt:lpstr>
      <vt:lpstr>Diagramm</vt:lpstr>
      <vt:lpstr>Arbeitsblatt</vt:lpstr>
      <vt:lpstr>Gründen im Nebenerwerb</vt:lpstr>
      <vt:lpstr>Copyright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IHK München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Weingaertner</dc:creator>
  <cp:lastModifiedBy>Harald Hof</cp:lastModifiedBy>
  <cp:revision>122</cp:revision>
  <cp:lastPrinted>2018-04-13T06:27:17Z</cp:lastPrinted>
  <dcterms:created xsi:type="dcterms:W3CDTF">2014-06-18T12:20:17Z</dcterms:created>
  <dcterms:modified xsi:type="dcterms:W3CDTF">2018-05-03T09:25:18Z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ainername">
    <vt:lpwstr>Trainername</vt:lpwstr>
  </property>
</Properties>
</file>